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69" r:id="rId3"/>
    <p:sldId id="257" r:id="rId4"/>
    <p:sldId id="273" r:id="rId5"/>
    <p:sldId id="26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70"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75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24/01/2022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0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4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3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25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48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9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2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0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9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0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90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82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3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5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9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181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60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5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45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478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38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89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5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40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5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91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7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lbertbandura.com/"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som.yale.edu/faculty/peter-salovey" TargetMode="External"/><Relationship Id="rId3" Type="http://schemas.openxmlformats.org/officeDocument/2006/relationships/image" Target="../media/image6.jpeg"/><Relationship Id="rId7" Type="http://schemas.openxmlformats.org/officeDocument/2006/relationships/hyperlink" Target="https://www.unh.edu/unhtoday/expert/mayer-john-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danielgoleman.info/"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8961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err="1">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Potenziare</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 le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per </a:t>
            </a:r>
            <a:r>
              <a:rPr kumimoji="0" lang="en-US" sz="2500" b="1" i="0" u="none" strike="noStrike" kern="1200" cap="none" spc="-50" normalizeH="0" baseline="0" dirty="0" err="1">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coltivare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434"/>
              </a:spcBef>
              <a:spcAft>
                <a:spcPts val="0"/>
              </a:spcAft>
              <a:buClrTx/>
              <a:buSzTx/>
              <a:buFontTx/>
              <a:buNone/>
              <a:tabLst>
                <a:tab pos="3549015" algn="l"/>
                <a:tab pos="4462145" algn="l"/>
              </a:tabLst>
              <a:defRPr/>
            </a:pPr>
            <a:r>
              <a:rPr lang="en-US" sz="2500" b="1" spc="185" dirty="0">
                <a:solidFill>
                  <a:srgbClr val="152D54"/>
                </a:solidFill>
                <a:latin typeface="Tahoma" panose="020B0604030504040204" pitchFamily="34" charset="0"/>
                <a:ea typeface="Tahoma" panose="020B0604030504040204" pitchFamily="34" charset="0"/>
                <a:cs typeface="Tahoma" panose="020B0604030504040204" pitchFamily="34" charset="0"/>
              </a:rPr>
              <a:t>la </a:t>
            </a:r>
            <a:r>
              <a:rPr lang="en-US" sz="2500" b="1" spc="185" dirty="0" err="1">
                <a:solidFill>
                  <a:srgbClr val="152D54"/>
                </a:solidFill>
                <a:latin typeface="Tahoma" panose="020B0604030504040204" pitchFamily="34" charset="0"/>
                <a:ea typeface="Tahoma" panose="020B0604030504040204" pitchFamily="34" charset="0"/>
                <a:cs typeface="Tahoma" panose="020B0604030504040204" pitchFamily="34" charset="0"/>
              </a:rPr>
              <a:t>competitività</a:t>
            </a:r>
            <a:r>
              <a:rPr lang="en-US" sz="2500" b="1" spc="185" dirty="0">
                <a:solidFill>
                  <a:srgbClr val="152D54"/>
                </a:solidFill>
                <a:latin typeface="Tahoma" panose="020B0604030504040204" pitchFamily="34" charset="0"/>
                <a:ea typeface="Tahoma" panose="020B0604030504040204" pitchFamily="34" charset="0"/>
                <a:cs typeface="Tahoma" panose="020B0604030504040204" pitchFamily="34" charset="0"/>
              </a:rPr>
              <a:t> e l’ </a:t>
            </a:r>
            <a:r>
              <a:rPr lang="en-US" sz="2500" b="1" spc="185" dirty="0" err="1">
                <a:solidFill>
                  <a:srgbClr val="152D54"/>
                </a:solidFill>
                <a:latin typeface="Tahoma" panose="020B0604030504040204" pitchFamily="34" charset="0"/>
                <a:ea typeface="Tahoma" panose="020B0604030504040204" pitchFamily="34" charset="0"/>
                <a:cs typeface="Tahoma" panose="020B0604030504040204" pitchFamily="34" charset="0"/>
              </a:rPr>
              <a:t>occupabilità</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048623"/>
            <a:ext cx="113538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L’Intelligenza Emotiva per orientarsi efficacemente nel mondo del lavoro, nella ricerca del lavoro e per migliorare l’occupabilità</a:t>
            </a:r>
            <a:r>
              <a:rPr lang="it-IT" sz="1800" dirty="0">
                <a:solidFill>
                  <a:srgbClr val="244061"/>
                </a:solidFill>
                <a:effectLst/>
                <a:latin typeface="Calibri" panose="020F0502020204030204" pitchFamily="34" charset="0"/>
                <a:ea typeface="Times New Roman" panose="02020603050405020304" pitchFamily="18" charset="0"/>
              </a:rPr>
              <a:t>.</a:t>
            </a:r>
            <a:endParaRPr kumimoji="0" lang="pt-BR"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48900" y="8080036"/>
            <a:ext cx="53340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IDP European Consultants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51910" y="1690649"/>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La </a:t>
            </a:r>
            <a:r>
              <a:rPr lang="en-GB" sz="4000" b="1" spc="50" dirty="0" err="1">
                <a:solidFill>
                  <a:srgbClr val="243255"/>
                </a:solidFill>
                <a:cs typeface="Tahoma"/>
              </a:rPr>
              <a:t>letteratura</a:t>
            </a:r>
            <a:r>
              <a:rPr lang="en-GB" sz="4000" b="1" spc="50" dirty="0">
                <a:solidFill>
                  <a:srgbClr val="243255"/>
                </a:solidFill>
                <a:cs typeface="Tahoma"/>
              </a:rPr>
              <a:t> </a:t>
            </a:r>
            <a:r>
              <a:rPr lang="en-GB" sz="4000" b="1" spc="50" dirty="0" err="1">
                <a:solidFill>
                  <a:srgbClr val="243255"/>
                </a:solidFill>
                <a:cs typeface="Tahoma"/>
              </a:rPr>
              <a:t>attuale</a:t>
            </a:r>
            <a:r>
              <a:rPr lang="en-GB" sz="4000" b="1" spc="50" dirty="0">
                <a:solidFill>
                  <a:srgbClr val="243255"/>
                </a:solidFill>
                <a:cs typeface="Tahoma"/>
              </a:rPr>
              <a:t> </a:t>
            </a:r>
            <a:r>
              <a:rPr lang="en-GB" sz="4000" b="1" spc="50" dirty="0" err="1">
                <a:solidFill>
                  <a:srgbClr val="243255"/>
                </a:solidFill>
                <a:cs typeface="Tahoma"/>
              </a:rPr>
              <a:t>sull’Intelligenza</a:t>
            </a:r>
            <a:r>
              <a:rPr lang="en-GB" sz="4000" b="1" spc="50" dirty="0">
                <a:solidFill>
                  <a:srgbClr val="243255"/>
                </a:solidFill>
                <a:cs typeface="Tahoma"/>
              </a:rPr>
              <a:t> </a:t>
            </a:r>
            <a:r>
              <a:rPr lang="en-GB" sz="4000" b="1" spc="50" dirty="0" err="1">
                <a:solidFill>
                  <a:srgbClr val="243255"/>
                </a:solidFill>
                <a:cs typeface="Tahoma"/>
              </a:rPr>
              <a:t>Emotiva</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51911" y="2611770"/>
            <a:ext cx="16913698" cy="5693866"/>
          </a:xfrm>
          <a:prstGeom prst="rect">
            <a:avLst/>
          </a:prstGeom>
          <a:noFill/>
        </p:spPr>
        <p:txBody>
          <a:bodyPr wrap="square" rtlCol="0">
            <a:spAutoFit/>
          </a:bodyPr>
          <a:lstStyle/>
          <a:p>
            <a:r>
              <a:rPr lang="it-IT" sz="2800" dirty="0"/>
              <a:t>Ad oggi, la letteratura in merito all'Intelligenza Emotiva - e dell'Intelligenza Emotiva applicata agli ambienti aziendali  è incredibilmente vasta.</a:t>
            </a:r>
            <a:br>
              <a:rPr lang="it-IT" sz="2800" dirty="0"/>
            </a:br>
            <a:br>
              <a:rPr lang="it-IT" sz="2800" dirty="0"/>
            </a:br>
            <a:r>
              <a:rPr lang="en-US" sz="2800" dirty="0"/>
              <a:t>Nel </a:t>
            </a:r>
            <a:r>
              <a:rPr lang="en-US" sz="2800" dirty="0" err="1"/>
              <a:t>corso</a:t>
            </a:r>
            <a:r>
              <a:rPr lang="en-US" sz="2800" dirty="0"/>
              <a:t> </a:t>
            </a:r>
            <a:r>
              <a:rPr lang="en-US" sz="2800" dirty="0" err="1"/>
              <a:t>degli</a:t>
            </a:r>
            <a:r>
              <a:rPr lang="en-US" sz="2800" dirty="0"/>
              <a:t> anni, il </a:t>
            </a:r>
            <a:r>
              <a:rPr lang="en-US" sz="2800" dirty="0" err="1"/>
              <a:t>concetto</a:t>
            </a:r>
            <a:r>
              <a:rPr lang="en-US" sz="2800" dirty="0"/>
              <a:t> è </a:t>
            </a:r>
            <a:r>
              <a:rPr lang="en-US" sz="2800" dirty="0" err="1"/>
              <a:t>stato</a:t>
            </a:r>
            <a:r>
              <a:rPr lang="en-US" sz="2800" dirty="0"/>
              <a:t> </a:t>
            </a:r>
            <a:r>
              <a:rPr lang="en-US" sz="2800" dirty="0" err="1"/>
              <a:t>rielaborato</a:t>
            </a:r>
            <a:r>
              <a:rPr lang="en-US" sz="2800" dirty="0"/>
              <a:t> in </a:t>
            </a:r>
            <a:r>
              <a:rPr lang="en-US" sz="2800" dirty="0" err="1"/>
              <a:t>molti</a:t>
            </a:r>
            <a:r>
              <a:rPr lang="en-US" sz="2800" dirty="0"/>
              <a:t> </a:t>
            </a:r>
            <a:r>
              <a:rPr lang="en-US" sz="2800" dirty="0" err="1"/>
              <a:t>modi</a:t>
            </a:r>
            <a:r>
              <a:rPr lang="en-US" sz="2800" dirty="0"/>
              <a:t> </a:t>
            </a:r>
            <a:r>
              <a:rPr lang="en-US" sz="2800" dirty="0" err="1"/>
              <a:t>diversi</a:t>
            </a:r>
            <a:r>
              <a:rPr lang="en-US" sz="2800" dirty="0"/>
              <a:t>. </a:t>
            </a:r>
            <a:r>
              <a:rPr lang="en-US" sz="2800" dirty="0" err="1"/>
              <a:t>Tuttavia</a:t>
            </a:r>
            <a:r>
              <a:rPr lang="en-US" sz="2800" dirty="0"/>
              <a:t>, </a:t>
            </a:r>
            <a:r>
              <a:rPr lang="en-US" sz="2800" dirty="0" err="1"/>
              <a:t>gli</a:t>
            </a:r>
            <a:r>
              <a:rPr lang="en-US" sz="2800" dirty="0"/>
              <a:t> </a:t>
            </a:r>
            <a:r>
              <a:rPr lang="en-US" sz="2800" dirty="0" err="1"/>
              <a:t>elementi</a:t>
            </a:r>
            <a:r>
              <a:rPr lang="en-US" sz="2800" dirty="0"/>
              <a:t> </a:t>
            </a:r>
            <a:r>
              <a:rPr lang="en-US" sz="2800" dirty="0" err="1"/>
              <a:t>essenziali</a:t>
            </a:r>
            <a:r>
              <a:rPr lang="en-US" sz="2800" dirty="0"/>
              <a:t> </a:t>
            </a:r>
            <a:r>
              <a:rPr lang="en-US" sz="2800" dirty="0" err="1"/>
              <a:t>dell'Intelligenza</a:t>
            </a:r>
            <a:r>
              <a:rPr lang="en-US" sz="2800" dirty="0"/>
              <a:t> </a:t>
            </a:r>
            <a:r>
              <a:rPr lang="en-US" sz="2800" dirty="0" err="1"/>
              <a:t>Emotiva</a:t>
            </a:r>
            <a:r>
              <a:rPr lang="en-US" sz="2800" dirty="0"/>
              <a:t> (</a:t>
            </a:r>
            <a:r>
              <a:rPr lang="en-US" sz="2800" dirty="0" err="1"/>
              <a:t>cioè</a:t>
            </a:r>
            <a:r>
              <a:rPr lang="en-US" sz="2800" dirty="0"/>
              <a:t> il Quadro </a:t>
            </a:r>
            <a:r>
              <a:rPr lang="en-US" sz="2800" dirty="0" err="1"/>
              <a:t>dell'Intelligenza</a:t>
            </a:r>
            <a:r>
              <a:rPr lang="en-US" sz="2800" dirty="0"/>
              <a:t> </a:t>
            </a:r>
            <a:r>
              <a:rPr lang="en-US" sz="2800" dirty="0" err="1"/>
              <a:t>Emotiva</a:t>
            </a:r>
            <a:r>
              <a:rPr lang="en-US" sz="2800" dirty="0"/>
              <a:t>) </a:t>
            </a:r>
            <a:r>
              <a:rPr lang="en-US" sz="2800" dirty="0" err="1"/>
              <a:t>sono</a:t>
            </a:r>
            <a:r>
              <a:rPr lang="en-US" sz="2800" dirty="0"/>
              <a:t> </a:t>
            </a:r>
            <a:r>
              <a:rPr lang="en-US" sz="2800" dirty="0" err="1"/>
              <a:t>rimasti</a:t>
            </a:r>
            <a:r>
              <a:rPr lang="en-US" sz="2800" dirty="0"/>
              <a:t> </a:t>
            </a:r>
            <a:r>
              <a:rPr lang="en-US" sz="2800" dirty="0" err="1"/>
              <a:t>gli</a:t>
            </a:r>
            <a:r>
              <a:rPr lang="en-US" sz="2800" dirty="0"/>
              <a:t>  </a:t>
            </a:r>
            <a:r>
              <a:rPr lang="en-US" sz="2800" dirty="0" err="1"/>
              <a:t>stessi</a:t>
            </a:r>
            <a:r>
              <a:rPr lang="en-US" sz="2800" dirty="0"/>
              <a:t>:</a:t>
            </a:r>
            <a:br>
              <a:rPr lang="en-US" sz="2800" dirty="0"/>
            </a:br>
            <a:br>
              <a:rPr lang="en-US" sz="2800" dirty="0"/>
            </a:br>
            <a:r>
              <a:rPr lang="en-US" sz="2800" dirty="0"/>
              <a:t>1 </a:t>
            </a:r>
            <a:r>
              <a:rPr lang="en-US" sz="2800" dirty="0">
                <a:sym typeface="Wingdings" panose="05000000000000000000" pitchFamily="2" charset="2"/>
              </a:rPr>
              <a:t> </a:t>
            </a:r>
            <a:r>
              <a:rPr lang="en-US" sz="2800" dirty="0" err="1"/>
              <a:t>Autoconsapevolezza</a:t>
            </a:r>
            <a:r>
              <a:rPr lang="en-US" sz="2800" dirty="0"/>
              <a:t>: la </a:t>
            </a:r>
            <a:r>
              <a:rPr lang="en-US" sz="2800" dirty="0" err="1"/>
              <a:t>capacità</a:t>
            </a:r>
            <a:r>
              <a:rPr lang="en-US" sz="2800" dirty="0"/>
              <a:t> di </a:t>
            </a:r>
            <a:r>
              <a:rPr lang="en-US" sz="2800" dirty="0" err="1"/>
              <a:t>riconoscere</a:t>
            </a:r>
            <a:r>
              <a:rPr lang="en-US" sz="2800" dirty="0"/>
              <a:t> le </a:t>
            </a:r>
            <a:r>
              <a:rPr lang="en-US" sz="2800" dirty="0" err="1"/>
              <a:t>proprie</a:t>
            </a:r>
            <a:r>
              <a:rPr lang="en-US" sz="2800" dirty="0"/>
              <a:t> </a:t>
            </a:r>
            <a:r>
              <a:rPr lang="en-US" sz="2800" dirty="0" err="1"/>
              <a:t>emozioni</a:t>
            </a:r>
            <a:r>
              <a:rPr lang="en-US" sz="2800" dirty="0"/>
              <a:t> e quelle </a:t>
            </a:r>
            <a:r>
              <a:rPr lang="en-US" sz="2800" dirty="0" err="1"/>
              <a:t>altrui</a:t>
            </a:r>
            <a:r>
              <a:rPr lang="en-US" sz="2800" dirty="0"/>
              <a:t>.</a:t>
            </a:r>
            <a:br>
              <a:rPr lang="en-US" sz="2800" dirty="0"/>
            </a:br>
            <a:r>
              <a:rPr lang="en-US" sz="2800" dirty="0"/>
              <a:t>2 </a:t>
            </a:r>
            <a:r>
              <a:rPr lang="en-US" sz="2800" dirty="0">
                <a:sym typeface="Wingdings" panose="05000000000000000000" pitchFamily="2" charset="2"/>
              </a:rPr>
              <a:t> </a:t>
            </a:r>
            <a:r>
              <a:rPr lang="en-US" sz="2800" dirty="0" err="1"/>
              <a:t>Autoregolamentazione</a:t>
            </a:r>
            <a:r>
              <a:rPr lang="en-US" sz="2800" dirty="0"/>
              <a:t>: la </a:t>
            </a:r>
            <a:r>
              <a:rPr lang="en-US" sz="2800" dirty="0" err="1"/>
              <a:t>capacità</a:t>
            </a:r>
            <a:r>
              <a:rPr lang="en-US" sz="2800" dirty="0"/>
              <a:t> di </a:t>
            </a:r>
            <a:r>
              <a:rPr lang="en-US" sz="2800" dirty="0" err="1"/>
              <a:t>riconoscere</a:t>
            </a:r>
            <a:r>
              <a:rPr lang="en-US" sz="2800" dirty="0"/>
              <a:t> come le </a:t>
            </a:r>
            <a:r>
              <a:rPr lang="en-US" sz="2800" dirty="0" err="1"/>
              <a:t>proprie</a:t>
            </a:r>
            <a:r>
              <a:rPr lang="en-US" sz="2800" dirty="0"/>
              <a:t> </a:t>
            </a:r>
            <a:r>
              <a:rPr lang="en-US" sz="2800" dirty="0" err="1"/>
              <a:t>emozioni</a:t>
            </a:r>
            <a:r>
              <a:rPr lang="en-US" sz="2800" dirty="0"/>
              <a:t> e quelle </a:t>
            </a:r>
            <a:r>
              <a:rPr lang="en-US" sz="2800" dirty="0" err="1"/>
              <a:t>altrui</a:t>
            </a:r>
            <a:r>
              <a:rPr lang="en-US" sz="2800" dirty="0"/>
              <a:t> </a:t>
            </a:r>
            <a:r>
              <a:rPr lang="en-US" sz="2800" dirty="0" err="1"/>
              <a:t>influenzano</a:t>
            </a:r>
            <a:r>
              <a:rPr lang="en-US" sz="2800" dirty="0"/>
              <a:t> </a:t>
            </a:r>
            <a:r>
              <a:rPr lang="en-US" sz="2800" dirty="0" err="1"/>
              <a:t>l'ambiente</a:t>
            </a:r>
            <a:r>
              <a:rPr lang="en-US" sz="2800" dirty="0"/>
              <a:t> </a:t>
            </a:r>
            <a:r>
              <a:rPr lang="en-US" sz="2800" dirty="0" err="1"/>
              <a:t>circostante</a:t>
            </a:r>
            <a:br>
              <a:rPr lang="en-US" sz="2800" dirty="0"/>
            </a:br>
            <a:r>
              <a:rPr lang="en-US" sz="2800" dirty="0"/>
              <a:t>3 </a:t>
            </a:r>
            <a:r>
              <a:rPr lang="en-US" sz="2800" dirty="0">
                <a:sym typeface="Wingdings" panose="05000000000000000000" pitchFamily="2" charset="2"/>
              </a:rPr>
              <a:t></a:t>
            </a:r>
            <a:r>
              <a:rPr lang="en-US" sz="2800" dirty="0"/>
              <a:t> </a:t>
            </a:r>
            <a:r>
              <a:rPr lang="en-US" sz="2800" dirty="0" err="1"/>
              <a:t>Motivazione</a:t>
            </a:r>
            <a:r>
              <a:rPr lang="en-US" sz="2800" dirty="0"/>
              <a:t>: la </a:t>
            </a:r>
            <a:r>
              <a:rPr lang="en-US" sz="2800" dirty="0" err="1"/>
              <a:t>capacità</a:t>
            </a:r>
            <a:r>
              <a:rPr lang="en-US" sz="2800" dirty="0"/>
              <a:t> di </a:t>
            </a:r>
            <a:r>
              <a:rPr lang="en-US" sz="2800" dirty="0" err="1"/>
              <a:t>riconoscere</a:t>
            </a:r>
            <a:r>
              <a:rPr lang="en-US" sz="2800" dirty="0"/>
              <a:t> e </a:t>
            </a:r>
            <a:r>
              <a:rPr lang="en-US" sz="2800" dirty="0" err="1"/>
              <a:t>sfruttare</a:t>
            </a:r>
            <a:r>
              <a:rPr lang="en-US" sz="2800" dirty="0"/>
              <a:t> </a:t>
            </a:r>
            <a:r>
              <a:rPr lang="en-US" sz="2800" dirty="0" err="1"/>
              <a:t>i</a:t>
            </a:r>
            <a:r>
              <a:rPr lang="en-US" sz="2800" dirty="0"/>
              <a:t> driver </a:t>
            </a:r>
            <a:r>
              <a:rPr lang="en-US" sz="2800" dirty="0" err="1"/>
              <a:t>delle</a:t>
            </a:r>
            <a:r>
              <a:rPr lang="en-US" sz="2800" dirty="0"/>
              <a:t> </a:t>
            </a:r>
            <a:r>
              <a:rPr lang="en-US" sz="2800" dirty="0" err="1"/>
              <a:t>nostre</a:t>
            </a:r>
            <a:r>
              <a:rPr lang="en-US" sz="2800" dirty="0"/>
              <a:t> </a:t>
            </a:r>
            <a:r>
              <a:rPr lang="en-US" sz="2800" dirty="0" err="1"/>
              <a:t>azioni</a:t>
            </a:r>
            <a:br>
              <a:rPr lang="en-US" sz="2800" dirty="0"/>
            </a:br>
            <a:r>
              <a:rPr lang="en-US" sz="2800" dirty="0"/>
              <a:t>4 </a:t>
            </a:r>
            <a:r>
              <a:rPr lang="en-US" sz="2800" dirty="0">
                <a:sym typeface="Wingdings" panose="05000000000000000000" pitchFamily="2" charset="2"/>
              </a:rPr>
              <a:t></a:t>
            </a:r>
            <a:r>
              <a:rPr lang="en-US" sz="2800" dirty="0" err="1"/>
              <a:t>Empatia</a:t>
            </a:r>
            <a:r>
              <a:rPr lang="en-US" sz="2800" dirty="0"/>
              <a:t>: la </a:t>
            </a:r>
            <a:r>
              <a:rPr lang="en-US" sz="2800" dirty="0" err="1"/>
              <a:t>capacità</a:t>
            </a:r>
            <a:r>
              <a:rPr lang="en-US" sz="2800" dirty="0"/>
              <a:t> di </a:t>
            </a:r>
            <a:r>
              <a:rPr lang="en-US" sz="2800" dirty="0" err="1"/>
              <a:t>stabilire</a:t>
            </a:r>
            <a:r>
              <a:rPr lang="en-US" sz="2800" dirty="0"/>
              <a:t> una </a:t>
            </a:r>
            <a:r>
              <a:rPr lang="en-US" sz="2800" dirty="0" err="1"/>
              <a:t>relazione</a:t>
            </a:r>
            <a:r>
              <a:rPr lang="en-US" sz="2800" dirty="0"/>
              <a:t> </a:t>
            </a:r>
            <a:r>
              <a:rPr lang="en-US" sz="2800" dirty="0" err="1"/>
              <a:t>significativa</a:t>
            </a:r>
            <a:r>
              <a:rPr lang="en-US" sz="2800" dirty="0"/>
              <a:t> con </a:t>
            </a:r>
            <a:r>
              <a:rPr lang="en-US" sz="2800" dirty="0" err="1"/>
              <a:t>gli</a:t>
            </a:r>
            <a:r>
              <a:rPr lang="en-US" sz="2800" dirty="0"/>
              <a:t> </a:t>
            </a:r>
            <a:r>
              <a:rPr lang="en-US" sz="2800" dirty="0" err="1"/>
              <a:t>altri</a:t>
            </a:r>
            <a:r>
              <a:rPr lang="en-US" sz="2800" dirty="0"/>
              <a:t>, </a:t>
            </a:r>
            <a:r>
              <a:rPr lang="en-US" sz="2800" dirty="0" err="1"/>
              <a:t>comprendendo</a:t>
            </a:r>
            <a:r>
              <a:rPr lang="en-US" sz="2800" dirty="0"/>
              <a:t> </a:t>
            </a:r>
            <a:r>
              <a:rPr lang="en-US" sz="2800" dirty="0" err="1"/>
              <a:t>i</a:t>
            </a:r>
            <a:r>
              <a:rPr lang="en-US" sz="2800" dirty="0"/>
              <a:t> </a:t>
            </a:r>
            <a:r>
              <a:rPr lang="en-US" sz="2800" dirty="0" err="1"/>
              <a:t>loro</a:t>
            </a:r>
            <a:r>
              <a:rPr lang="en-US" sz="2800" dirty="0"/>
              <a:t> </a:t>
            </a:r>
            <a:r>
              <a:rPr lang="en-US" sz="2800" dirty="0" err="1"/>
              <a:t>sentimenti</a:t>
            </a:r>
            <a:r>
              <a:rPr lang="en-US" sz="2800" dirty="0"/>
              <a:t> e le </a:t>
            </a:r>
            <a:r>
              <a:rPr lang="en-US" sz="2800" dirty="0" err="1"/>
              <a:t>loro</a:t>
            </a:r>
            <a:r>
              <a:rPr lang="en-US" sz="2800" dirty="0"/>
              <a:t> </a:t>
            </a:r>
            <a:r>
              <a:rPr lang="en-US" sz="2800" dirty="0" err="1"/>
              <a:t>emozioni</a:t>
            </a:r>
            <a:r>
              <a:rPr lang="en-US" sz="2800" dirty="0"/>
              <a:t>.</a:t>
            </a:r>
            <a:br>
              <a:rPr lang="en-US" sz="2800" dirty="0"/>
            </a:br>
            <a:r>
              <a:rPr lang="en-US" sz="2800" dirty="0"/>
              <a:t>5 </a:t>
            </a:r>
            <a:r>
              <a:rPr lang="en-US" sz="2800" dirty="0">
                <a:sym typeface="Wingdings" panose="05000000000000000000" pitchFamily="2" charset="2"/>
              </a:rPr>
              <a:t></a:t>
            </a:r>
            <a:r>
              <a:rPr lang="en-US" sz="2800" dirty="0"/>
              <a:t> Social Skills: la </a:t>
            </a:r>
            <a:r>
              <a:rPr lang="en-US" sz="2800" dirty="0" err="1"/>
              <a:t>capacità</a:t>
            </a:r>
            <a:r>
              <a:rPr lang="en-US" sz="2800" dirty="0"/>
              <a:t> di </a:t>
            </a:r>
            <a:r>
              <a:rPr lang="en-US" sz="2800" dirty="0" err="1"/>
              <a:t>interpretare</a:t>
            </a:r>
            <a:r>
              <a:rPr lang="en-US" sz="2800" dirty="0"/>
              <a:t> le </a:t>
            </a:r>
            <a:r>
              <a:rPr lang="en-US" sz="2800" dirty="0" err="1"/>
              <a:t>dinamiche</a:t>
            </a:r>
            <a:r>
              <a:rPr lang="en-US" sz="2800" dirty="0"/>
              <a:t> </a:t>
            </a:r>
            <a:r>
              <a:rPr lang="en-US" sz="2800" dirty="0" err="1"/>
              <a:t>relazionali</a:t>
            </a:r>
            <a:r>
              <a:rPr lang="en-US" sz="2800" dirty="0"/>
              <a:t> </a:t>
            </a:r>
            <a:r>
              <a:rPr lang="en-US" sz="2800" dirty="0" err="1"/>
              <a:t>che</a:t>
            </a:r>
            <a:r>
              <a:rPr lang="en-US" sz="2800" dirty="0"/>
              <a:t> </a:t>
            </a:r>
            <a:r>
              <a:rPr lang="en-US" sz="2800" dirty="0" err="1"/>
              <a:t>circondano</a:t>
            </a:r>
            <a:r>
              <a:rPr lang="en-US" sz="2800" dirty="0"/>
              <a:t> il proprio </a:t>
            </a:r>
            <a:r>
              <a:rPr lang="en-US" sz="2800" dirty="0" err="1"/>
              <a:t>ecosistema</a:t>
            </a:r>
            <a:r>
              <a:rPr lang="en-US" sz="2800" dirty="0"/>
              <a:t>.</a:t>
            </a:r>
            <a:endParaRPr lang="it-IT" sz="2800" dirty="0"/>
          </a:p>
        </p:txBody>
      </p:sp>
    </p:spTree>
    <p:extLst>
      <p:ext uri="{BB962C8B-B14F-4D97-AF65-F5344CB8AC3E}">
        <p14:creationId xmlns:p14="http://schemas.microsoft.com/office/powerpoint/2010/main" val="377383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Una </a:t>
            </a:r>
            <a:r>
              <a:rPr lang="en-GB" sz="4000" b="1" spc="50" dirty="0" err="1">
                <a:solidFill>
                  <a:srgbClr val="243255"/>
                </a:solidFill>
                <a:cs typeface="Tahoma"/>
              </a:rPr>
              <a:t>comparazione</a:t>
            </a:r>
            <a:r>
              <a:rPr lang="en-GB" sz="4000" b="1" spc="50" dirty="0">
                <a:solidFill>
                  <a:srgbClr val="243255"/>
                </a:solidFill>
                <a:cs typeface="Tahoma"/>
              </a:rPr>
              <a:t> </a:t>
            </a:r>
            <a:r>
              <a:rPr lang="en-GB" sz="4000" b="1" spc="50" dirty="0" err="1">
                <a:solidFill>
                  <a:srgbClr val="243255"/>
                </a:solidFill>
                <a:cs typeface="Tahoma"/>
              </a:rPr>
              <a:t>fra</a:t>
            </a:r>
            <a:r>
              <a:rPr lang="en-GB" sz="4000" b="1" spc="50" dirty="0">
                <a:solidFill>
                  <a:srgbClr val="243255"/>
                </a:solidFill>
                <a:cs typeface="Tahoma"/>
              </a:rPr>
              <a:t> </a:t>
            </a:r>
            <a:r>
              <a:rPr lang="en-GB" sz="4000" b="1" spc="50" dirty="0" err="1">
                <a:solidFill>
                  <a:srgbClr val="243255"/>
                </a:solidFill>
                <a:cs typeface="Tahoma"/>
              </a:rPr>
              <a:t>i</a:t>
            </a:r>
            <a:r>
              <a:rPr lang="en-GB" sz="4000" b="1" spc="50" dirty="0">
                <a:solidFill>
                  <a:srgbClr val="243255"/>
                </a:solidFill>
                <a:cs typeface="Tahoma"/>
              </a:rPr>
              <a:t> due Framework (1)</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Tabella 2">
            <a:extLst>
              <a:ext uri="{FF2B5EF4-FFF2-40B4-BE49-F238E27FC236}">
                <a16:creationId xmlns:a16="http://schemas.microsoft.com/office/drawing/2014/main" id="{37A83D08-3341-4F0F-8155-7DCCB7C4A65F}"/>
              </a:ext>
            </a:extLst>
          </p:cNvPr>
          <p:cNvGraphicFramePr>
            <a:graphicFrameLocks noGrp="1"/>
          </p:cNvGraphicFramePr>
          <p:nvPr>
            <p:extLst>
              <p:ext uri="{D42A27DB-BD31-4B8C-83A1-F6EECF244321}">
                <p14:modId xmlns:p14="http://schemas.microsoft.com/office/powerpoint/2010/main" val="511908396"/>
              </p:ext>
            </p:extLst>
          </p:nvPr>
        </p:nvGraphicFramePr>
        <p:xfrm>
          <a:off x="1828800" y="3046504"/>
          <a:ext cx="14630400" cy="356616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364490">
                <a:tc>
                  <a:txBody>
                    <a:bodyPr/>
                    <a:lstStyle/>
                    <a:p>
                      <a:pPr algn="ctr"/>
                      <a:r>
                        <a:rPr lang="en-US" sz="3800" dirty="0">
                          <a:solidFill>
                            <a:sysClr val="windowText" lastClr="000000"/>
                          </a:solidFill>
                        </a:rPr>
                        <a:t>EntreComp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en-US" sz="3800" dirty="0">
                          <a:solidFill>
                            <a:sysClr val="windowText" lastClr="000000"/>
                          </a:solidFill>
                        </a:rPr>
                        <a:t>Emotional Intelligence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364490">
                <a:tc>
                  <a:txBody>
                    <a:bodyPr/>
                    <a:lstStyle/>
                    <a:p>
                      <a:pPr algn="ctr"/>
                      <a:r>
                        <a:rPr lang="en-US" sz="3200" dirty="0" err="1">
                          <a:solidFill>
                            <a:sysClr val="windowText" lastClr="000000"/>
                          </a:solidFill>
                        </a:rPr>
                        <a:t>Autoconsapevolezza</a:t>
                      </a:r>
                      <a:r>
                        <a:rPr lang="en-US" sz="3200" dirty="0">
                          <a:solidFill>
                            <a:sysClr val="windowText" lastClr="000000"/>
                          </a:solidFill>
                        </a:rPr>
                        <a:t> e </a:t>
                      </a:r>
                      <a:r>
                        <a:rPr lang="en-US" sz="3200" dirty="0" err="1">
                          <a:solidFill>
                            <a:sysClr val="windowText" lastClr="000000"/>
                          </a:solidFill>
                        </a:rPr>
                        <a:t>Autoefficacia</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200" dirty="0" err="1">
                          <a:solidFill>
                            <a:sysClr val="windowText" lastClr="000000"/>
                          </a:solidFill>
                        </a:rPr>
                        <a:t>Autoconsapevolezza</a:t>
                      </a:r>
                      <a:r>
                        <a:rPr lang="en-US" sz="3200" dirty="0">
                          <a:solidFill>
                            <a:sysClr val="windowText" lastClr="00000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364490">
                <a:tc>
                  <a:txBody>
                    <a:bodyPr/>
                    <a:lstStyle/>
                    <a:p>
                      <a:pPr algn="ctr"/>
                      <a:r>
                        <a:rPr lang="en-US" sz="3200" dirty="0" err="1">
                          <a:solidFill>
                            <a:sysClr val="windowText" lastClr="000000"/>
                          </a:solidFill>
                        </a:rPr>
                        <a:t>Motivazione</a:t>
                      </a:r>
                      <a:r>
                        <a:rPr lang="en-US" sz="3200" dirty="0">
                          <a:solidFill>
                            <a:sysClr val="windowText" lastClr="000000"/>
                          </a:solidFill>
                        </a:rPr>
                        <a:t> e </a:t>
                      </a:r>
                      <a:r>
                        <a:rPr lang="en-US" sz="3200" dirty="0" err="1">
                          <a:solidFill>
                            <a:sysClr val="windowText" lastClr="000000"/>
                          </a:solidFill>
                        </a:rPr>
                        <a:t>Perseveranza</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200" dirty="0" err="1">
                          <a:solidFill>
                            <a:sysClr val="windowText" lastClr="000000"/>
                          </a:solidFill>
                        </a:rPr>
                        <a:t>Autoregolazione</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364490">
                <a:tc>
                  <a:txBody>
                    <a:bodyPr/>
                    <a:lstStyle/>
                    <a:p>
                      <a:pPr algn="ctr"/>
                      <a:r>
                        <a:rPr lang="en-US" sz="3200" dirty="0" err="1">
                          <a:solidFill>
                            <a:sysClr val="windowText" lastClr="000000"/>
                          </a:solidFill>
                        </a:rPr>
                        <a:t>Mobilitare</a:t>
                      </a:r>
                      <a:r>
                        <a:rPr lang="en-US" sz="3200" dirty="0">
                          <a:solidFill>
                            <a:sysClr val="windowText" lastClr="000000"/>
                          </a:solidFill>
                        </a:rPr>
                        <a:t> </a:t>
                      </a:r>
                      <a:r>
                        <a:rPr lang="en-US" sz="3200" dirty="0" err="1">
                          <a:solidFill>
                            <a:sysClr val="windowText" lastClr="000000"/>
                          </a:solidFill>
                        </a:rPr>
                        <a:t>risorse</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200" dirty="0" err="1">
                          <a:solidFill>
                            <a:sysClr val="windowText" lastClr="000000"/>
                          </a:solidFill>
                        </a:rPr>
                        <a:t>Motivazione</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364490">
                <a:tc>
                  <a:txBody>
                    <a:bodyPr/>
                    <a:lstStyle/>
                    <a:p>
                      <a:pPr algn="ctr"/>
                      <a:r>
                        <a:rPr lang="en-US" sz="3200" dirty="0" err="1">
                          <a:solidFill>
                            <a:sysClr val="windowText" lastClr="000000"/>
                          </a:solidFill>
                        </a:rPr>
                        <a:t>Alfabetizzazione</a:t>
                      </a:r>
                      <a:r>
                        <a:rPr lang="en-US" sz="3200" dirty="0">
                          <a:solidFill>
                            <a:sysClr val="windowText" lastClr="000000"/>
                          </a:solidFill>
                        </a:rPr>
                        <a:t> </a:t>
                      </a:r>
                      <a:r>
                        <a:rPr lang="en-US" sz="3200" dirty="0" err="1">
                          <a:solidFill>
                            <a:sysClr val="windowText" lastClr="000000"/>
                          </a:solidFill>
                        </a:rPr>
                        <a:t>economica</a:t>
                      </a:r>
                      <a:r>
                        <a:rPr lang="en-US" sz="3200" dirty="0">
                          <a:solidFill>
                            <a:sysClr val="windowText" lastClr="000000"/>
                          </a:solidFill>
                        </a:rPr>
                        <a:t> e </a:t>
                      </a:r>
                      <a:r>
                        <a:rPr lang="en-US" sz="3200" dirty="0" err="1">
                          <a:solidFill>
                            <a:sysClr val="windowText" lastClr="000000"/>
                          </a:solidFill>
                        </a:rPr>
                        <a:t>finanziaria</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200" dirty="0" err="1">
                          <a:solidFill>
                            <a:sysClr val="windowText" lastClr="000000"/>
                          </a:solidFill>
                        </a:rPr>
                        <a:t>Empatia</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364490">
                <a:tc>
                  <a:txBody>
                    <a:bodyPr/>
                    <a:lstStyle/>
                    <a:p>
                      <a:pPr algn="ctr"/>
                      <a:r>
                        <a:rPr lang="en-US" sz="3200" dirty="0" err="1">
                          <a:solidFill>
                            <a:sysClr val="windowText" lastClr="000000"/>
                          </a:solidFill>
                        </a:rPr>
                        <a:t>Mobilitare</a:t>
                      </a:r>
                      <a:r>
                        <a:rPr lang="en-US" sz="3200" dirty="0">
                          <a:solidFill>
                            <a:sysClr val="windowText" lastClr="000000"/>
                          </a:solidFill>
                        </a:rPr>
                        <a:t> </a:t>
                      </a:r>
                      <a:r>
                        <a:rPr lang="en-US" sz="3200" dirty="0" err="1">
                          <a:solidFill>
                            <a:sysClr val="windowText" lastClr="000000"/>
                          </a:solidFill>
                        </a:rPr>
                        <a:t>gli</a:t>
                      </a:r>
                      <a:r>
                        <a:rPr lang="en-US" sz="3200" dirty="0">
                          <a:solidFill>
                            <a:sysClr val="windowText" lastClr="000000"/>
                          </a:solidFill>
                        </a:rPr>
                        <a:t> </a:t>
                      </a:r>
                      <a:r>
                        <a:rPr lang="en-US" sz="3200" dirty="0" err="1">
                          <a:solidFill>
                            <a:sysClr val="windowText" lastClr="000000"/>
                          </a:solidFill>
                        </a:rPr>
                        <a:t>altri</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200" dirty="0" err="1">
                          <a:solidFill>
                            <a:sysClr val="windowText" lastClr="000000"/>
                          </a:solidFill>
                        </a:rPr>
                        <a:t>Abilità</a:t>
                      </a:r>
                      <a:r>
                        <a:rPr lang="en-US" sz="3200" dirty="0">
                          <a:solidFill>
                            <a:sysClr val="windowText" lastClr="000000"/>
                          </a:solidFill>
                        </a:rPr>
                        <a:t> </a:t>
                      </a:r>
                      <a:r>
                        <a:rPr lang="en-US" sz="3200" dirty="0" err="1">
                          <a:solidFill>
                            <a:sysClr val="windowText" lastClr="000000"/>
                          </a:solidFill>
                        </a:rPr>
                        <a:t>sociali</a:t>
                      </a:r>
                      <a:endParaRPr lang="en-US" sz="3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spTree>
    <p:extLst>
      <p:ext uri="{BB962C8B-B14F-4D97-AF65-F5344CB8AC3E}">
        <p14:creationId xmlns:p14="http://schemas.microsoft.com/office/powerpoint/2010/main" val="164430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en-GB" sz="4000" b="1" spc="50" dirty="0">
                <a:solidFill>
                  <a:srgbClr val="243255"/>
                </a:solidFill>
                <a:cs typeface="Tahoma"/>
              </a:rPr>
              <a:t>Una </a:t>
            </a:r>
            <a:r>
              <a:rPr lang="en-GB" sz="4000" b="1" spc="50" dirty="0" err="1">
                <a:solidFill>
                  <a:srgbClr val="243255"/>
                </a:solidFill>
                <a:cs typeface="Tahoma"/>
              </a:rPr>
              <a:t>comparazione</a:t>
            </a:r>
            <a:r>
              <a:rPr lang="en-GB" sz="4000" b="1" spc="50" dirty="0">
                <a:solidFill>
                  <a:srgbClr val="243255"/>
                </a:solidFill>
                <a:cs typeface="Tahoma"/>
              </a:rPr>
              <a:t> </a:t>
            </a:r>
            <a:r>
              <a:rPr lang="en-GB" sz="4000" b="1" spc="50" dirty="0" err="1">
                <a:solidFill>
                  <a:srgbClr val="243255"/>
                </a:solidFill>
                <a:cs typeface="Tahoma"/>
              </a:rPr>
              <a:t>fra</a:t>
            </a:r>
            <a:r>
              <a:rPr lang="en-GB" sz="4000" b="1" spc="50" dirty="0">
                <a:solidFill>
                  <a:srgbClr val="243255"/>
                </a:solidFill>
                <a:cs typeface="Tahoma"/>
              </a:rPr>
              <a:t> </a:t>
            </a:r>
            <a:r>
              <a:rPr lang="en-GB" sz="4000" b="1" spc="50" dirty="0" err="1">
                <a:solidFill>
                  <a:srgbClr val="243255"/>
                </a:solidFill>
                <a:cs typeface="Tahoma"/>
              </a:rPr>
              <a:t>i</a:t>
            </a:r>
            <a:r>
              <a:rPr lang="en-GB" sz="4000" b="1" spc="50" dirty="0">
                <a:solidFill>
                  <a:srgbClr val="243255"/>
                </a:solidFill>
                <a:cs typeface="Tahoma"/>
              </a:rPr>
              <a:t> due Framework (2)</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1384995"/>
          </a:xfrm>
          <a:prstGeom prst="rect">
            <a:avLst/>
          </a:prstGeom>
          <a:noFill/>
        </p:spPr>
        <p:txBody>
          <a:bodyPr wrap="square" rtlCol="0">
            <a:spAutoFit/>
          </a:bodyPr>
          <a:lstStyle/>
          <a:p>
            <a:pPr algn="just"/>
            <a:r>
              <a:rPr lang="en-US" altLang="ko-KR" sz="2800" dirty="0" err="1"/>
              <a:t>Facendo</a:t>
            </a:r>
            <a:r>
              <a:rPr lang="en-US" altLang="ko-KR" sz="2800" dirty="0"/>
              <a:t> un </a:t>
            </a:r>
            <a:r>
              <a:rPr lang="en-US" altLang="ko-KR" sz="2800" dirty="0" err="1"/>
              <a:t>confronto</a:t>
            </a:r>
            <a:r>
              <a:rPr lang="en-US" altLang="ko-KR" sz="2800" dirty="0"/>
              <a:t>, non è possible non </a:t>
            </a:r>
            <a:r>
              <a:rPr lang="en-US" altLang="ko-KR" sz="2800" dirty="0" err="1"/>
              <a:t>notare</a:t>
            </a:r>
            <a:r>
              <a:rPr lang="en-US" altLang="ko-KR" sz="2800" dirty="0"/>
              <a:t> una </a:t>
            </a:r>
            <a:r>
              <a:rPr lang="en-US" altLang="ko-KR" sz="2800" dirty="0" err="1"/>
              <a:t>correlazione</a:t>
            </a:r>
            <a:r>
              <a:rPr lang="en-US" altLang="ko-KR" sz="2800" dirty="0"/>
              <a:t> </a:t>
            </a:r>
            <a:r>
              <a:rPr lang="en-US" altLang="ko-KR" sz="2800" dirty="0" err="1"/>
              <a:t>tra</a:t>
            </a:r>
            <a:r>
              <a:rPr lang="en-US" altLang="ko-KR" sz="2800" dirty="0"/>
              <a:t> </a:t>
            </a:r>
            <a:r>
              <a:rPr lang="en-US" altLang="ko-KR" sz="2800" dirty="0" err="1"/>
              <a:t>i</a:t>
            </a:r>
            <a:r>
              <a:rPr lang="en-US" altLang="ko-KR" sz="2800" dirty="0"/>
              <a:t> due:</a:t>
            </a:r>
          </a:p>
          <a:p>
            <a:pPr algn="just"/>
            <a:endParaRPr lang="en-US" altLang="ko-KR" sz="2800" dirty="0"/>
          </a:p>
          <a:p>
            <a:pPr algn="just"/>
            <a:r>
              <a:rPr lang="en-US" altLang="ko-KR" sz="2800" dirty="0"/>
              <a:t>Ecco le </a:t>
            </a:r>
            <a:r>
              <a:rPr lang="en-US" altLang="ko-KR" sz="2800" dirty="0" err="1"/>
              <a:t>correlazioni</a:t>
            </a:r>
            <a:r>
              <a:rPr lang="en-US" altLang="ko-KR" sz="2800" dirty="0"/>
              <a:t> </a:t>
            </a:r>
            <a:r>
              <a:rPr lang="en-US" altLang="ko-KR" sz="2800" dirty="0" err="1"/>
              <a:t>più</a:t>
            </a:r>
            <a:r>
              <a:rPr lang="en-US" altLang="ko-KR" sz="2800" dirty="0"/>
              <a:t> </a:t>
            </a:r>
            <a:r>
              <a:rPr lang="en-US" altLang="ko-KR" sz="2800" dirty="0" err="1"/>
              <a:t>importanti</a:t>
            </a:r>
            <a:r>
              <a:rPr lang="en-US" altLang="ko-KR" sz="2800" dirty="0"/>
              <a:t>:  </a:t>
            </a:r>
          </a:p>
        </p:txBody>
      </p:sp>
      <p:graphicFrame>
        <p:nvGraphicFramePr>
          <p:cNvPr id="9" name="Tabella 2">
            <a:extLst>
              <a:ext uri="{FF2B5EF4-FFF2-40B4-BE49-F238E27FC236}">
                <a16:creationId xmlns:a16="http://schemas.microsoft.com/office/drawing/2014/main" id="{DD26092D-FFAC-4529-8E7A-4BC6DE9C3C03}"/>
              </a:ext>
            </a:extLst>
          </p:cNvPr>
          <p:cNvGraphicFramePr>
            <a:graphicFrameLocks noGrp="1"/>
          </p:cNvGraphicFramePr>
          <p:nvPr>
            <p:extLst>
              <p:ext uri="{D42A27DB-BD31-4B8C-83A1-F6EECF244321}">
                <p14:modId xmlns:p14="http://schemas.microsoft.com/office/powerpoint/2010/main" val="2965663667"/>
              </p:ext>
            </p:extLst>
          </p:nvPr>
        </p:nvGraphicFramePr>
        <p:xfrm>
          <a:off x="1860059" y="4853963"/>
          <a:ext cx="14630400" cy="256032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364490">
                <a:tc>
                  <a:txBody>
                    <a:bodyPr/>
                    <a:lstStyle/>
                    <a:p>
                      <a:pPr algn="ctr"/>
                      <a:r>
                        <a:rPr lang="en-US" sz="2200" dirty="0">
                          <a:solidFill>
                            <a:sysClr val="windowText" lastClr="000000"/>
                          </a:solidFill>
                        </a:rPr>
                        <a:t>EntreComp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en-US" sz="2200" dirty="0">
                          <a:solidFill>
                            <a:sysClr val="windowText" lastClr="000000"/>
                          </a:solidFill>
                        </a:rPr>
                        <a:t>Emotional Intelligence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364490">
                <a:tc>
                  <a:txBody>
                    <a:bodyPr/>
                    <a:lstStyle/>
                    <a:p>
                      <a:pPr algn="ctr"/>
                      <a:r>
                        <a:rPr lang="en-US" sz="2200" dirty="0" err="1">
                          <a:solidFill>
                            <a:sysClr val="windowText" lastClr="000000"/>
                          </a:solidFill>
                        </a:rPr>
                        <a:t>Autoconsapevolezza</a:t>
                      </a:r>
                      <a:r>
                        <a:rPr lang="en-US" sz="2200" dirty="0">
                          <a:solidFill>
                            <a:sysClr val="windowText" lastClr="000000"/>
                          </a:solidFill>
                        </a:rPr>
                        <a:t> e </a:t>
                      </a:r>
                      <a:r>
                        <a:rPr lang="en-US" sz="2200" dirty="0" err="1">
                          <a:solidFill>
                            <a:sysClr val="windowText" lastClr="000000"/>
                          </a:solidFill>
                        </a:rPr>
                        <a:t>autoefficacia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      </a:t>
                      </a:r>
                      <a:r>
                        <a:rPr lang="en-US" sz="2200" dirty="0" err="1">
                          <a:solidFill>
                            <a:sysClr val="windowText" lastClr="000000"/>
                          </a:solidFill>
                        </a:rPr>
                        <a:t>Autoconsapevolezza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364490">
                <a:tc>
                  <a:txBody>
                    <a:bodyPr/>
                    <a:lstStyle/>
                    <a:p>
                      <a:pPr algn="ctr"/>
                      <a:r>
                        <a:rPr lang="en-US" sz="2200" dirty="0" err="1">
                          <a:solidFill>
                            <a:sysClr val="windowText" lastClr="000000"/>
                          </a:solidFill>
                        </a:rPr>
                        <a:t>Motivazione</a:t>
                      </a:r>
                      <a:r>
                        <a:rPr lang="en-US" sz="2200" dirty="0">
                          <a:solidFill>
                            <a:sysClr val="windowText" lastClr="000000"/>
                          </a:solidFill>
                        </a:rPr>
                        <a:t> e </a:t>
                      </a:r>
                      <a:r>
                        <a:rPr lang="en-US" sz="2200" dirty="0" err="1">
                          <a:solidFill>
                            <a:sysClr val="windowText" lastClr="000000"/>
                          </a:solidFill>
                        </a:rPr>
                        <a:t>Perseveranza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err="1">
                          <a:solidFill>
                            <a:sysClr val="windowText" lastClr="000000"/>
                          </a:solidFill>
                        </a:rPr>
                        <a:t>Autoregolazione</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364490">
                <a:tc>
                  <a:txBody>
                    <a:bodyPr/>
                    <a:lstStyle/>
                    <a:p>
                      <a:pPr algn="ctr"/>
                      <a:r>
                        <a:rPr lang="en-US" sz="2200" dirty="0" err="1">
                          <a:solidFill>
                            <a:sysClr val="windowText" lastClr="000000"/>
                          </a:solidFill>
                        </a:rPr>
                        <a:t>Mobilitare</a:t>
                      </a:r>
                      <a:r>
                        <a:rPr lang="en-US" sz="2200" dirty="0">
                          <a:solidFill>
                            <a:sysClr val="windowText" lastClr="000000"/>
                          </a:solidFill>
                        </a:rPr>
                        <a:t> </a:t>
                      </a:r>
                      <a:r>
                        <a:rPr lang="en-US" sz="2200" dirty="0" err="1">
                          <a:solidFill>
                            <a:sysClr val="windowText" lastClr="000000"/>
                          </a:solidFill>
                        </a:rPr>
                        <a:t>risorse</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err="1">
                          <a:solidFill>
                            <a:sysClr val="windowText" lastClr="000000"/>
                          </a:solidFill>
                        </a:rPr>
                        <a:t>Motivazione</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364490">
                <a:tc>
                  <a:txBody>
                    <a:bodyPr/>
                    <a:lstStyle/>
                    <a:p>
                      <a:pPr algn="ctr"/>
                      <a:r>
                        <a:rPr lang="en-US" sz="2200" dirty="0" err="1">
                          <a:solidFill>
                            <a:sysClr val="windowText" lastClr="000000"/>
                          </a:solidFill>
                        </a:rPr>
                        <a:t>Alfabetizzazione</a:t>
                      </a:r>
                      <a:r>
                        <a:rPr lang="en-US" sz="2200" dirty="0">
                          <a:solidFill>
                            <a:sysClr val="windowText" lastClr="000000"/>
                          </a:solidFill>
                        </a:rPr>
                        <a:t> </a:t>
                      </a:r>
                      <a:r>
                        <a:rPr lang="en-US" sz="2200" dirty="0" err="1">
                          <a:solidFill>
                            <a:sysClr val="windowText" lastClr="000000"/>
                          </a:solidFill>
                        </a:rPr>
                        <a:t>economica</a:t>
                      </a:r>
                      <a:r>
                        <a:rPr lang="en-US" sz="2200" dirty="0">
                          <a:solidFill>
                            <a:sysClr val="windowText" lastClr="000000"/>
                          </a:solidFill>
                        </a:rPr>
                        <a:t> e </a:t>
                      </a:r>
                      <a:r>
                        <a:rPr lang="en-US" sz="2200" dirty="0" err="1">
                          <a:solidFill>
                            <a:sysClr val="windowText" lastClr="000000"/>
                          </a:solidFill>
                        </a:rPr>
                        <a:t>finanziaria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err="1">
                          <a:solidFill>
                            <a:sysClr val="windowText" lastClr="000000"/>
                          </a:solidFill>
                        </a:rPr>
                        <a:t>Empatia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364490">
                <a:tc>
                  <a:txBody>
                    <a:bodyPr/>
                    <a:lstStyle/>
                    <a:p>
                      <a:pPr algn="ctr"/>
                      <a:r>
                        <a:rPr lang="en-US" sz="2200" dirty="0" err="1">
                          <a:solidFill>
                            <a:sysClr val="windowText" lastClr="000000"/>
                          </a:solidFill>
                        </a:rPr>
                        <a:t>Mobilitare</a:t>
                      </a:r>
                      <a:r>
                        <a:rPr lang="en-US" sz="2200" dirty="0">
                          <a:solidFill>
                            <a:sysClr val="windowText" lastClr="000000"/>
                          </a:solidFill>
                        </a:rPr>
                        <a:t> </a:t>
                      </a:r>
                      <a:r>
                        <a:rPr lang="en-US" sz="2200" dirty="0" err="1">
                          <a:solidFill>
                            <a:sysClr val="windowText" lastClr="000000"/>
                          </a:solidFill>
                        </a:rPr>
                        <a:t>gli</a:t>
                      </a:r>
                      <a:r>
                        <a:rPr lang="en-US" sz="2200" dirty="0">
                          <a:solidFill>
                            <a:sysClr val="windowText" lastClr="000000"/>
                          </a:solidFill>
                        </a:rPr>
                        <a:t> </a:t>
                      </a:r>
                      <a:r>
                        <a:rPr lang="en-US" sz="2200" dirty="0" err="1">
                          <a:solidFill>
                            <a:sysClr val="windowText" lastClr="000000"/>
                          </a:solidFill>
                        </a:rPr>
                        <a:t>altri</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err="1">
                          <a:solidFill>
                            <a:sysClr val="windowText" lastClr="000000"/>
                          </a:solidFill>
                        </a:rPr>
                        <a:t>Abilità</a:t>
                      </a:r>
                      <a:r>
                        <a:rPr lang="en-US" sz="2200" dirty="0">
                          <a:solidFill>
                            <a:sysClr val="windowText" lastClr="000000"/>
                          </a:solidFill>
                        </a:rPr>
                        <a:t> </a:t>
                      </a:r>
                      <a:r>
                        <a:rPr lang="en-US" sz="2200" dirty="0" err="1">
                          <a:solidFill>
                            <a:sysClr val="windowText" lastClr="000000"/>
                          </a:solidFill>
                        </a:rPr>
                        <a:t>sociali</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cxnSp>
        <p:nvCxnSpPr>
          <p:cNvPr id="3" name="Connettore 2 2">
            <a:extLst>
              <a:ext uri="{FF2B5EF4-FFF2-40B4-BE49-F238E27FC236}">
                <a16:creationId xmlns:a16="http://schemas.microsoft.com/office/drawing/2014/main" id="{C9167974-2EB4-4BC7-8055-104102627F97}"/>
              </a:ext>
            </a:extLst>
          </p:cNvPr>
          <p:cNvCxnSpPr>
            <a:cxnSpLocks/>
          </p:cNvCxnSpPr>
          <p:nvPr/>
        </p:nvCxnSpPr>
        <p:spPr>
          <a:xfrm flipV="1">
            <a:off x="7467600" y="5479816"/>
            <a:ext cx="4343400" cy="63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B51091D-257C-4FED-93F0-42927516B58D}"/>
              </a:ext>
            </a:extLst>
          </p:cNvPr>
          <p:cNvCxnSpPr>
            <a:cxnSpLocks/>
          </p:cNvCxnSpPr>
          <p:nvPr/>
        </p:nvCxnSpPr>
        <p:spPr>
          <a:xfrm>
            <a:off x="7467600" y="5543454"/>
            <a:ext cx="4343400" cy="3891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89EB78D-EDED-4D62-914D-AD53D967CDBB}"/>
              </a:ext>
            </a:extLst>
          </p:cNvPr>
          <p:cNvCxnSpPr/>
          <p:nvPr/>
        </p:nvCxnSpPr>
        <p:spPr>
          <a:xfrm>
            <a:off x="7467600" y="5932583"/>
            <a:ext cx="4343400" cy="430117"/>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C3FC8B7-F2EF-45B9-B0BD-E89B7E4D643F}"/>
              </a:ext>
            </a:extLst>
          </p:cNvPr>
          <p:cNvCxnSpPr>
            <a:cxnSpLocks/>
          </p:cNvCxnSpPr>
          <p:nvPr/>
        </p:nvCxnSpPr>
        <p:spPr>
          <a:xfrm>
            <a:off x="7467600" y="5543454"/>
            <a:ext cx="4343400" cy="158124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4D4B2022-D0EA-45E1-B584-63A478072A12}"/>
              </a:ext>
            </a:extLst>
          </p:cNvPr>
          <p:cNvCxnSpPr>
            <a:cxnSpLocks/>
          </p:cNvCxnSpPr>
          <p:nvPr/>
        </p:nvCxnSpPr>
        <p:spPr>
          <a:xfrm flipV="1">
            <a:off x="7467600" y="5479816"/>
            <a:ext cx="4343400" cy="16448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0618C52A-E863-4E2D-82F4-79C84AAABE54}"/>
              </a:ext>
            </a:extLst>
          </p:cNvPr>
          <p:cNvCxnSpPr>
            <a:cxnSpLocks/>
          </p:cNvCxnSpPr>
          <p:nvPr/>
        </p:nvCxnSpPr>
        <p:spPr>
          <a:xfrm flipV="1">
            <a:off x="7467600" y="5932583"/>
            <a:ext cx="4343400" cy="11921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294E5507-A460-4FEA-A178-1749C77A7410}"/>
              </a:ext>
            </a:extLst>
          </p:cNvPr>
          <p:cNvCxnSpPr/>
          <p:nvPr/>
        </p:nvCxnSpPr>
        <p:spPr>
          <a:xfrm flipH="1">
            <a:off x="7467600" y="6743700"/>
            <a:ext cx="4343400" cy="381000"/>
          </a:xfrm>
          <a:prstGeom prst="straightConnector1">
            <a:avLst/>
          </a:prstGeom>
          <a:ln>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E7784475-13AF-433B-A5D6-4633DDFAF1A2}"/>
              </a:ext>
            </a:extLst>
          </p:cNvPr>
          <p:cNvCxnSpPr/>
          <p:nvPr/>
        </p:nvCxnSpPr>
        <p:spPr>
          <a:xfrm>
            <a:off x="7467600" y="5543454"/>
            <a:ext cx="4343400" cy="120024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E2A35C56-5615-4904-A55C-5ADF46A4DDA9}"/>
              </a:ext>
            </a:extLst>
          </p:cNvPr>
          <p:cNvCxnSpPr/>
          <p:nvPr/>
        </p:nvCxnSpPr>
        <p:spPr>
          <a:xfrm>
            <a:off x="7467600" y="5543454"/>
            <a:ext cx="4343400" cy="819246"/>
          </a:xfrm>
          <a:prstGeom prst="straightConnector1">
            <a:avLst/>
          </a:prstGeom>
          <a:ln>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6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Una </a:t>
            </a:r>
            <a:r>
              <a:rPr lang="en-GB" sz="4000" b="1" spc="50" dirty="0" err="1">
                <a:solidFill>
                  <a:srgbClr val="243255"/>
                </a:solidFill>
                <a:cs typeface="Tahoma"/>
              </a:rPr>
              <a:t>comparazione</a:t>
            </a:r>
            <a:r>
              <a:rPr lang="en-GB" sz="4000" b="1" spc="50" dirty="0">
                <a:solidFill>
                  <a:srgbClr val="243255"/>
                </a:solidFill>
                <a:cs typeface="Tahoma"/>
              </a:rPr>
              <a:t> </a:t>
            </a:r>
            <a:r>
              <a:rPr lang="en-GB" sz="4000" b="1" spc="50" dirty="0" err="1">
                <a:solidFill>
                  <a:srgbClr val="243255"/>
                </a:solidFill>
                <a:cs typeface="Tahoma"/>
              </a:rPr>
              <a:t>fra</a:t>
            </a:r>
            <a:r>
              <a:rPr lang="en-GB" sz="4000" b="1" spc="50" dirty="0">
                <a:solidFill>
                  <a:srgbClr val="243255"/>
                </a:solidFill>
                <a:cs typeface="Tahoma"/>
              </a:rPr>
              <a:t> </a:t>
            </a:r>
            <a:r>
              <a:rPr lang="en-GB" sz="4000" b="1" spc="50" dirty="0" err="1">
                <a:solidFill>
                  <a:srgbClr val="243255"/>
                </a:solidFill>
                <a:cs typeface="Tahoma"/>
              </a:rPr>
              <a:t>i</a:t>
            </a:r>
            <a:r>
              <a:rPr lang="en-GB" sz="4000" b="1" spc="50" dirty="0">
                <a:solidFill>
                  <a:srgbClr val="243255"/>
                </a:solidFill>
                <a:cs typeface="Tahoma"/>
              </a:rPr>
              <a:t> due framework (3)</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902145" cy="4832092"/>
          </a:xfrm>
          <a:prstGeom prst="rect">
            <a:avLst/>
          </a:prstGeom>
          <a:noFill/>
        </p:spPr>
        <p:txBody>
          <a:bodyPr wrap="square" rtlCol="0">
            <a:spAutoFit/>
          </a:bodyPr>
          <a:lstStyle/>
          <a:p>
            <a:r>
              <a:rPr lang="en-US" sz="2800" dirty="0"/>
              <a:t>Come </a:t>
            </a:r>
            <a:r>
              <a:rPr lang="en-US" sz="2800" dirty="0" err="1"/>
              <a:t>si</a:t>
            </a:r>
            <a:r>
              <a:rPr lang="en-US" sz="2800" dirty="0"/>
              <a:t> evince dal </a:t>
            </a:r>
            <a:r>
              <a:rPr lang="en-US" sz="2800" dirty="0" err="1"/>
              <a:t>grafico</a:t>
            </a:r>
            <a:r>
              <a:rPr lang="en-US" sz="2800" dirty="0"/>
              <a:t>, </a:t>
            </a:r>
            <a:r>
              <a:rPr lang="en-US" sz="2800" dirty="0" err="1"/>
              <a:t>tra</a:t>
            </a:r>
            <a:r>
              <a:rPr lang="en-US" sz="2800" dirty="0"/>
              <a:t> le cinque </a:t>
            </a:r>
            <a:r>
              <a:rPr lang="en-US" sz="2800" dirty="0" err="1"/>
              <a:t>competenze</a:t>
            </a:r>
            <a:r>
              <a:rPr lang="en-US" sz="2800" dirty="0"/>
              <a:t> </a:t>
            </a:r>
            <a:r>
              <a:rPr lang="en-US" sz="2800" dirty="0" err="1"/>
              <a:t>delle</a:t>
            </a:r>
            <a:r>
              <a:rPr lang="en-US" sz="2800" dirty="0"/>
              <a:t> “</a:t>
            </a:r>
            <a:r>
              <a:rPr lang="en-US" sz="2800" dirty="0" err="1"/>
              <a:t>Risorse</a:t>
            </a:r>
            <a:r>
              <a:rPr lang="en-US" sz="2800" dirty="0"/>
              <a:t>”, la </a:t>
            </a:r>
            <a:r>
              <a:rPr lang="en-US" sz="2800" dirty="0" err="1"/>
              <a:t>consapevolezza</a:t>
            </a:r>
            <a:r>
              <a:rPr lang="en-US" sz="2800" dirty="0"/>
              <a:t> di </a:t>
            </a:r>
            <a:r>
              <a:rPr lang="en-US" sz="2800" dirty="0" err="1"/>
              <a:t>sé</a:t>
            </a:r>
            <a:r>
              <a:rPr lang="en-US" sz="2800" dirty="0"/>
              <a:t> e </a:t>
            </a:r>
            <a:r>
              <a:rPr lang="en-US" sz="2800" dirty="0" err="1"/>
              <a:t>l'auto-efficacia</a:t>
            </a:r>
            <a:r>
              <a:rPr lang="en-US" sz="2800" dirty="0"/>
              <a:t> </a:t>
            </a:r>
            <a:r>
              <a:rPr lang="en-US" sz="2800" dirty="0" err="1"/>
              <a:t>rimangono</a:t>
            </a:r>
            <a:r>
              <a:rPr lang="en-US" sz="2800" dirty="0"/>
              <a:t> quelle con il </a:t>
            </a:r>
            <a:r>
              <a:rPr lang="en-US" sz="2800" dirty="0" err="1"/>
              <a:t>più</a:t>
            </a:r>
            <a:r>
              <a:rPr lang="en-US" sz="2800" dirty="0"/>
              <a:t> alto </a:t>
            </a:r>
            <a:r>
              <a:rPr lang="en-US" sz="2800" dirty="0" err="1"/>
              <a:t>livello</a:t>
            </a:r>
            <a:r>
              <a:rPr lang="en-US" sz="2800" dirty="0"/>
              <a:t> di </a:t>
            </a:r>
            <a:r>
              <a:rPr lang="en-US" sz="2800" dirty="0" err="1"/>
              <a:t>coerenza</a:t>
            </a:r>
            <a:r>
              <a:rPr lang="en-US" sz="2800" dirty="0"/>
              <a:t> con le </a:t>
            </a:r>
            <a:r>
              <a:rPr lang="en-US" sz="2800" dirty="0" err="1"/>
              <a:t>abilità</a:t>
            </a:r>
            <a:r>
              <a:rPr lang="en-US" sz="2800" dirty="0"/>
              <a:t> </a:t>
            </a:r>
            <a:r>
              <a:rPr lang="en-US" sz="2800" dirty="0" err="1"/>
              <a:t>originali</a:t>
            </a:r>
            <a:r>
              <a:rPr lang="en-US" sz="2800" dirty="0"/>
              <a:t> </a:t>
            </a:r>
            <a:r>
              <a:rPr lang="en-US" sz="2800" dirty="0" err="1"/>
              <a:t>dell’IE</a:t>
            </a:r>
            <a:r>
              <a:rPr lang="en-US" sz="2800" dirty="0"/>
              <a:t>, </a:t>
            </a:r>
            <a:r>
              <a:rPr lang="en-US" sz="2800" dirty="0" err="1"/>
              <a:t>mentre</a:t>
            </a:r>
            <a:r>
              <a:rPr lang="en-US" sz="2800" dirty="0"/>
              <a:t> </a:t>
            </a:r>
            <a:r>
              <a:rPr lang="en-US" sz="2800" dirty="0" err="1"/>
              <a:t>si</a:t>
            </a:r>
            <a:r>
              <a:rPr lang="en-US" sz="2800" dirty="0"/>
              <a:t> </a:t>
            </a:r>
            <a:r>
              <a:rPr lang="en-US" sz="2800" dirty="0" err="1"/>
              <a:t>restringono</a:t>
            </a:r>
            <a:r>
              <a:rPr lang="en-US" sz="2800" dirty="0"/>
              <a:t> </a:t>
            </a:r>
            <a:r>
              <a:rPr lang="en-US" sz="2800" dirty="0" err="1"/>
              <a:t>tutte</a:t>
            </a:r>
            <a:r>
              <a:rPr lang="en-US" sz="2800" dirty="0"/>
              <a:t> le sue cinque </a:t>
            </a:r>
            <a:r>
              <a:rPr lang="en-US" sz="2800" dirty="0" err="1"/>
              <a:t>competenze</a:t>
            </a:r>
            <a:r>
              <a:rPr lang="en-US" sz="2800" dirty="0"/>
              <a:t>.</a:t>
            </a:r>
            <a:endParaRPr lang="it-IT" sz="2800" dirty="0"/>
          </a:p>
          <a:p>
            <a:br>
              <a:rPr lang="en-US" sz="2800" dirty="0"/>
            </a:br>
            <a:r>
              <a:rPr lang="en-US" sz="2800" dirty="0"/>
              <a:t>La </a:t>
            </a:r>
            <a:r>
              <a:rPr lang="en-US" sz="2800" dirty="0" err="1"/>
              <a:t>consapevolezza</a:t>
            </a:r>
            <a:r>
              <a:rPr lang="en-US" sz="2800" dirty="0"/>
              <a:t> di </a:t>
            </a:r>
            <a:r>
              <a:rPr lang="en-US" sz="2800" dirty="0" err="1"/>
              <a:t>sé</a:t>
            </a:r>
            <a:r>
              <a:rPr lang="en-US" sz="2800" dirty="0"/>
              <a:t> e </a:t>
            </a:r>
            <a:r>
              <a:rPr lang="en-US" sz="2800" dirty="0" err="1"/>
              <a:t>l'auto-efficacia</a:t>
            </a:r>
            <a:r>
              <a:rPr lang="en-US" sz="2800" dirty="0"/>
              <a:t> (2.1) come "intelligenza" </a:t>
            </a:r>
            <a:r>
              <a:rPr lang="en-US" sz="2800" dirty="0" err="1"/>
              <a:t>permettono</a:t>
            </a:r>
            <a:r>
              <a:rPr lang="en-US" sz="2800" dirty="0"/>
              <a:t> alle </a:t>
            </a:r>
            <a:r>
              <a:rPr lang="en-US" sz="2800" dirty="0" err="1"/>
              <a:t>persone</a:t>
            </a:r>
            <a:r>
              <a:rPr lang="en-US" sz="2800" dirty="0"/>
              <a:t> di </a:t>
            </a:r>
            <a:r>
              <a:rPr lang="en-US" sz="2800" dirty="0" err="1"/>
              <a:t>progredire</a:t>
            </a:r>
            <a:r>
              <a:rPr lang="en-US" sz="2800" dirty="0"/>
              <a:t> in </a:t>
            </a:r>
            <a:r>
              <a:rPr lang="en-US" sz="2800" dirty="0" err="1"/>
              <a:t>meglio</a:t>
            </a:r>
            <a:r>
              <a:rPr lang="en-US" sz="2800" dirty="0"/>
              <a:t>, di </a:t>
            </a:r>
            <a:r>
              <a:rPr lang="en-US" sz="2800" dirty="0" err="1"/>
              <a:t>fissare</a:t>
            </a:r>
            <a:r>
              <a:rPr lang="en-US" sz="2800" dirty="0"/>
              <a:t> per </a:t>
            </a:r>
            <a:r>
              <a:rPr lang="en-US" sz="2800" dirty="0" err="1"/>
              <a:t>sé</a:t>
            </a:r>
            <a:r>
              <a:rPr lang="en-US" sz="2800" dirty="0"/>
              <a:t> standard </a:t>
            </a:r>
            <a:r>
              <a:rPr lang="en-US" sz="2800" dirty="0" err="1"/>
              <a:t>più</a:t>
            </a:r>
            <a:r>
              <a:rPr lang="en-US" sz="2800" dirty="0"/>
              <a:t> </a:t>
            </a:r>
            <a:r>
              <a:rPr lang="en-US" sz="2800" dirty="0" err="1"/>
              <a:t>elevati</a:t>
            </a:r>
            <a:r>
              <a:rPr lang="en-US" sz="2800" dirty="0"/>
              <a:t> di </a:t>
            </a:r>
            <a:r>
              <a:rPr lang="en-US" sz="2800" dirty="0" err="1"/>
              <a:t>prestazioni</a:t>
            </a:r>
            <a:r>
              <a:rPr lang="en-US" sz="2800" dirty="0"/>
              <a:t>, di </a:t>
            </a:r>
            <a:r>
              <a:rPr lang="en-US" sz="2800" dirty="0" err="1"/>
              <a:t>essere</a:t>
            </a:r>
            <a:r>
              <a:rPr lang="en-US" sz="2800" dirty="0"/>
              <a:t> </a:t>
            </a:r>
            <a:r>
              <a:rPr lang="en-US" sz="2800" dirty="0" err="1"/>
              <a:t>altamente</a:t>
            </a:r>
            <a:r>
              <a:rPr lang="en-US" sz="2800" dirty="0"/>
              <a:t> </a:t>
            </a:r>
            <a:r>
              <a:rPr lang="en-US" sz="2800" dirty="0" err="1"/>
              <a:t>affidabili</a:t>
            </a:r>
            <a:r>
              <a:rPr lang="en-US" sz="2800" dirty="0"/>
              <a:t> e </a:t>
            </a:r>
            <a:r>
              <a:rPr lang="en-US" sz="2800" dirty="0" err="1"/>
              <a:t>fiduciosi</a:t>
            </a:r>
            <a:r>
              <a:rPr lang="en-US" sz="2800" dirty="0"/>
              <a:t> </a:t>
            </a:r>
            <a:r>
              <a:rPr lang="en-US" sz="2800" dirty="0" err="1"/>
              <a:t>nelle</a:t>
            </a:r>
            <a:r>
              <a:rPr lang="en-US" sz="2800" dirty="0"/>
              <a:t> </a:t>
            </a:r>
            <a:r>
              <a:rPr lang="en-US" sz="2800" dirty="0" err="1"/>
              <a:t>loro</a:t>
            </a:r>
            <a:r>
              <a:rPr lang="en-US" sz="2800" dirty="0"/>
              <a:t> </a:t>
            </a:r>
            <a:r>
              <a:rPr lang="en-US" sz="2800" dirty="0" err="1"/>
              <a:t>azioni</a:t>
            </a:r>
            <a:r>
              <a:rPr lang="en-US" sz="2800" dirty="0"/>
              <a:t>, di </a:t>
            </a:r>
            <a:r>
              <a:rPr lang="en-US" sz="2800" dirty="0" err="1"/>
              <a:t>muoversi</a:t>
            </a:r>
            <a:r>
              <a:rPr lang="en-US" sz="2800" dirty="0"/>
              <a:t> verso </a:t>
            </a:r>
            <a:r>
              <a:rPr lang="en-US" sz="2800" dirty="0" err="1"/>
              <a:t>gli</a:t>
            </a:r>
            <a:r>
              <a:rPr lang="en-US" sz="2800" dirty="0"/>
              <a:t> </a:t>
            </a:r>
            <a:r>
              <a:rPr lang="en-US" sz="2800" dirty="0" err="1"/>
              <a:t>stati</a:t>
            </a:r>
            <a:r>
              <a:rPr lang="en-US" sz="2800" dirty="0"/>
              <a:t> </a:t>
            </a:r>
            <a:r>
              <a:rPr lang="en-US" sz="2800" dirty="0" err="1"/>
              <a:t>desiderati</a:t>
            </a:r>
            <a:r>
              <a:rPr lang="en-US" sz="2800" dirty="0"/>
              <a:t>, </a:t>
            </a:r>
            <a:r>
              <a:rPr lang="en-US" sz="2800" dirty="0" err="1"/>
              <a:t>generare</a:t>
            </a:r>
            <a:r>
              <a:rPr lang="en-US" sz="2800" dirty="0"/>
              <a:t> un </a:t>
            </a:r>
            <a:r>
              <a:rPr lang="en-US" sz="2800" dirty="0" err="1"/>
              <a:t>impatto</a:t>
            </a:r>
            <a:r>
              <a:rPr lang="en-US" sz="2800" dirty="0"/>
              <a:t> </a:t>
            </a:r>
            <a:r>
              <a:rPr lang="en-US" sz="2800" dirty="0" err="1"/>
              <a:t>positivo</a:t>
            </a:r>
            <a:r>
              <a:rPr lang="en-US" sz="2800" dirty="0"/>
              <a:t> </a:t>
            </a:r>
            <a:r>
              <a:rPr lang="en-US" sz="2800" dirty="0" err="1"/>
              <a:t>su</a:t>
            </a:r>
            <a:r>
              <a:rPr lang="en-US" sz="2800" dirty="0"/>
              <a:t> se </a:t>
            </a:r>
            <a:r>
              <a:rPr lang="en-US" sz="2800" dirty="0" err="1"/>
              <a:t>stessi</a:t>
            </a:r>
            <a:r>
              <a:rPr lang="en-US" sz="2800" dirty="0"/>
              <a:t> e </a:t>
            </a:r>
            <a:r>
              <a:rPr lang="en-US" sz="2800" dirty="0" err="1"/>
              <a:t>su</a:t>
            </a:r>
            <a:r>
              <a:rPr lang="en-US" sz="2800" dirty="0"/>
              <a:t> </a:t>
            </a:r>
            <a:r>
              <a:rPr lang="en-US" sz="2800" dirty="0" err="1"/>
              <a:t>quelli</a:t>
            </a:r>
            <a:r>
              <a:rPr lang="en-US" sz="2800" dirty="0"/>
              <a:t> </a:t>
            </a:r>
            <a:r>
              <a:rPr lang="en-US" sz="2800" dirty="0" err="1"/>
              <a:t>che</a:t>
            </a:r>
            <a:r>
              <a:rPr lang="en-US" sz="2800" dirty="0"/>
              <a:t> li </a:t>
            </a:r>
            <a:r>
              <a:rPr lang="en-US" sz="2800" dirty="0" err="1"/>
              <a:t>circondano</a:t>
            </a:r>
            <a:r>
              <a:rPr lang="en-US" sz="2800" dirty="0"/>
              <a:t>.</a:t>
            </a:r>
            <a:br>
              <a:rPr lang="en-US" sz="2800" dirty="0"/>
            </a:br>
            <a:br>
              <a:rPr lang="en-US" sz="2800" dirty="0"/>
            </a:br>
            <a:r>
              <a:rPr lang="en-US" sz="2800" b="1" dirty="0">
                <a:solidFill>
                  <a:schemeClr val="accent5"/>
                </a:solidFill>
              </a:rPr>
              <a:t>La </a:t>
            </a:r>
            <a:r>
              <a:rPr lang="en-US" sz="2800" b="1" dirty="0" err="1">
                <a:solidFill>
                  <a:schemeClr val="accent5"/>
                </a:solidFill>
              </a:rPr>
              <a:t>consapevolezza</a:t>
            </a:r>
            <a:r>
              <a:rPr lang="en-US" sz="2800" b="1" dirty="0">
                <a:solidFill>
                  <a:schemeClr val="accent5"/>
                </a:solidFill>
              </a:rPr>
              <a:t> di </a:t>
            </a:r>
            <a:r>
              <a:rPr lang="en-US" sz="2800" b="1" dirty="0" err="1">
                <a:solidFill>
                  <a:schemeClr val="accent5"/>
                </a:solidFill>
              </a:rPr>
              <a:t>sé</a:t>
            </a:r>
            <a:r>
              <a:rPr lang="en-US" sz="2800" b="1" dirty="0">
                <a:solidFill>
                  <a:schemeClr val="accent5"/>
                </a:solidFill>
              </a:rPr>
              <a:t> e </a:t>
            </a:r>
            <a:r>
              <a:rPr lang="en-US" sz="2800" b="1" dirty="0" err="1">
                <a:solidFill>
                  <a:schemeClr val="accent5"/>
                </a:solidFill>
              </a:rPr>
              <a:t>l'auto-efficacia</a:t>
            </a:r>
            <a:r>
              <a:rPr lang="en-US" sz="2800" b="1" dirty="0">
                <a:solidFill>
                  <a:schemeClr val="accent5"/>
                </a:solidFill>
              </a:rPr>
              <a:t> </a:t>
            </a:r>
            <a:r>
              <a:rPr lang="en-US" sz="2800" b="1" dirty="0" err="1">
                <a:solidFill>
                  <a:schemeClr val="accent5"/>
                </a:solidFill>
              </a:rPr>
              <a:t>sono</a:t>
            </a:r>
            <a:r>
              <a:rPr lang="en-US" sz="2800" b="1" dirty="0">
                <a:solidFill>
                  <a:schemeClr val="accent5"/>
                </a:solidFill>
              </a:rPr>
              <a:t> due </a:t>
            </a:r>
            <a:r>
              <a:rPr lang="en-US" sz="2800" b="1" dirty="0" err="1">
                <a:solidFill>
                  <a:schemeClr val="accent5"/>
                </a:solidFill>
              </a:rPr>
              <a:t>motori</a:t>
            </a:r>
            <a:r>
              <a:rPr lang="en-US" sz="2800" b="1" dirty="0">
                <a:solidFill>
                  <a:schemeClr val="accent5"/>
                </a:solidFill>
              </a:rPr>
              <a:t> </a:t>
            </a:r>
            <a:r>
              <a:rPr lang="en-US" sz="2800" b="1" dirty="0" err="1">
                <a:solidFill>
                  <a:schemeClr val="accent5"/>
                </a:solidFill>
              </a:rPr>
              <a:t>che</a:t>
            </a:r>
            <a:r>
              <a:rPr lang="en-US" sz="2800" b="1" dirty="0">
                <a:solidFill>
                  <a:schemeClr val="accent5"/>
                </a:solidFill>
              </a:rPr>
              <a:t> </a:t>
            </a:r>
            <a:r>
              <a:rPr lang="en-US" sz="2800" b="1" dirty="0" err="1">
                <a:solidFill>
                  <a:schemeClr val="accent5"/>
                </a:solidFill>
              </a:rPr>
              <a:t>guidano</a:t>
            </a:r>
            <a:r>
              <a:rPr lang="en-US" sz="2800" b="1" dirty="0">
                <a:solidFill>
                  <a:schemeClr val="accent5"/>
                </a:solidFill>
              </a:rPr>
              <a:t> la </a:t>
            </a:r>
            <a:r>
              <a:rPr lang="en-US" sz="2800" b="1" dirty="0" err="1">
                <a:solidFill>
                  <a:schemeClr val="accent5"/>
                </a:solidFill>
              </a:rPr>
              <a:t>resilienza</a:t>
            </a:r>
            <a:r>
              <a:rPr lang="en-US" sz="2800" b="1" dirty="0">
                <a:solidFill>
                  <a:schemeClr val="accent5"/>
                </a:solidFill>
              </a:rPr>
              <a:t> </a:t>
            </a:r>
            <a:r>
              <a:rPr lang="en-US" sz="2800" b="1" dirty="0" err="1">
                <a:solidFill>
                  <a:schemeClr val="accent5"/>
                </a:solidFill>
              </a:rPr>
              <a:t>delle</a:t>
            </a:r>
            <a:r>
              <a:rPr lang="en-US" sz="2800" b="1" dirty="0">
                <a:solidFill>
                  <a:schemeClr val="accent5"/>
                </a:solidFill>
              </a:rPr>
              <a:t> </a:t>
            </a:r>
            <a:r>
              <a:rPr lang="en-US" sz="2800" b="1" dirty="0" err="1">
                <a:solidFill>
                  <a:schemeClr val="accent5"/>
                </a:solidFill>
              </a:rPr>
              <a:t>persone</a:t>
            </a:r>
            <a:r>
              <a:rPr lang="en-US" sz="2800" b="1" dirty="0">
                <a:solidFill>
                  <a:schemeClr val="accent5"/>
                </a:solidFill>
              </a:rPr>
              <a:t> e le </a:t>
            </a:r>
            <a:r>
              <a:rPr lang="en-US" sz="2800" b="1" dirty="0" err="1">
                <a:solidFill>
                  <a:schemeClr val="accent5"/>
                </a:solidFill>
              </a:rPr>
              <a:t>menti</a:t>
            </a:r>
            <a:r>
              <a:rPr lang="en-US" sz="2800" b="1" dirty="0">
                <a:solidFill>
                  <a:schemeClr val="accent5"/>
                </a:solidFill>
              </a:rPr>
              <a:t> orientate al </a:t>
            </a:r>
            <a:r>
              <a:rPr lang="en-US" sz="2800" b="1" dirty="0" err="1">
                <a:solidFill>
                  <a:schemeClr val="accent5"/>
                </a:solidFill>
              </a:rPr>
              <a:t>raggiungimento</a:t>
            </a:r>
            <a:r>
              <a:rPr lang="en-US" sz="2800" b="1" dirty="0">
                <a:solidFill>
                  <a:schemeClr val="accent5"/>
                </a:solidFill>
              </a:rPr>
              <a:t> </a:t>
            </a:r>
            <a:r>
              <a:rPr lang="en-US" sz="2800" b="1" dirty="0" err="1">
                <a:solidFill>
                  <a:schemeClr val="accent5"/>
                </a:solidFill>
              </a:rPr>
              <a:t>degli</a:t>
            </a:r>
            <a:r>
              <a:rPr lang="en-US" sz="2800" b="1" dirty="0">
                <a:solidFill>
                  <a:schemeClr val="accent5"/>
                </a:solidFill>
              </a:rPr>
              <a:t> </a:t>
            </a:r>
            <a:r>
              <a:rPr lang="en-US" sz="2800" b="1" dirty="0" err="1">
                <a:solidFill>
                  <a:schemeClr val="accent5"/>
                </a:solidFill>
              </a:rPr>
              <a:t>obiettivi</a:t>
            </a:r>
            <a:endParaRPr lang="en-US" altLang="ko-KR" sz="2800" b="1" dirty="0">
              <a:solidFill>
                <a:schemeClr val="accent5"/>
              </a:solidFill>
            </a:endParaRPr>
          </a:p>
        </p:txBody>
      </p:sp>
    </p:spTree>
    <p:extLst>
      <p:ext uri="{BB962C8B-B14F-4D97-AF65-F5344CB8AC3E}">
        <p14:creationId xmlns:p14="http://schemas.microsoft.com/office/powerpoint/2010/main" val="319256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Parlando di </a:t>
            </a:r>
            <a:r>
              <a:rPr lang="en-GB" sz="4000" b="1" spc="50" dirty="0" err="1">
                <a:solidFill>
                  <a:srgbClr val="243255"/>
                </a:solidFill>
                <a:cs typeface="Tahoma"/>
              </a:rPr>
              <a:t>Autoconsapevolezza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130745" cy="3970318"/>
          </a:xfrm>
          <a:prstGeom prst="rect">
            <a:avLst/>
          </a:prstGeom>
          <a:noFill/>
        </p:spPr>
        <p:txBody>
          <a:bodyPr wrap="square" rtlCol="0">
            <a:spAutoFit/>
          </a:bodyPr>
          <a:lstStyle/>
          <a:p>
            <a:r>
              <a:rPr lang="en-US" sz="2800" dirty="0" err="1">
                <a:effectLst/>
                <a:latin typeface="Calibri" panose="020F0502020204030204" pitchFamily="34" charset="0"/>
                <a:ea typeface="Times New Roman" panose="02020603050405020304" pitchFamily="18" charset="0"/>
              </a:rPr>
              <a:t>L'autoconsapevolezza</a:t>
            </a:r>
            <a:r>
              <a:rPr lang="en-US" sz="2800" dirty="0">
                <a:effectLst/>
                <a:latin typeface="Calibri" panose="020F0502020204030204" pitchFamily="34" charset="0"/>
                <a:ea typeface="Times New Roman" panose="02020603050405020304" pitchFamily="18" charset="0"/>
              </a:rPr>
              <a:t> è sempre </a:t>
            </a:r>
            <a:r>
              <a:rPr lang="en-US" sz="2800" dirty="0" err="1">
                <a:effectLst/>
                <a:latin typeface="Calibri" panose="020F0502020204030204" pitchFamily="34" charset="0"/>
                <a:ea typeface="Times New Roman" panose="02020603050405020304" pitchFamily="18" charset="0"/>
              </a:rPr>
              <a:t>stato</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argomento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dibattito</a:t>
            </a:r>
            <a:r>
              <a:rPr lang="en-US" sz="2800" dirty="0">
                <a:effectLst/>
                <a:latin typeface="Calibri" panose="020F0502020204030204" pitchFamily="34" charset="0"/>
                <a:ea typeface="Times New Roman" panose="02020603050405020304" pitchFamily="18" charset="0"/>
              </a:rPr>
              <a:t> vivace in Phycology, </a:t>
            </a:r>
            <a:r>
              <a:rPr lang="en-US" sz="2800" dirty="0" err="1">
                <a:effectLst/>
                <a:latin typeface="Calibri" panose="020F0502020204030204" pitchFamily="34" charset="0"/>
                <a:ea typeface="Times New Roman" panose="02020603050405020304" pitchFamily="18" charset="0"/>
              </a:rPr>
              <a:t>neuroscienza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teologia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filosofia</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ultimamente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anche</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fisica</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I </a:t>
            </a:r>
            <a:r>
              <a:rPr lang="en-US" sz="2800" dirty="0" err="1">
                <a:effectLst/>
                <a:latin typeface="Calibri" panose="020F0502020204030204" pitchFamily="34" charset="0"/>
                <a:ea typeface="Times New Roman" panose="02020603050405020304" pitchFamily="18" charset="0"/>
              </a:rPr>
              <a:t>concetti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consapevolezza</a:t>
            </a:r>
            <a:r>
              <a:rPr lang="en-US" sz="2800" dirty="0">
                <a:effectLst/>
                <a:latin typeface="Calibri" panose="020F0502020204030204" pitchFamily="34" charset="0"/>
                <a:ea typeface="Times New Roman" panose="02020603050405020304" pitchFamily="18" charset="0"/>
              </a:rPr>
              <a:t> e di "</a:t>
            </a:r>
            <a:r>
              <a:rPr lang="en-US" sz="2800" dirty="0" err="1">
                <a:effectLst/>
                <a:latin typeface="Calibri" panose="020F0502020204030204" pitchFamily="34" charset="0"/>
                <a:ea typeface="Times New Roman" panose="02020603050405020304" pitchFamily="18" charset="0"/>
              </a:rPr>
              <a:t>coscienza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hanno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portato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intellettuali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scienziati</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grattarsi</a:t>
            </a:r>
            <a:r>
              <a:rPr lang="en-US" sz="2800" dirty="0">
                <a:effectLst/>
                <a:latin typeface="Calibri" panose="020F0502020204030204" pitchFamily="34" charset="0"/>
                <a:ea typeface="Times New Roman" panose="02020603050405020304" pitchFamily="18" charset="0"/>
              </a:rPr>
              <a:t> la </a:t>
            </a:r>
            <a:r>
              <a:rPr lang="en-US" sz="2800" dirty="0" err="1">
                <a:effectLst/>
                <a:latin typeface="Calibri" panose="020F0502020204030204" pitchFamily="34" charset="0"/>
                <a:ea typeface="Times New Roman" panose="02020603050405020304" pitchFamily="18" charset="0"/>
              </a:rPr>
              <a:t>testa</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molti</a:t>
            </a:r>
            <a:r>
              <a:rPr lang="en-US" sz="2800" dirty="0">
                <a:effectLst/>
                <a:latin typeface="Calibri" panose="020F0502020204030204" pitchFamily="34" charset="0"/>
                <a:ea typeface="Times New Roman" panose="02020603050405020304" pitchFamily="18" charset="0"/>
              </a:rPr>
              <a:t> anni, </a:t>
            </a:r>
            <a:r>
              <a:rPr lang="en-US" sz="2800" dirty="0" err="1">
                <a:effectLst/>
                <a:latin typeface="Calibri" panose="020F0502020204030204" pitchFamily="34" charset="0"/>
                <a:ea typeface="Times New Roman" panose="02020603050405020304" pitchFamily="18" charset="0"/>
              </a:rPr>
              <a:t>anche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secoli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millenni</a:t>
            </a:r>
            <a:r>
              <a:rPr lang="en-US" sz="2800" dirty="0">
                <a:effectLst/>
                <a:latin typeface="Calibri" panose="020F0502020204030204" pitchFamily="34" charset="0"/>
                <a:ea typeface="Times New Roman" panose="02020603050405020304" pitchFamily="18" charset="0"/>
              </a:rPr>
              <a:t>, fin </a:t>
            </a:r>
            <a:r>
              <a:rPr lang="en-US" sz="2800" dirty="0" err="1">
                <a:effectLst/>
                <a:latin typeface="Calibri" panose="020F0502020204030204" pitchFamily="34" charset="0"/>
                <a:ea typeface="Times New Roman" panose="02020603050405020304" pitchFamily="18" charset="0"/>
              </a:rPr>
              <a:t>dalla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scoperta</a:t>
            </a:r>
            <a:r>
              <a:rPr lang="en-US" sz="2800" dirty="0">
                <a:effectLst/>
                <a:latin typeface="Calibri" panose="020F0502020204030204" pitchFamily="34" charset="0"/>
                <a:ea typeface="Times New Roman" panose="02020603050405020304" pitchFamily="18" charset="0"/>
              </a:rPr>
              <a:t>, ai tempi </a:t>
            </a:r>
            <a:r>
              <a:rPr lang="en-US" sz="2800" dirty="0" err="1">
                <a:effectLst/>
                <a:latin typeface="Calibri" panose="020F0502020204030204" pitchFamily="34" charset="0"/>
                <a:ea typeface="Times New Roman" panose="02020603050405020304" pitchFamily="18" charset="0"/>
              </a:rPr>
              <a:t>dell’Antica</a:t>
            </a:r>
            <a:r>
              <a:rPr lang="en-US" sz="2800" dirty="0">
                <a:effectLst/>
                <a:latin typeface="Calibri" panose="020F0502020204030204" pitchFamily="34" charset="0"/>
                <a:ea typeface="Times New Roman" panose="02020603050405020304" pitchFamily="18" charset="0"/>
              </a:rPr>
              <a:t> Grecia.</a:t>
            </a:r>
            <a:endParaRPr lang="it-IT" sz="2800" dirty="0">
              <a:effectLst/>
              <a:latin typeface="Times New Roman" panose="02020603050405020304" pitchFamily="18" charset="0"/>
              <a:ea typeface="Times New Roman" panose="02020603050405020304" pitchFamily="18" charset="0"/>
            </a:endParaRPr>
          </a:p>
          <a:p>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Nel </a:t>
            </a:r>
            <a:r>
              <a:rPr lang="en-US" sz="2800" dirty="0" err="1">
                <a:effectLst/>
                <a:latin typeface="Calibri" panose="020F0502020204030204" pitchFamily="34" charset="0"/>
                <a:ea typeface="Times New Roman" panose="02020603050405020304" pitchFamily="18" charset="0"/>
              </a:rPr>
              <a:t>corso</a:t>
            </a:r>
            <a:r>
              <a:rPr lang="en-US" sz="2800" dirty="0">
                <a:effectLst/>
                <a:latin typeface="Calibri" panose="020F0502020204030204" pitchFamily="34" charset="0"/>
                <a:ea typeface="Times New Roman" panose="02020603050405020304" pitchFamily="18" charset="0"/>
              </a:rPr>
              <a:t> del tempo il </a:t>
            </a:r>
            <a:r>
              <a:rPr lang="en-US" sz="2800" dirty="0" err="1">
                <a:effectLst/>
                <a:latin typeface="Calibri" panose="020F0502020204030204" pitchFamily="34" charset="0"/>
                <a:ea typeface="Times New Roman" panose="02020603050405020304" pitchFamily="18" charset="0"/>
              </a:rPr>
              <a:t>concetto</a:t>
            </a:r>
            <a:r>
              <a:rPr lang="en-US" sz="2800" dirty="0">
                <a:effectLst/>
                <a:latin typeface="Calibri" panose="020F0502020204030204" pitchFamily="34" charset="0"/>
                <a:ea typeface="Times New Roman" panose="02020603050405020304" pitchFamily="18" charset="0"/>
              </a:rPr>
              <a:t> ha </a:t>
            </a:r>
            <a:r>
              <a:rPr lang="en-US" sz="2800" dirty="0" err="1">
                <a:effectLst/>
                <a:latin typeface="Calibri" panose="020F0502020204030204" pitchFamily="34" charset="0"/>
                <a:ea typeface="Times New Roman" panose="02020603050405020304" pitchFamily="18" charset="0"/>
              </a:rPr>
              <a:t>acquisito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significati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diversi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soprattutto</a:t>
            </a:r>
            <a:r>
              <a:rPr lang="en-US" sz="2800" dirty="0">
                <a:effectLst/>
                <a:latin typeface="Calibri" panose="020F0502020204030204" pitchFamily="34" charset="0"/>
                <a:ea typeface="Times New Roman" panose="02020603050405020304" pitchFamily="18" charset="0"/>
              </a:rPr>
              <a:t> a causa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molti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scienziati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provenienti</a:t>
            </a:r>
            <a:r>
              <a:rPr lang="en-US" sz="2800" dirty="0">
                <a:effectLst/>
                <a:latin typeface="Calibri" panose="020F0502020204030204" pitchFamily="34" charset="0"/>
                <a:ea typeface="Times New Roman" panose="02020603050405020304" pitchFamily="18" charset="0"/>
              </a:rPr>
              <a:t> da </a:t>
            </a:r>
            <a:r>
              <a:rPr lang="en-US" sz="2800" dirty="0" err="1">
                <a:effectLst/>
                <a:latin typeface="Calibri" panose="020F0502020204030204" pitchFamily="34" charset="0"/>
                <a:ea typeface="Times New Roman" panose="02020603050405020304" pitchFamily="18" charset="0"/>
              </a:rPr>
              <a:t>diversi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campi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concentrati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fenomeno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prospettiva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disciplina</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endParaRPr lang="en-US" altLang="ko-KR" sz="2800" dirty="0"/>
          </a:p>
        </p:txBody>
      </p:sp>
    </p:spTree>
    <p:extLst>
      <p:ext uri="{BB962C8B-B14F-4D97-AF65-F5344CB8AC3E}">
        <p14:creationId xmlns:p14="http://schemas.microsoft.com/office/powerpoint/2010/main" val="270352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Un </a:t>
            </a:r>
            <a:r>
              <a:rPr lang="en-GB" sz="4000" b="1" spc="50" dirty="0" err="1">
                <a:solidFill>
                  <a:srgbClr val="243255"/>
                </a:solidFill>
                <a:cs typeface="Tahoma"/>
              </a:rPr>
              <a:t>significato</a:t>
            </a:r>
            <a:r>
              <a:rPr lang="en-GB" sz="4000" b="1" spc="50" dirty="0">
                <a:solidFill>
                  <a:srgbClr val="243255"/>
                </a:solidFill>
                <a:cs typeface="Tahoma"/>
              </a:rPr>
              <a:t> </a:t>
            </a:r>
            <a:r>
              <a:rPr lang="en-GB" sz="4000" b="1" spc="50" dirty="0" err="1">
                <a:solidFill>
                  <a:srgbClr val="243255"/>
                </a:solidFill>
                <a:cs typeface="Tahoma"/>
              </a:rPr>
              <a:t>comune</a:t>
            </a:r>
            <a:r>
              <a:rPr lang="en-GB" sz="4000" b="1" spc="50" dirty="0">
                <a:solidFill>
                  <a:srgbClr val="243255"/>
                </a:solidFill>
                <a:cs typeface="Tahoma"/>
              </a:rPr>
              <a:t> di </a:t>
            </a:r>
            <a:r>
              <a:rPr lang="en-GB" sz="4000" b="1" spc="50" dirty="0" err="1">
                <a:solidFill>
                  <a:srgbClr val="243255"/>
                </a:solidFill>
                <a:cs typeface="Tahoma"/>
              </a:rPr>
              <a:t>Autoconsapevolezza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902145" cy="4401205"/>
          </a:xfrm>
          <a:prstGeom prst="rect">
            <a:avLst/>
          </a:prstGeom>
          <a:noFill/>
        </p:spPr>
        <p:txBody>
          <a:bodyPr wrap="square" rtlCol="0">
            <a:spAutoFit/>
          </a:bodyPr>
          <a:lstStyle/>
          <a:p>
            <a:r>
              <a:rPr lang="en-US" sz="2800" dirty="0" err="1">
                <a:effectLst/>
                <a:latin typeface="Calibri" panose="020F0502020204030204" pitchFamily="34" charset="0"/>
                <a:ea typeface="Times New Roman" panose="02020603050405020304" pitchFamily="18" charset="0"/>
              </a:rPr>
              <a:t>Tra</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tante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possibili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interpretazioni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contesto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modulo </a:t>
            </a:r>
            <a:r>
              <a:rPr lang="en-US" sz="2800" dirty="0" err="1">
                <a:effectLst/>
                <a:latin typeface="Calibri" panose="020F0502020204030204" pitchFamily="34" charset="0"/>
                <a:ea typeface="Times New Roman" panose="02020603050405020304" pitchFamily="18" charset="0"/>
              </a:rPr>
              <a:t>preferiamo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affidarci</a:t>
            </a:r>
            <a:r>
              <a:rPr lang="en-US" sz="2800" dirty="0">
                <a:effectLst/>
                <a:latin typeface="Calibri" panose="020F0502020204030204" pitchFamily="34" charset="0"/>
                <a:ea typeface="Times New Roman" panose="02020603050405020304" pitchFamily="18" charset="0"/>
              </a:rPr>
              <a:t> ad una </a:t>
            </a:r>
            <a:r>
              <a:rPr lang="en-US" sz="2800" dirty="0" err="1">
                <a:effectLst/>
                <a:latin typeface="Calibri" panose="020F0502020204030204" pitchFamily="34" charset="0"/>
                <a:ea typeface="Times New Roman" panose="02020603050405020304" pitchFamily="18" charset="0"/>
              </a:rPr>
              <a:t>teoria</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psicologia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sociale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proposta</a:t>
            </a:r>
            <a:r>
              <a:rPr lang="en-US" sz="2800" dirty="0">
                <a:effectLst/>
                <a:latin typeface="Calibri" panose="020F0502020204030204" pitchFamily="34" charset="0"/>
                <a:ea typeface="Times New Roman" panose="02020603050405020304" pitchFamily="18" charset="0"/>
              </a:rPr>
              <a:t> da due </a:t>
            </a:r>
            <a:r>
              <a:rPr lang="en-US" sz="2800" dirty="0" err="1">
                <a:effectLst/>
                <a:latin typeface="Calibri" panose="020F0502020204030204" pitchFamily="34" charset="0"/>
                <a:ea typeface="Times New Roman" panose="02020603050405020304" pitchFamily="18" charset="0"/>
              </a:rPr>
              <a:t>autori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1972.</a:t>
            </a:r>
            <a:endParaRPr lang="it-IT" sz="2800" dirty="0">
              <a:effectLst/>
              <a:latin typeface="Times New Roman" panose="02020603050405020304" pitchFamily="18" charset="0"/>
              <a:ea typeface="Times New Roman" panose="02020603050405020304" pitchFamily="18" charset="0"/>
            </a:endParaRPr>
          </a:p>
          <a:p>
            <a:pPr fontAlgn="base"/>
            <a:r>
              <a:rPr lang="it-IT" sz="2800" dirty="0">
                <a:effectLst/>
                <a:latin typeface="Calibri" panose="020F050202020403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r>
              <a:rPr lang="en-US" sz="2800" dirty="0" err="1">
                <a:effectLst/>
                <a:latin typeface="Calibri" panose="020F0502020204030204" pitchFamily="34" charset="0"/>
                <a:ea typeface="Times New Roman" panose="02020603050405020304" pitchFamily="18" charset="0"/>
              </a:rPr>
              <a:t>L'autoconsapevolezza</a:t>
            </a:r>
            <a:r>
              <a:rPr lang="en-US" sz="2800" dirty="0">
                <a:effectLst/>
                <a:latin typeface="Calibri" panose="020F0502020204030204" pitchFamily="34" charset="0"/>
                <a:ea typeface="Times New Roman" panose="02020603050405020304" pitchFamily="18" charset="0"/>
              </a:rPr>
              <a:t> è un </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psicologico</a:t>
            </a:r>
            <a:r>
              <a:rPr lang="en-US" sz="2800" dirty="0">
                <a:effectLst/>
                <a:latin typeface="Calibri" panose="020F0502020204030204" pitchFamily="34" charset="0"/>
                <a:ea typeface="Times New Roman" panose="02020603050405020304" pitchFamily="18" charset="0"/>
              </a:rPr>
              <a:t> di auto-</a:t>
            </a:r>
            <a:r>
              <a:rPr lang="en-US" sz="2800" dirty="0" err="1">
                <a:effectLst/>
                <a:latin typeface="Calibri" panose="020F0502020204030204" pitchFamily="34" charset="0"/>
                <a:ea typeface="Times New Roman" panose="02020603050405020304" pitchFamily="18" charset="0"/>
              </a:rPr>
              <a:t>regolazione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permette</a:t>
            </a:r>
            <a:r>
              <a:rPr lang="en-US" sz="2800" dirty="0">
                <a:effectLst/>
                <a:latin typeface="Calibri" panose="020F0502020204030204" pitchFamily="34" charset="0"/>
                <a:ea typeface="Times New Roman" panose="02020603050405020304" pitchFamily="18" charset="0"/>
              </a:rPr>
              <a:t> alle </a:t>
            </a:r>
            <a:r>
              <a:rPr lang="en-US" sz="2800" dirty="0" err="1">
                <a:effectLst/>
                <a:latin typeface="Calibri" panose="020F0502020204030204" pitchFamily="34" charset="0"/>
                <a:ea typeface="Times New Roman" panose="02020603050405020304" pitchFamily="18" charset="0"/>
              </a:rPr>
              <a:t>persone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orientare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comportamenti</a:t>
            </a:r>
            <a:r>
              <a:rPr lang="en-US" sz="2800" dirty="0">
                <a:effectLst/>
                <a:latin typeface="Calibri" panose="020F0502020204030204" pitchFamily="34" charset="0"/>
                <a:ea typeface="Times New Roman" panose="02020603050405020304" pitchFamily="18" charset="0"/>
              </a:rPr>
              <a:t> verso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pensieri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sentimenti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maggiormente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desiderati</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Fonte: Duval, Shelley; </a:t>
            </a:r>
            <a:r>
              <a:rPr lang="en-US" sz="2400" dirty="0" err="1">
                <a:effectLst/>
                <a:latin typeface="Calibri" panose="020F0502020204030204" pitchFamily="34" charset="0"/>
                <a:ea typeface="Times New Roman" panose="02020603050405020304" pitchFamily="18" charset="0"/>
              </a:rPr>
              <a:t>Wicklund</a:t>
            </a:r>
            <a:r>
              <a:rPr lang="en-US" sz="2400" dirty="0">
                <a:effectLst/>
                <a:latin typeface="Calibri" panose="020F0502020204030204" pitchFamily="34" charset="0"/>
                <a:ea typeface="Times New Roman" panose="02020603050405020304" pitchFamily="18" charset="0"/>
              </a:rPr>
              <a:t>, Robert A. (1972). Una </a:t>
            </a:r>
            <a:r>
              <a:rPr lang="en-US" sz="2400" dirty="0" err="1">
                <a:effectLst/>
                <a:latin typeface="Calibri" panose="020F0502020204030204" pitchFamily="34" charset="0"/>
                <a:ea typeface="Times New Roman" panose="02020603050405020304" pitchFamily="18" charset="0"/>
              </a:rPr>
              <a:t>teoria</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della</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consapevolezza</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oggettiva</a:t>
            </a:r>
            <a:r>
              <a:rPr lang="en-US" sz="2400" dirty="0">
                <a:effectLst/>
                <a:latin typeface="Calibri" panose="020F0502020204030204" pitchFamily="34" charset="0"/>
                <a:ea typeface="Times New Roman" panose="02020603050405020304" pitchFamily="18" charset="0"/>
              </a:rPr>
              <a:t> di </a:t>
            </a:r>
            <a:r>
              <a:rPr lang="en-US" sz="2400" dirty="0" err="1">
                <a:effectLst/>
                <a:latin typeface="Calibri" panose="020F0502020204030204" pitchFamily="34" charset="0"/>
                <a:ea typeface="Times New Roman" panose="02020603050405020304" pitchFamily="18" charset="0"/>
              </a:rPr>
              <a:t>sé</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Il </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di auto-</a:t>
            </a:r>
            <a:r>
              <a:rPr lang="en-US" sz="2800" dirty="0" err="1">
                <a:effectLst/>
                <a:latin typeface="Calibri" panose="020F0502020204030204" pitchFamily="34" charset="0"/>
                <a:ea typeface="Times New Roman" panose="02020603050405020304" pitchFamily="18" charset="0"/>
              </a:rPr>
              <a:t>consapevolezza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avviene</a:t>
            </a:r>
            <a:r>
              <a:rPr lang="en-US" sz="2800" dirty="0">
                <a:effectLst/>
                <a:latin typeface="Calibri" panose="020F0502020204030204" pitchFamily="34" charset="0"/>
                <a:ea typeface="Times New Roman" panose="02020603050405020304" pitchFamily="18" charset="0"/>
              </a:rPr>
              <a:t> in tutti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settori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vita ed è un </a:t>
            </a:r>
            <a:r>
              <a:rPr lang="en-US" sz="2800" dirty="0" err="1">
                <a:effectLst/>
                <a:latin typeface="Calibri" panose="020F0502020204030204" pitchFamily="34" charset="0"/>
                <a:ea typeface="Times New Roman" panose="02020603050405020304" pitchFamily="18" charset="0"/>
              </a:rPr>
              <a:t>meccanismo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essenziale</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aiutare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persone</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sostenere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rafforzare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azioni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atteggiamenti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producono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impatti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positivi</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endParaRPr lang="en-US" altLang="ko-KR" sz="2800" dirty="0"/>
          </a:p>
        </p:txBody>
      </p:sp>
    </p:spTree>
    <p:extLst>
      <p:ext uri="{BB962C8B-B14F-4D97-AF65-F5344CB8AC3E}">
        <p14:creationId xmlns:p14="http://schemas.microsoft.com/office/powerpoint/2010/main" val="118906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L’autoconsapevolezza</a:t>
            </a:r>
            <a:r>
              <a:rPr lang="en-GB" sz="4000" b="1" spc="50" dirty="0">
                <a:solidFill>
                  <a:srgbClr val="243255"/>
                </a:solidFill>
                <a:cs typeface="Tahoma"/>
              </a:rPr>
              <a:t> per </a:t>
            </a:r>
            <a:r>
              <a:rPr lang="en-GB" sz="4000" b="1" spc="50" dirty="0" err="1">
                <a:solidFill>
                  <a:srgbClr val="243255"/>
                </a:solidFill>
                <a:cs typeface="Tahoma"/>
              </a:rPr>
              <a:t>l’occupabilità</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054545" cy="5262979"/>
          </a:xfrm>
          <a:prstGeom prst="rect">
            <a:avLst/>
          </a:prstGeom>
          <a:noFill/>
        </p:spPr>
        <p:txBody>
          <a:bodyPr wrap="square" rtlCol="0">
            <a:spAutoFit/>
          </a:bodyPr>
          <a:lstStyle/>
          <a:p>
            <a:r>
              <a:rPr lang="en-US" sz="2800" dirty="0" err="1"/>
              <a:t>Essendo</a:t>
            </a:r>
            <a:r>
              <a:rPr lang="en-US" sz="2800" dirty="0"/>
              <a:t> </a:t>
            </a:r>
            <a:r>
              <a:rPr lang="en-US" sz="2800" dirty="0" err="1"/>
              <a:t>più</a:t>
            </a:r>
            <a:r>
              <a:rPr lang="en-US" sz="2800" dirty="0"/>
              <a:t> </a:t>
            </a:r>
            <a:r>
              <a:rPr lang="en-US" sz="2800" dirty="0" err="1"/>
              <a:t>sensibili</a:t>
            </a:r>
            <a:r>
              <a:rPr lang="en-US" sz="2800" dirty="0"/>
              <a:t> ai </a:t>
            </a:r>
            <a:r>
              <a:rPr lang="en-US" sz="2800" dirty="0" err="1"/>
              <a:t>vostri</a:t>
            </a:r>
            <a:r>
              <a:rPr lang="en-US" sz="2800" dirty="0"/>
              <a:t> </a:t>
            </a:r>
            <a:r>
              <a:rPr lang="en-US" sz="2800" dirty="0" err="1"/>
              <a:t>meccanismi</a:t>
            </a:r>
            <a:r>
              <a:rPr lang="en-US" sz="2800" dirty="0"/>
              <a:t> di auto-</a:t>
            </a:r>
            <a:r>
              <a:rPr lang="en-US" sz="2800" dirty="0" err="1"/>
              <a:t>consapevolezza</a:t>
            </a:r>
            <a:r>
              <a:rPr lang="en-US" sz="2800" dirty="0"/>
              <a:t> (</a:t>
            </a:r>
            <a:r>
              <a:rPr lang="en-US" sz="2800" dirty="0" err="1"/>
              <a:t>cioè</a:t>
            </a:r>
            <a:r>
              <a:rPr lang="en-US" sz="2800" dirty="0"/>
              <a:t>, </a:t>
            </a:r>
            <a:r>
              <a:rPr lang="en-US" sz="2800" dirty="0" err="1"/>
              <a:t>essendo</a:t>
            </a:r>
            <a:r>
              <a:rPr lang="en-US" sz="2800" dirty="0"/>
              <a:t> </a:t>
            </a:r>
            <a:r>
              <a:rPr lang="en-US" sz="2800" dirty="0" err="1"/>
              <a:t>più</a:t>
            </a:r>
            <a:r>
              <a:rPr lang="en-US" sz="2800" dirty="0"/>
              <a:t> </a:t>
            </a:r>
            <a:r>
              <a:rPr lang="en-US" sz="2800" dirty="0" err="1"/>
              <a:t>onesti</a:t>
            </a:r>
            <a:r>
              <a:rPr lang="en-US" sz="2800" dirty="0"/>
              <a:t> e </a:t>
            </a:r>
            <a:r>
              <a:rPr lang="en-US" sz="2800" dirty="0" err="1"/>
              <a:t>aperti</a:t>
            </a:r>
            <a:r>
              <a:rPr lang="en-US" sz="2800" dirty="0"/>
              <a:t> con </a:t>
            </a:r>
            <a:r>
              <a:rPr lang="en-US" sz="2800" dirty="0" err="1"/>
              <a:t>voi</a:t>
            </a:r>
            <a:r>
              <a:rPr lang="en-US" sz="2800" dirty="0"/>
              <a:t> </a:t>
            </a:r>
            <a:r>
              <a:rPr lang="en-US" sz="2800" dirty="0" err="1"/>
              <a:t>stessi</a:t>
            </a:r>
            <a:r>
              <a:rPr lang="en-US" sz="2800" dirty="0"/>
              <a:t>), </a:t>
            </a:r>
            <a:r>
              <a:rPr lang="en-US" sz="2800" dirty="0" err="1"/>
              <a:t>allenerete</a:t>
            </a:r>
            <a:r>
              <a:rPr lang="en-US" sz="2800" dirty="0"/>
              <a:t> la </a:t>
            </a:r>
            <a:r>
              <a:rPr lang="en-US" sz="2800" dirty="0" err="1"/>
              <a:t>vostra</a:t>
            </a:r>
            <a:r>
              <a:rPr lang="en-US" sz="2800" dirty="0"/>
              <a:t> </a:t>
            </a:r>
            <a:r>
              <a:rPr lang="en-US" sz="2800" dirty="0" err="1"/>
              <a:t>mente</a:t>
            </a:r>
            <a:r>
              <a:rPr lang="en-US" sz="2800" dirty="0"/>
              <a:t> ad </a:t>
            </a:r>
            <a:r>
              <a:rPr lang="en-US" sz="2800" dirty="0" err="1"/>
              <a:t>essere</a:t>
            </a:r>
            <a:r>
              <a:rPr lang="en-US" sz="2800" dirty="0"/>
              <a:t>:</a:t>
            </a:r>
            <a:br>
              <a:rPr lang="en-US" sz="2800" dirty="0"/>
            </a:br>
            <a:br>
              <a:rPr lang="en-US" sz="2800" dirty="0"/>
            </a:br>
            <a:r>
              <a:rPr lang="en-US" sz="2800" dirty="0">
                <a:sym typeface="Wingdings" panose="05000000000000000000" pitchFamily="2" charset="2"/>
              </a:rPr>
              <a:t></a:t>
            </a:r>
            <a:r>
              <a:rPr lang="en-US" sz="2800" dirty="0"/>
              <a:t> </a:t>
            </a:r>
            <a:r>
              <a:rPr lang="en-US" sz="2800" dirty="0" err="1"/>
              <a:t>Reattiva</a:t>
            </a:r>
            <a:r>
              <a:rPr lang="en-US" sz="2800" dirty="0"/>
              <a:t> </a:t>
            </a:r>
            <a:r>
              <a:rPr lang="en-US" sz="2800" dirty="0" err="1"/>
              <a:t>all'ambiente</a:t>
            </a:r>
            <a:r>
              <a:rPr lang="en-US" sz="2800" dirty="0"/>
              <a:t> </a:t>
            </a:r>
            <a:r>
              <a:rPr lang="en-US" sz="2800" dirty="0" err="1"/>
              <a:t>esterno</a:t>
            </a:r>
            <a:br>
              <a:rPr lang="en-US" sz="2800" dirty="0"/>
            </a:br>
            <a:r>
              <a:rPr lang="en-US" sz="2800" dirty="0">
                <a:sym typeface="Wingdings" panose="05000000000000000000" pitchFamily="2" charset="2"/>
              </a:rPr>
              <a:t></a:t>
            </a:r>
            <a:r>
              <a:rPr lang="en-US" sz="2800" dirty="0"/>
              <a:t> </a:t>
            </a:r>
            <a:r>
              <a:rPr lang="en-US" sz="2800" dirty="0" err="1"/>
              <a:t>Consapevole</a:t>
            </a:r>
            <a:r>
              <a:rPr lang="en-US" sz="2800" dirty="0"/>
              <a:t> </a:t>
            </a:r>
            <a:r>
              <a:rPr lang="en-US" sz="2800" dirty="0" err="1"/>
              <a:t>delle</a:t>
            </a:r>
            <a:r>
              <a:rPr lang="en-US" sz="2800" dirty="0"/>
              <a:t> </a:t>
            </a:r>
            <a:r>
              <a:rPr lang="en-US" sz="2800" dirty="0" err="1"/>
              <a:t>vostre</a:t>
            </a:r>
            <a:r>
              <a:rPr lang="en-US" sz="2800" dirty="0"/>
              <a:t> </a:t>
            </a:r>
            <a:r>
              <a:rPr lang="en-US" sz="2800" dirty="0" err="1"/>
              <a:t>esigenze</a:t>
            </a:r>
            <a:r>
              <a:rPr lang="en-US" sz="2800" dirty="0"/>
              <a:t>, </a:t>
            </a:r>
            <a:r>
              <a:rPr lang="en-US" sz="2800" dirty="0" err="1"/>
              <a:t>aspirazioni</a:t>
            </a:r>
            <a:r>
              <a:rPr lang="en-US" sz="2800" dirty="0"/>
              <a:t> e </a:t>
            </a:r>
            <a:r>
              <a:rPr lang="en-US" sz="2800" dirty="0" err="1"/>
              <a:t>visione</a:t>
            </a:r>
            <a:r>
              <a:rPr lang="en-US" sz="2800" dirty="0"/>
              <a:t> di </a:t>
            </a:r>
            <a:r>
              <a:rPr lang="en-US" sz="2800" dirty="0" err="1"/>
              <a:t>lungo</a:t>
            </a:r>
            <a:r>
              <a:rPr lang="en-US" sz="2800" dirty="0"/>
              <a:t> </a:t>
            </a:r>
            <a:r>
              <a:rPr lang="en-US" sz="2800" dirty="0" err="1"/>
              <a:t>termine</a:t>
            </a:r>
            <a:br>
              <a:rPr lang="en-US" sz="2800" dirty="0"/>
            </a:br>
            <a:r>
              <a:rPr lang="en-US" sz="2800" dirty="0">
                <a:sym typeface="Wingdings" panose="05000000000000000000" pitchFamily="2" charset="2"/>
              </a:rPr>
              <a:t></a:t>
            </a:r>
            <a:r>
              <a:rPr lang="en-US" sz="2800" dirty="0" err="1"/>
              <a:t>Esperta</a:t>
            </a:r>
            <a:r>
              <a:rPr lang="en-US" sz="2800" dirty="0"/>
              <a:t> </a:t>
            </a:r>
            <a:r>
              <a:rPr lang="en-US" sz="2800" dirty="0" err="1"/>
              <a:t>nel</a:t>
            </a:r>
            <a:r>
              <a:rPr lang="en-US" sz="2800" dirty="0"/>
              <a:t> </a:t>
            </a:r>
            <a:r>
              <a:rPr lang="en-US" sz="2800" dirty="0" err="1"/>
              <a:t>valutare</a:t>
            </a:r>
            <a:r>
              <a:rPr lang="en-US" sz="2800" dirty="0"/>
              <a:t> </a:t>
            </a:r>
            <a:r>
              <a:rPr lang="en-US" sz="2800" dirty="0" err="1"/>
              <a:t>i</a:t>
            </a:r>
            <a:r>
              <a:rPr lang="en-US" sz="2800" dirty="0"/>
              <a:t> </a:t>
            </a:r>
            <a:r>
              <a:rPr lang="en-US" sz="2800" dirty="0" err="1"/>
              <a:t>vostri</a:t>
            </a:r>
            <a:r>
              <a:rPr lang="en-US" sz="2800" dirty="0"/>
              <a:t> </a:t>
            </a:r>
            <a:r>
              <a:rPr lang="en-US" sz="2800" dirty="0" err="1"/>
              <a:t>punti</a:t>
            </a:r>
            <a:r>
              <a:rPr lang="en-US" sz="2800" dirty="0"/>
              <a:t> di forza e le </a:t>
            </a:r>
            <a:r>
              <a:rPr lang="en-US" sz="2800" dirty="0" err="1"/>
              <a:t>opportunità</a:t>
            </a:r>
            <a:r>
              <a:rPr lang="en-US" sz="2800" dirty="0"/>
              <a:t> </a:t>
            </a:r>
            <a:r>
              <a:rPr lang="en-US" sz="2800" dirty="0" err="1"/>
              <a:t>circostanti</a:t>
            </a:r>
            <a:br>
              <a:rPr lang="en-US" sz="2800" dirty="0"/>
            </a:br>
            <a:r>
              <a:rPr lang="en-US" sz="2800" dirty="0">
                <a:sym typeface="Wingdings" panose="05000000000000000000" pitchFamily="2" charset="2"/>
              </a:rPr>
              <a:t></a:t>
            </a:r>
            <a:r>
              <a:rPr lang="en-US" sz="2800" dirty="0"/>
              <a:t>A vostro agio con </a:t>
            </a:r>
            <a:r>
              <a:rPr lang="en-US" sz="2800" dirty="0" err="1"/>
              <a:t>debolezze</a:t>
            </a:r>
            <a:r>
              <a:rPr lang="en-US" sz="2800" dirty="0"/>
              <a:t> e </a:t>
            </a:r>
            <a:r>
              <a:rPr lang="en-US" sz="2800" dirty="0" err="1"/>
              <a:t>insicurezze</a:t>
            </a:r>
            <a:endParaRPr lang="it-IT" sz="2800" dirty="0"/>
          </a:p>
          <a:p>
            <a:r>
              <a:rPr lang="en-US" sz="2800" dirty="0">
                <a:sym typeface="Wingdings" panose="05000000000000000000" pitchFamily="2" charset="2"/>
              </a:rPr>
              <a:t></a:t>
            </a:r>
            <a:r>
              <a:rPr lang="en-US" sz="2800" dirty="0"/>
              <a:t>  </a:t>
            </a:r>
            <a:r>
              <a:rPr lang="en-US" sz="2800" dirty="0" err="1"/>
              <a:t>Resiliente</a:t>
            </a:r>
            <a:r>
              <a:rPr lang="en-US" sz="2800" dirty="0"/>
              <a:t> verso </a:t>
            </a:r>
            <a:r>
              <a:rPr lang="en-US" sz="2800" dirty="0" err="1"/>
              <a:t>avversità</a:t>
            </a:r>
            <a:r>
              <a:rPr lang="en-US" sz="2800" dirty="0"/>
              <a:t> </a:t>
            </a:r>
            <a:r>
              <a:rPr lang="en-US" sz="2800" dirty="0" err="1"/>
              <a:t>esterne</a:t>
            </a:r>
            <a:r>
              <a:rPr lang="en-US" sz="2800" dirty="0"/>
              <a:t> e "knockdown"</a:t>
            </a:r>
            <a:br>
              <a:rPr lang="en-US" sz="2800" dirty="0"/>
            </a:br>
            <a:r>
              <a:rPr lang="en-US" sz="2800" dirty="0">
                <a:sym typeface="Wingdings" panose="05000000000000000000" pitchFamily="2" charset="2"/>
              </a:rPr>
              <a:t></a:t>
            </a:r>
            <a:r>
              <a:rPr lang="en-US" sz="2800" dirty="0"/>
              <a:t> </a:t>
            </a:r>
            <a:r>
              <a:rPr lang="en-US" sz="2800" dirty="0" err="1"/>
              <a:t>Sicura</a:t>
            </a:r>
            <a:r>
              <a:rPr lang="en-US" sz="2800" dirty="0"/>
              <a:t> </a:t>
            </a:r>
            <a:r>
              <a:rPr lang="en-US" sz="2800" dirty="0" err="1"/>
              <a:t>delle</a:t>
            </a:r>
            <a:r>
              <a:rPr lang="en-US" sz="2800" dirty="0"/>
              <a:t> </a:t>
            </a:r>
            <a:r>
              <a:rPr lang="en-US" sz="2800" dirty="0" err="1"/>
              <a:t>proprie</a:t>
            </a:r>
            <a:r>
              <a:rPr lang="en-US" sz="2800" dirty="0"/>
              <a:t> </a:t>
            </a:r>
            <a:r>
              <a:rPr lang="en-US" sz="2800" dirty="0" err="1"/>
              <a:t>potenzialità</a:t>
            </a:r>
            <a:br>
              <a:rPr lang="en-US" sz="2800" dirty="0"/>
            </a:br>
            <a:br>
              <a:rPr lang="en-US" sz="2800" dirty="0"/>
            </a:br>
            <a:r>
              <a:rPr lang="en-US" sz="2800" dirty="0" err="1"/>
              <a:t>Tenete</a:t>
            </a:r>
            <a:r>
              <a:rPr lang="en-US" sz="2800" dirty="0"/>
              <a:t> a </a:t>
            </a:r>
            <a:r>
              <a:rPr lang="en-US" sz="2800" dirty="0" err="1"/>
              <a:t>mente</a:t>
            </a:r>
            <a:r>
              <a:rPr lang="en-US" sz="2800" dirty="0"/>
              <a:t> </a:t>
            </a:r>
            <a:r>
              <a:rPr lang="en-US" sz="2800" dirty="0" err="1"/>
              <a:t>che</a:t>
            </a:r>
            <a:r>
              <a:rPr lang="en-US" sz="2800" dirty="0"/>
              <a:t> </a:t>
            </a:r>
            <a:r>
              <a:rPr lang="en-US" sz="2800" dirty="0" err="1"/>
              <a:t>questo</a:t>
            </a:r>
            <a:r>
              <a:rPr lang="en-US" sz="2800" dirty="0"/>
              <a:t> non </a:t>
            </a:r>
            <a:r>
              <a:rPr lang="en-US" sz="2800" dirty="0" err="1"/>
              <a:t>riguarda</a:t>
            </a:r>
            <a:r>
              <a:rPr lang="en-US" sz="2800" dirty="0"/>
              <a:t> solo la vita </a:t>
            </a:r>
            <a:r>
              <a:rPr lang="en-US" sz="2800" dirty="0" err="1"/>
              <a:t>professionale</a:t>
            </a:r>
            <a:r>
              <a:rPr lang="en-US" sz="2800" dirty="0"/>
              <a:t>, ma </a:t>
            </a:r>
            <a:r>
              <a:rPr lang="en-US" sz="2800" dirty="0" err="1"/>
              <a:t>può</a:t>
            </a:r>
            <a:r>
              <a:rPr lang="en-US" sz="2800" dirty="0"/>
              <a:t> </a:t>
            </a:r>
            <a:r>
              <a:rPr lang="en-US" sz="2800" dirty="0" err="1"/>
              <a:t>notevolmente</a:t>
            </a:r>
            <a:r>
              <a:rPr lang="en-US" sz="2800" dirty="0"/>
              <a:t> </a:t>
            </a:r>
            <a:r>
              <a:rPr lang="en-US" sz="2800" dirty="0" err="1"/>
              <a:t>beneficiare</a:t>
            </a:r>
            <a:r>
              <a:rPr lang="en-US" sz="2800" dirty="0"/>
              <a:t> </a:t>
            </a:r>
            <a:r>
              <a:rPr lang="en-US" sz="2800" dirty="0" err="1"/>
              <a:t>anche</a:t>
            </a:r>
            <a:r>
              <a:rPr lang="en-US" sz="2800" dirty="0"/>
              <a:t> il vostro </a:t>
            </a:r>
            <a:r>
              <a:rPr lang="en-US" sz="2800" dirty="0" err="1"/>
              <a:t>rapporto</a:t>
            </a:r>
            <a:r>
              <a:rPr lang="en-US" sz="2800" dirty="0"/>
              <a:t> con </a:t>
            </a:r>
            <a:r>
              <a:rPr lang="en-US" sz="2800" dirty="0" err="1"/>
              <a:t>i</a:t>
            </a:r>
            <a:r>
              <a:rPr lang="en-US" sz="2800" dirty="0"/>
              <a:t> </a:t>
            </a:r>
            <a:r>
              <a:rPr lang="en-US" sz="2800" dirty="0" err="1"/>
              <a:t>membri</a:t>
            </a:r>
            <a:r>
              <a:rPr lang="en-US" sz="2800" dirty="0"/>
              <a:t> </a:t>
            </a:r>
            <a:r>
              <a:rPr lang="en-US" sz="2800" dirty="0" err="1"/>
              <a:t>della</a:t>
            </a:r>
            <a:r>
              <a:rPr lang="en-US" sz="2800" dirty="0"/>
              <a:t> </a:t>
            </a:r>
            <a:r>
              <a:rPr lang="en-US" sz="2800" dirty="0" err="1"/>
              <a:t>famiglia</a:t>
            </a:r>
            <a:r>
              <a:rPr lang="en-US" sz="2800" dirty="0"/>
              <a:t> e </a:t>
            </a:r>
            <a:r>
              <a:rPr lang="en-US" sz="2800" dirty="0" err="1"/>
              <a:t>coetanei</a:t>
            </a:r>
            <a:r>
              <a:rPr lang="en-US" sz="2800" dirty="0"/>
              <a:t>.</a:t>
            </a:r>
            <a:endParaRPr lang="it-IT" sz="2800" dirty="0"/>
          </a:p>
        </p:txBody>
      </p:sp>
    </p:spTree>
    <p:extLst>
      <p:ext uri="{BB962C8B-B14F-4D97-AF65-F5344CB8AC3E}">
        <p14:creationId xmlns:p14="http://schemas.microsoft.com/office/powerpoint/2010/main" val="240314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Parlando di </a:t>
            </a:r>
            <a:r>
              <a:rPr lang="en-GB" sz="4000" b="1" spc="50" dirty="0" err="1">
                <a:solidFill>
                  <a:srgbClr val="243255"/>
                </a:solidFill>
                <a:cs typeface="Tahoma"/>
              </a:rPr>
              <a:t>Autoefficacia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2573000" cy="4401205"/>
          </a:xfrm>
          <a:prstGeom prst="rect">
            <a:avLst/>
          </a:prstGeom>
          <a:noFill/>
        </p:spPr>
        <p:txBody>
          <a:bodyPr wrap="square" rtlCol="0">
            <a:spAutoFit/>
          </a:bodyPr>
          <a:lstStyle/>
          <a:p>
            <a:r>
              <a:rPr lang="en-US" sz="2800" dirty="0" err="1">
                <a:effectLst/>
                <a:ea typeface="Times New Roman" panose="02020603050405020304" pitchFamily="18" charset="0"/>
              </a:rPr>
              <a:t>L'auto-efficacia</a:t>
            </a:r>
            <a:r>
              <a:rPr lang="en-US" sz="2800" dirty="0">
                <a:effectLst/>
                <a:ea typeface="Times New Roman" panose="02020603050405020304" pitchFamily="18" charset="0"/>
              </a:rPr>
              <a:t> è il </a:t>
            </a:r>
            <a:r>
              <a:rPr lang="en-US" sz="2800" dirty="0" err="1">
                <a:effectLst/>
                <a:ea typeface="Times New Roman" panose="02020603050405020304" pitchFamily="18" charset="0"/>
              </a:rPr>
              <a:t>riflesso</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credenze</a:t>
            </a:r>
            <a:r>
              <a:rPr lang="en-US" sz="2800" dirty="0">
                <a:effectLst/>
                <a:ea typeface="Times New Roman" panose="02020603050405020304" pitchFamily="18" charset="0"/>
              </a:rPr>
              <a:t> interne,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forze</a:t>
            </a:r>
            <a:r>
              <a:rPr lang="en-US" sz="2800" dirty="0">
                <a:effectLst/>
                <a:ea typeface="Times New Roman" panose="02020603050405020304" pitchFamily="18" charset="0"/>
              </a:rPr>
              <a:t> </a:t>
            </a:r>
            <a:r>
              <a:rPr lang="en-US" sz="2800" dirty="0" err="1">
                <a:effectLst/>
                <a:ea typeface="Times New Roman" panose="02020603050405020304" pitchFamily="18" charset="0"/>
              </a:rPr>
              <a:t>motrici</a:t>
            </a:r>
            <a:r>
              <a:rPr lang="en-US" sz="2800" dirty="0">
                <a:effectLst/>
                <a:ea typeface="Times New Roman" panose="02020603050405020304" pitchFamily="18" charset="0"/>
              </a:rPr>
              <a:t> e </a:t>
            </a:r>
            <a:r>
              <a:rPr lang="en-US" sz="2800" dirty="0" err="1">
                <a:effectLst/>
                <a:ea typeface="Times New Roman" panose="02020603050405020304" pitchFamily="18" charset="0"/>
              </a:rPr>
              <a:t>degli</a:t>
            </a:r>
            <a:r>
              <a:rPr lang="en-US" sz="2800" dirty="0">
                <a:effectLst/>
                <a:ea typeface="Times New Roman" panose="02020603050405020304" pitchFamily="18" charset="0"/>
              </a:rPr>
              <a:t> input </a:t>
            </a:r>
            <a:r>
              <a:rPr lang="en-US" sz="2800" dirty="0" err="1">
                <a:effectLst/>
                <a:ea typeface="Times New Roman" panose="02020603050405020304" pitchFamily="18" charset="0"/>
              </a:rPr>
              <a:t>motivazionali</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a:t>
            </a:r>
            <a:r>
              <a:rPr lang="en-US" sz="2800" dirty="0" err="1">
                <a:effectLst/>
                <a:ea typeface="Times New Roman" panose="02020603050405020304" pitchFamily="18" charset="0"/>
              </a:rPr>
              <a:t>portano</a:t>
            </a:r>
            <a:r>
              <a:rPr lang="en-US" sz="2800" dirty="0">
                <a:effectLst/>
                <a:ea typeface="Times New Roman" panose="02020603050405020304" pitchFamily="18" charset="0"/>
              </a:rPr>
              <a:t> le </a:t>
            </a:r>
            <a:r>
              <a:rPr lang="en-US" sz="2800" dirty="0" err="1">
                <a:effectLst/>
                <a:ea typeface="Times New Roman" panose="02020603050405020304" pitchFamily="18" charset="0"/>
              </a:rPr>
              <a:t>persone</a:t>
            </a:r>
            <a:r>
              <a:rPr lang="en-US" sz="2800" dirty="0">
                <a:effectLst/>
                <a:ea typeface="Times New Roman" panose="02020603050405020304" pitchFamily="18" charset="0"/>
              </a:rPr>
              <a:t> "a </a:t>
            </a:r>
            <a:r>
              <a:rPr lang="en-US" sz="2800" dirty="0" err="1">
                <a:effectLst/>
                <a:ea typeface="Times New Roman" panose="02020603050405020304" pitchFamily="18" charset="0"/>
              </a:rPr>
              <a:t>eseguire</a:t>
            </a:r>
            <a:r>
              <a:rPr lang="en-US" sz="2800" dirty="0">
                <a:effectLst/>
                <a:ea typeface="Times New Roman" panose="02020603050405020304" pitchFamily="18" charset="0"/>
              </a:rPr>
              <a:t> le </a:t>
            </a:r>
            <a:r>
              <a:rPr lang="en-US" sz="2800" dirty="0" err="1">
                <a:effectLst/>
                <a:ea typeface="Times New Roman" panose="02020603050405020304" pitchFamily="18" charset="0"/>
              </a:rPr>
              <a:t>linee</a:t>
            </a:r>
            <a:r>
              <a:rPr lang="en-US" sz="2800" dirty="0">
                <a:effectLst/>
                <a:ea typeface="Times New Roman" panose="02020603050405020304" pitchFamily="18" charset="0"/>
              </a:rPr>
              <a:t> di azione </a:t>
            </a:r>
            <a:r>
              <a:rPr lang="en-US" sz="2800" dirty="0" err="1">
                <a:effectLst/>
                <a:ea typeface="Times New Roman" panose="02020603050405020304" pitchFamily="18" charset="0"/>
              </a:rPr>
              <a:t>richieste</a:t>
            </a:r>
            <a:r>
              <a:rPr lang="en-US" sz="2800" dirty="0">
                <a:effectLst/>
                <a:ea typeface="Times New Roman" panose="02020603050405020304" pitchFamily="18" charset="0"/>
              </a:rPr>
              <a:t> per </a:t>
            </a:r>
            <a:r>
              <a:rPr lang="en-US" sz="2800" dirty="0" err="1">
                <a:effectLst/>
                <a:ea typeface="Times New Roman" panose="02020603050405020304" pitchFamily="18" charset="0"/>
              </a:rPr>
              <a:t>occuparsi</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situazioni</a:t>
            </a:r>
            <a:r>
              <a:rPr lang="en-US" sz="2800" dirty="0">
                <a:effectLst/>
                <a:ea typeface="Times New Roman" panose="02020603050405020304" pitchFamily="18" charset="0"/>
              </a:rPr>
              <a:t> </a:t>
            </a:r>
            <a:r>
              <a:rPr lang="en-US" sz="2800" dirty="0" err="1">
                <a:effectLst/>
                <a:ea typeface="Times New Roman" panose="02020603050405020304" pitchFamily="18" charset="0"/>
              </a:rPr>
              <a:t>prospettiche</a:t>
            </a:r>
            <a:r>
              <a:rPr lang="en-US" sz="2800" dirty="0">
                <a:effectLst/>
                <a:ea typeface="Times New Roman" panose="02020603050405020304" pitchFamily="18" charset="0"/>
              </a:rPr>
              <a:t>".</a:t>
            </a:r>
            <a:br>
              <a:rPr lang="en-US" sz="2800" dirty="0">
                <a:effectLst/>
                <a:ea typeface="Times New Roman" panose="02020603050405020304" pitchFamily="18" charset="0"/>
              </a:rPr>
            </a:br>
            <a:r>
              <a:rPr lang="en-US" sz="2400" dirty="0">
                <a:effectLst/>
                <a:ea typeface="Times New Roman" panose="02020603050405020304" pitchFamily="18" charset="0"/>
              </a:rPr>
              <a:t>Fonte: Fonte: Bandura, Albert (1982). "</a:t>
            </a:r>
            <a:r>
              <a:rPr lang="en-US" sz="2400" dirty="0" err="1">
                <a:effectLst/>
                <a:ea typeface="Times New Roman" panose="02020603050405020304" pitchFamily="18" charset="0"/>
              </a:rPr>
              <a:t>Meccanismo</a:t>
            </a:r>
            <a:r>
              <a:rPr lang="en-US" sz="2400" dirty="0">
                <a:effectLst/>
                <a:ea typeface="Times New Roman" panose="02020603050405020304" pitchFamily="18" charset="0"/>
              </a:rPr>
              <a:t> di auto-</a:t>
            </a:r>
            <a:r>
              <a:rPr lang="en-US" sz="2400" dirty="0" err="1">
                <a:effectLst/>
                <a:ea typeface="Times New Roman" panose="02020603050405020304" pitchFamily="18" charset="0"/>
              </a:rPr>
              <a:t>efficacia</a:t>
            </a:r>
            <a:r>
              <a:rPr lang="en-US" sz="2400" dirty="0">
                <a:effectLst/>
                <a:ea typeface="Times New Roman" panose="02020603050405020304" pitchFamily="18" charset="0"/>
              </a:rPr>
              <a:t> </a:t>
            </a:r>
            <a:r>
              <a:rPr lang="en-US" sz="2400" dirty="0" err="1">
                <a:effectLst/>
                <a:ea typeface="Times New Roman" panose="02020603050405020304" pitchFamily="18" charset="0"/>
              </a:rPr>
              <a:t>nell'agenzia</a:t>
            </a:r>
            <a:r>
              <a:rPr lang="en-US" sz="2400" dirty="0">
                <a:effectLst/>
                <a:ea typeface="Times New Roman" panose="02020603050405020304" pitchFamily="18" charset="0"/>
              </a:rPr>
              <a:t> </a:t>
            </a:r>
            <a:r>
              <a:rPr lang="en-US" sz="2400" dirty="0" err="1">
                <a:effectLst/>
                <a:ea typeface="Times New Roman" panose="02020603050405020304" pitchFamily="18" charset="0"/>
              </a:rPr>
              <a:t>umana</a:t>
            </a:r>
            <a:r>
              <a:rPr lang="en-US" sz="2400" dirty="0">
                <a:effectLst/>
                <a:ea typeface="Times New Roman" panose="02020603050405020304" pitchFamily="18" charset="0"/>
              </a:rPr>
              <a:t>". </a:t>
            </a:r>
            <a:r>
              <a:rPr lang="en-US" sz="2400" dirty="0" err="1">
                <a:effectLst/>
                <a:ea typeface="Times New Roman" panose="02020603050405020304" pitchFamily="18" charset="0"/>
              </a:rPr>
              <a:t>Psicologo</a:t>
            </a:r>
            <a:r>
              <a:rPr lang="en-US" sz="2400" dirty="0">
                <a:effectLst/>
                <a:ea typeface="Times New Roman" panose="02020603050405020304" pitchFamily="18" charset="0"/>
              </a:rPr>
              <a:t> americano. 37 (2): 122-147</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rPr>
              <a:t>Il </a:t>
            </a:r>
            <a:r>
              <a:rPr lang="en-US" sz="2800" dirty="0" err="1">
                <a:effectLst/>
                <a:ea typeface="Times New Roman" panose="02020603050405020304" pitchFamily="18" charset="0"/>
              </a:rPr>
              <a:t>concetto</a:t>
            </a:r>
            <a:r>
              <a:rPr lang="en-US" sz="2800" dirty="0">
                <a:effectLst/>
                <a:ea typeface="Times New Roman" panose="02020603050405020304" pitchFamily="18" charset="0"/>
              </a:rPr>
              <a:t> di </a:t>
            </a:r>
            <a:r>
              <a:rPr lang="en-US" sz="2800" dirty="0" err="1">
                <a:effectLst/>
                <a:ea typeface="Times New Roman" panose="02020603050405020304" pitchFamily="18" charset="0"/>
              </a:rPr>
              <a:t>autoefficacia</a:t>
            </a:r>
            <a:r>
              <a:rPr lang="en-US" sz="2800" dirty="0">
                <a:effectLst/>
                <a:ea typeface="Times New Roman" panose="02020603050405020304" pitchFamily="18" charset="0"/>
              </a:rPr>
              <a:t> è </a:t>
            </a:r>
            <a:r>
              <a:rPr lang="en-US" sz="2800" dirty="0" err="1">
                <a:effectLst/>
                <a:ea typeface="Times New Roman" panose="02020603050405020304" pitchFamily="18" charset="0"/>
              </a:rPr>
              <a:t>stato</a:t>
            </a:r>
            <a:r>
              <a:rPr lang="en-US" sz="2800" dirty="0">
                <a:effectLst/>
                <a:ea typeface="Times New Roman" panose="02020603050405020304" pitchFamily="18" charset="0"/>
              </a:rPr>
              <a:t> </a:t>
            </a:r>
            <a:r>
              <a:rPr lang="en-US" sz="2800" dirty="0" err="1">
                <a:effectLst/>
                <a:ea typeface="Times New Roman" panose="02020603050405020304" pitchFamily="18" charset="0"/>
              </a:rPr>
              <a:t>originariamente</a:t>
            </a:r>
            <a:r>
              <a:rPr lang="en-US" sz="2800" dirty="0">
                <a:effectLst/>
                <a:ea typeface="Times New Roman" panose="02020603050405020304" pitchFamily="18" charset="0"/>
              </a:rPr>
              <a:t> </a:t>
            </a:r>
            <a:r>
              <a:rPr lang="en-US" sz="2800" dirty="0" err="1">
                <a:effectLst/>
                <a:ea typeface="Times New Roman" panose="02020603050405020304" pitchFamily="18" charset="0"/>
              </a:rPr>
              <a:t>proposto</a:t>
            </a:r>
            <a:r>
              <a:rPr lang="en-US" sz="2800" dirty="0">
                <a:effectLst/>
                <a:ea typeface="Times New Roman" panose="02020603050405020304" pitchFamily="18" charset="0"/>
              </a:rPr>
              <a:t> </a:t>
            </a:r>
            <a:r>
              <a:rPr lang="en-US" sz="2800" dirty="0" err="1">
                <a:effectLst/>
                <a:ea typeface="Times New Roman" panose="02020603050405020304" pitchFamily="18" charset="0"/>
              </a:rPr>
              <a:t>dallo</a:t>
            </a:r>
            <a:r>
              <a:rPr lang="en-US" sz="2800" dirty="0">
                <a:effectLst/>
                <a:ea typeface="Times New Roman" panose="02020603050405020304" pitchFamily="18" charset="0"/>
              </a:rPr>
              <a:t> </a:t>
            </a:r>
            <a:r>
              <a:rPr lang="en-US" sz="2800" dirty="0" err="1">
                <a:effectLst/>
                <a:ea typeface="Times New Roman" panose="02020603050405020304" pitchFamily="18" charset="0"/>
              </a:rPr>
              <a:t>psicologo</a:t>
            </a:r>
            <a:r>
              <a:rPr lang="en-US" sz="2800" dirty="0">
                <a:effectLst/>
                <a:ea typeface="Times New Roman" panose="02020603050405020304" pitchFamily="18" charset="0"/>
              </a:rPr>
              <a:t> </a:t>
            </a:r>
            <a:r>
              <a:rPr lang="en-US" sz="2800" dirty="0" err="1">
                <a:effectLst/>
                <a:ea typeface="Times New Roman" panose="02020603050405020304" pitchFamily="18" charset="0"/>
              </a:rPr>
              <a:t>canadese</a:t>
            </a:r>
            <a:r>
              <a:rPr lang="en-US" sz="2800" dirty="0">
                <a:effectLst/>
                <a:ea typeface="Times New Roman" panose="02020603050405020304" pitchFamily="18" charset="0"/>
              </a:rPr>
              <a:t> Albert Bandura e </a:t>
            </a:r>
            <a:r>
              <a:rPr lang="en-US" sz="2800" dirty="0" err="1">
                <a:effectLst/>
                <a:ea typeface="Times New Roman" panose="02020603050405020304" pitchFamily="18" charset="0"/>
              </a:rPr>
              <a:t>rappresenta</a:t>
            </a:r>
            <a:r>
              <a:rPr lang="en-US" sz="2800" dirty="0">
                <a:effectLst/>
                <a:ea typeface="Times New Roman" panose="02020603050405020304" pitchFamily="18" charset="0"/>
              </a:rPr>
              <a:t> la nostra </a:t>
            </a:r>
            <a:r>
              <a:rPr lang="en-US" sz="2800" dirty="0" err="1">
                <a:effectLst/>
                <a:ea typeface="Times New Roman" panose="02020603050405020304" pitchFamily="18" charset="0"/>
              </a:rPr>
              <a:t>capacità</a:t>
            </a:r>
            <a:r>
              <a:rPr lang="en-US" sz="2800" dirty="0">
                <a:effectLst/>
                <a:ea typeface="Times New Roman" panose="02020603050405020304" pitchFamily="18" charset="0"/>
              </a:rPr>
              <a:t> di </a:t>
            </a:r>
            <a:r>
              <a:rPr lang="en-US" sz="2800" dirty="0" err="1">
                <a:effectLst/>
                <a:ea typeface="Times New Roman" panose="02020603050405020304" pitchFamily="18" charset="0"/>
              </a:rPr>
              <a:t>orientare</a:t>
            </a:r>
            <a:r>
              <a:rPr lang="en-US" sz="2800" dirty="0">
                <a:effectLst/>
                <a:ea typeface="Times New Roman" panose="02020603050405020304" pitchFamily="18" charset="0"/>
              </a:rPr>
              <a:t> le </a:t>
            </a:r>
            <a:r>
              <a:rPr lang="en-US" sz="2800" dirty="0" err="1">
                <a:effectLst/>
                <a:ea typeface="Times New Roman" panose="02020603050405020304" pitchFamily="18" charset="0"/>
              </a:rPr>
              <a:t>competenze</a:t>
            </a:r>
            <a:r>
              <a:rPr lang="en-US" sz="2800" dirty="0">
                <a:effectLst/>
                <a:ea typeface="Times New Roman" panose="02020603050405020304" pitchFamily="18" charset="0"/>
              </a:rPr>
              <a:t> </a:t>
            </a:r>
            <a:r>
              <a:rPr lang="en-US" sz="2800" dirty="0" err="1">
                <a:effectLst/>
                <a:ea typeface="Times New Roman" panose="02020603050405020304" pitchFamily="18" charset="0"/>
              </a:rPr>
              <a:t>sociali</a:t>
            </a:r>
            <a:r>
              <a:rPr lang="en-US" sz="2800" dirty="0">
                <a:effectLst/>
                <a:ea typeface="Times New Roman" panose="02020603050405020304" pitchFamily="18" charset="0"/>
              </a:rPr>
              <a:t>, cognitive e </a:t>
            </a:r>
            <a:r>
              <a:rPr lang="en-US" sz="2800" dirty="0" err="1">
                <a:effectLst/>
                <a:ea typeface="Times New Roman" panose="02020603050405020304" pitchFamily="18" charset="0"/>
              </a:rPr>
              <a:t>comportamentali</a:t>
            </a:r>
            <a:r>
              <a:rPr lang="en-US" sz="2800" dirty="0">
                <a:effectLst/>
                <a:ea typeface="Times New Roman" panose="02020603050405020304" pitchFamily="18" charset="0"/>
              </a:rPr>
              <a:t> in modo da </a:t>
            </a:r>
            <a:r>
              <a:rPr lang="en-US" sz="2800" dirty="0" err="1">
                <a:effectLst/>
                <a:ea typeface="Times New Roman" panose="02020603050405020304" pitchFamily="18" charset="0"/>
              </a:rPr>
              <a:t>essere</a:t>
            </a:r>
            <a:r>
              <a:rPr lang="en-US" sz="2800" dirty="0">
                <a:effectLst/>
                <a:ea typeface="Times New Roman" panose="02020603050405020304" pitchFamily="18" charset="0"/>
              </a:rPr>
              <a:t> il </a:t>
            </a:r>
            <a:r>
              <a:rPr lang="en-US" sz="2800" dirty="0" err="1">
                <a:effectLst/>
                <a:ea typeface="Times New Roman" panose="02020603050405020304" pitchFamily="18" charset="0"/>
              </a:rPr>
              <a:t>più</a:t>
            </a:r>
            <a:r>
              <a:rPr lang="en-US" sz="2800" dirty="0">
                <a:effectLst/>
                <a:ea typeface="Times New Roman" panose="02020603050405020304" pitchFamily="18" charset="0"/>
              </a:rPr>
              <a:t> </a:t>
            </a:r>
            <a:r>
              <a:rPr lang="en-US" sz="2800" dirty="0" err="1">
                <a:effectLst/>
                <a:ea typeface="Times New Roman" panose="02020603050405020304" pitchFamily="18" charset="0"/>
              </a:rPr>
              <a:t>efficace</a:t>
            </a:r>
            <a:r>
              <a:rPr lang="en-US" sz="2800" dirty="0">
                <a:effectLst/>
                <a:ea typeface="Times New Roman" panose="02020603050405020304" pitchFamily="18" charset="0"/>
              </a:rPr>
              <a:t> ed </a:t>
            </a:r>
            <a:r>
              <a:rPr lang="en-US" sz="2800" dirty="0" err="1">
                <a:effectLst/>
                <a:ea typeface="Times New Roman" panose="02020603050405020304" pitchFamily="18" charset="0"/>
              </a:rPr>
              <a:t>efficiente</a:t>
            </a:r>
            <a:r>
              <a:rPr lang="en-US" sz="2800" dirty="0">
                <a:effectLst/>
                <a:ea typeface="Times New Roman" panose="02020603050405020304" pitchFamily="18" charset="0"/>
              </a:rPr>
              <a:t> </a:t>
            </a:r>
            <a:r>
              <a:rPr lang="en-US" sz="2800" dirty="0" err="1">
                <a:effectLst/>
                <a:ea typeface="Times New Roman" panose="02020603050405020304" pitchFamily="18" charset="0"/>
              </a:rPr>
              <a:t>possibile</a:t>
            </a:r>
            <a:r>
              <a:rPr lang="en-US" sz="2800" dirty="0">
                <a:effectLst/>
                <a:ea typeface="Times New Roman" panose="02020603050405020304" pitchFamily="18" charset="0"/>
              </a:rPr>
              <a:t> al </a:t>
            </a:r>
            <a:r>
              <a:rPr lang="en-US" sz="2800" dirty="0" err="1">
                <a:effectLst/>
                <a:ea typeface="Times New Roman" panose="02020603050405020304" pitchFamily="18" charset="0"/>
              </a:rPr>
              <a:t>raggiungimento</a:t>
            </a:r>
            <a:r>
              <a:rPr lang="en-US" sz="2800" dirty="0">
                <a:effectLst/>
                <a:ea typeface="Times New Roman" panose="02020603050405020304" pitchFamily="18" charset="0"/>
              </a:rPr>
              <a:t> di un </a:t>
            </a:r>
            <a:r>
              <a:rPr lang="en-US" sz="2800" dirty="0" err="1">
                <a:effectLst/>
                <a:ea typeface="Times New Roman" panose="02020603050405020304" pitchFamily="18" charset="0"/>
              </a:rPr>
              <a:t>obiettivo</a:t>
            </a:r>
            <a:r>
              <a:rPr lang="en-US" sz="2800" dirty="0">
                <a:effectLst/>
                <a:ea typeface="Times New Roman" panose="02020603050405020304" pitchFamily="18" charset="0"/>
              </a:rPr>
              <a:t> </a:t>
            </a:r>
            <a:r>
              <a:rPr lang="en-US" sz="2800" dirty="0" err="1">
                <a:effectLst/>
                <a:ea typeface="Times New Roman" panose="02020603050405020304" pitchFamily="18" charset="0"/>
              </a:rPr>
              <a:t>specifico</a:t>
            </a:r>
            <a:r>
              <a:rPr lang="en-US" sz="2800" dirty="0">
                <a:effectLst/>
                <a:ea typeface="Times New Roman" panose="02020603050405020304" pitchFamily="18" charset="0"/>
              </a:rPr>
              <a:t>.</a:t>
            </a:r>
            <a:endParaRPr lang="en-US" altLang="ko-KR" sz="2800" dirty="0"/>
          </a:p>
        </p:txBody>
      </p:sp>
      <p:pic>
        <p:nvPicPr>
          <p:cNvPr id="2" name="Immagine 1">
            <a:extLst>
              <a:ext uri="{FF2B5EF4-FFF2-40B4-BE49-F238E27FC236}">
                <a16:creationId xmlns:a16="http://schemas.microsoft.com/office/drawing/2014/main" id="{6905547A-0A9D-4410-9512-757C19EA4EA1}"/>
              </a:ext>
            </a:extLst>
          </p:cNvPr>
          <p:cNvPicPr>
            <a:picLocks noChangeAspect="1"/>
          </p:cNvPicPr>
          <p:nvPr/>
        </p:nvPicPr>
        <p:blipFill rotWithShape="1">
          <a:blip r:embed="rId5"/>
          <a:srcRect r="1215" b="8837"/>
          <a:stretch/>
        </p:blipFill>
        <p:spPr>
          <a:xfrm>
            <a:off x="13702134" y="2332322"/>
            <a:ext cx="4130570" cy="5552570"/>
          </a:xfrm>
          <a:prstGeom prst="rect">
            <a:avLst/>
          </a:prstGeom>
        </p:spPr>
      </p:pic>
      <p:sp>
        <p:nvSpPr>
          <p:cNvPr id="3" name="CasellaDiTesto 2">
            <a:extLst>
              <a:ext uri="{FF2B5EF4-FFF2-40B4-BE49-F238E27FC236}">
                <a16:creationId xmlns:a16="http://schemas.microsoft.com/office/drawing/2014/main" id="{E4291A65-FC05-4FEB-A518-86F8FA63E694}"/>
              </a:ext>
            </a:extLst>
          </p:cNvPr>
          <p:cNvSpPr txBox="1"/>
          <p:nvPr/>
        </p:nvSpPr>
        <p:spPr>
          <a:xfrm>
            <a:off x="14117954" y="7638041"/>
            <a:ext cx="3733800" cy="369332"/>
          </a:xfrm>
          <a:prstGeom prst="rect">
            <a:avLst/>
          </a:prstGeom>
          <a:noFill/>
        </p:spPr>
        <p:txBody>
          <a:bodyPr wrap="square" rtlCol="0">
            <a:spAutoFit/>
          </a:bodyPr>
          <a:lstStyle/>
          <a:p>
            <a:r>
              <a:rPr lang="en-US" dirty="0"/>
              <a:t>Source: </a:t>
            </a:r>
            <a:r>
              <a:rPr lang="en-US" dirty="0">
                <a:hlinkClick r:id="rId6"/>
              </a:rPr>
              <a:t>www.albertbandura.com</a:t>
            </a:r>
            <a:r>
              <a:rPr lang="en-US" dirty="0"/>
              <a:t> </a:t>
            </a:r>
          </a:p>
        </p:txBody>
      </p:sp>
    </p:spTree>
    <p:extLst>
      <p:ext uri="{BB962C8B-B14F-4D97-AF65-F5344CB8AC3E}">
        <p14:creationId xmlns:p14="http://schemas.microsoft.com/office/powerpoint/2010/main" val="289581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Gli</a:t>
            </a:r>
            <a:r>
              <a:rPr lang="en-GB" sz="4000" b="1" spc="50" dirty="0">
                <a:solidFill>
                  <a:srgbClr val="243255"/>
                </a:solidFill>
                <a:cs typeface="Tahoma"/>
              </a:rPr>
              <a:t> </a:t>
            </a:r>
            <a:r>
              <a:rPr lang="en-GB" sz="4000" b="1" spc="50" dirty="0" err="1">
                <a:solidFill>
                  <a:srgbClr val="243255"/>
                </a:solidFill>
                <a:cs typeface="Tahoma"/>
              </a:rPr>
              <a:t>elementi</a:t>
            </a:r>
            <a:r>
              <a:rPr lang="en-GB" sz="4000" b="1" spc="50" dirty="0">
                <a:solidFill>
                  <a:srgbClr val="243255"/>
                </a:solidFill>
                <a:cs typeface="Tahoma"/>
              </a:rPr>
              <a:t> </a:t>
            </a:r>
            <a:r>
              <a:rPr lang="en-GB" sz="4000" b="1" spc="50" dirty="0" err="1">
                <a:solidFill>
                  <a:srgbClr val="243255"/>
                </a:solidFill>
                <a:cs typeface="Tahoma"/>
              </a:rPr>
              <a:t>che</a:t>
            </a:r>
            <a:r>
              <a:rPr lang="en-GB" sz="4000" b="1" spc="50" dirty="0">
                <a:solidFill>
                  <a:srgbClr val="243255"/>
                </a:solidFill>
                <a:cs typeface="Tahoma"/>
              </a:rPr>
              <a:t> </a:t>
            </a:r>
            <a:r>
              <a:rPr lang="en-GB" sz="4000" b="1" spc="50" dirty="0" err="1">
                <a:solidFill>
                  <a:srgbClr val="243255"/>
                </a:solidFill>
                <a:cs typeface="Tahoma"/>
              </a:rPr>
              <a:t>costituiscono</a:t>
            </a:r>
            <a:r>
              <a:rPr lang="en-GB" sz="4000" b="1" spc="50" dirty="0">
                <a:solidFill>
                  <a:srgbClr val="243255"/>
                </a:solidFill>
                <a:cs typeface="Tahoma"/>
              </a:rPr>
              <a:t> </a:t>
            </a:r>
            <a:r>
              <a:rPr lang="en-GB" sz="4000" b="1" spc="50" dirty="0" err="1">
                <a:solidFill>
                  <a:srgbClr val="243255"/>
                </a:solidFill>
                <a:cs typeface="Tahoma"/>
              </a:rPr>
              <a:t>l’Autoefficaccia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292545" cy="5693866"/>
          </a:xfrm>
          <a:prstGeom prst="rect">
            <a:avLst/>
          </a:prstGeom>
          <a:noFill/>
        </p:spPr>
        <p:txBody>
          <a:bodyPr wrap="square" rtlCol="0">
            <a:spAutoFit/>
          </a:bodyPr>
          <a:lstStyle/>
          <a:p>
            <a:pPr algn="just"/>
            <a:r>
              <a:rPr lang="en-US" altLang="ko-KR" sz="2800" dirty="0"/>
              <a:t>Secondo Bandura, il senso di </a:t>
            </a:r>
            <a:r>
              <a:rPr lang="en-US" altLang="ko-KR" sz="2800" dirty="0" err="1"/>
              <a:t>autoefficacia</a:t>
            </a:r>
            <a:r>
              <a:rPr lang="en-US" altLang="ko-KR" sz="2800" dirty="0"/>
              <a:t> fa </a:t>
            </a:r>
            <a:r>
              <a:rPr lang="en-US" altLang="ko-KR" sz="2800" dirty="0" err="1"/>
              <a:t>riferimento</a:t>
            </a:r>
            <a:r>
              <a:rPr lang="en-US" altLang="ko-KR" sz="2800" dirty="0"/>
              <a:t> a </a:t>
            </a:r>
            <a:r>
              <a:rPr lang="en-US" altLang="ko-KR" sz="2800" dirty="0" err="1"/>
              <a:t>tre</a:t>
            </a:r>
            <a:r>
              <a:rPr lang="en-US" altLang="ko-KR" sz="2800" dirty="0"/>
              <a:t> </a:t>
            </a:r>
            <a:r>
              <a:rPr lang="en-US" altLang="ko-KR" sz="2800" dirty="0" err="1"/>
              <a:t>credenze</a:t>
            </a:r>
            <a:r>
              <a:rPr lang="en-US" altLang="ko-KR" sz="2800" dirty="0"/>
              <a:t> </a:t>
            </a:r>
            <a:r>
              <a:rPr lang="en-US" altLang="ko-KR" sz="2800" dirty="0" err="1"/>
              <a:t>specifiche</a:t>
            </a:r>
            <a:r>
              <a:rPr lang="en-US" altLang="ko-KR" sz="2800" dirty="0"/>
              <a:t>: </a:t>
            </a:r>
          </a:p>
          <a:p>
            <a:pPr algn="just"/>
            <a:endParaRPr lang="en-US" altLang="ko-KR" sz="2800" dirty="0"/>
          </a:p>
          <a:p>
            <a:pPr lvl="0" fontAlgn="base"/>
            <a:r>
              <a:rPr lang="it-IT" sz="2800" dirty="0"/>
              <a:t>- Credere in ciò che si fa per ottenere qualcosa</a:t>
            </a:r>
          </a:p>
          <a:p>
            <a:pPr lvl="0" fontAlgn="base"/>
            <a:r>
              <a:rPr lang="it-IT" sz="2800" dirty="0"/>
              <a:t>- Credere nelle proprie potenzialità nel fare ciò che si deve fare per ottenere qualcosa</a:t>
            </a:r>
          </a:p>
          <a:p>
            <a:pPr lvl="0" fontAlgn="base"/>
            <a:r>
              <a:rPr lang="it-IT" sz="2800" dirty="0"/>
              <a:t>- Credere nelle attività programmate per ottenere ciò che si desidera</a:t>
            </a:r>
          </a:p>
          <a:p>
            <a:pPr marL="457200" indent="-457200" algn="just">
              <a:buFont typeface="Arial" panose="020B0604020202020204" pitchFamily="34" charset="0"/>
              <a:buChar char="•"/>
            </a:pPr>
            <a:endParaRPr lang="en-GB" altLang="ko-KR" sz="2800" dirty="0"/>
          </a:p>
          <a:p>
            <a:pPr algn="just"/>
            <a:r>
              <a:rPr lang="en-GB" altLang="ko-KR" sz="2800" dirty="0" err="1"/>
              <a:t>D’altro</a:t>
            </a:r>
            <a:r>
              <a:rPr lang="en-GB" altLang="ko-KR" sz="2800" dirty="0"/>
              <a:t> canto, </a:t>
            </a:r>
            <a:r>
              <a:rPr lang="en-GB" altLang="ko-KR" sz="2800" dirty="0" err="1"/>
              <a:t>questo</a:t>
            </a:r>
            <a:r>
              <a:rPr lang="en-GB" altLang="ko-KR" sz="2800" dirty="0"/>
              <a:t> Sistema di </a:t>
            </a:r>
            <a:r>
              <a:rPr lang="en-GB" altLang="ko-KR" sz="2800" dirty="0" err="1"/>
              <a:t>credenze</a:t>
            </a:r>
            <a:r>
              <a:rPr lang="en-GB" altLang="ko-KR" sz="2800" dirty="0"/>
              <a:t> </a:t>
            </a:r>
            <a:r>
              <a:rPr lang="en-GB" altLang="ko-KR" sz="2800" dirty="0" err="1"/>
              <a:t>si</a:t>
            </a:r>
            <a:r>
              <a:rPr lang="en-GB" altLang="ko-KR" sz="2800" dirty="0"/>
              <a:t> </a:t>
            </a:r>
            <a:r>
              <a:rPr lang="en-GB" altLang="ko-KR" sz="2800" dirty="0" err="1"/>
              <a:t>origina</a:t>
            </a:r>
            <a:r>
              <a:rPr lang="en-GB" altLang="ko-KR" sz="2800" dirty="0"/>
              <a:t> da quattro </a:t>
            </a:r>
            <a:r>
              <a:rPr lang="en-GB" altLang="ko-KR" sz="2800" dirty="0" err="1"/>
              <a:t>differenti</a:t>
            </a:r>
            <a:r>
              <a:rPr lang="en-GB" altLang="ko-KR" sz="2800" dirty="0"/>
              <a:t> </a:t>
            </a:r>
            <a:r>
              <a:rPr lang="en-GB" altLang="ko-KR" sz="2800" dirty="0" err="1"/>
              <a:t>fonti</a:t>
            </a:r>
            <a:r>
              <a:rPr lang="en-GB" altLang="ko-KR" sz="2800" dirty="0"/>
              <a:t>:</a:t>
            </a:r>
          </a:p>
          <a:p>
            <a:pPr algn="just"/>
            <a:endParaRPr lang="en-GB" altLang="ko-KR" sz="2800" dirty="0"/>
          </a:p>
          <a:p>
            <a:pPr lvl="0" fontAlgn="base"/>
            <a:r>
              <a:rPr lang="it-IT" sz="2800" dirty="0"/>
              <a:t>- Esperienze dirette (es: know </a:t>
            </a:r>
            <a:r>
              <a:rPr lang="it-IT" sz="2800" dirty="0" err="1"/>
              <a:t>how</a:t>
            </a:r>
            <a:r>
              <a:rPr lang="it-IT" sz="2800" dirty="0"/>
              <a:t> raggiunto)</a:t>
            </a:r>
          </a:p>
          <a:p>
            <a:pPr lvl="0" fontAlgn="base"/>
            <a:r>
              <a:rPr lang="it-IT" sz="2800" dirty="0"/>
              <a:t>- Esperienze indirette (es: confrontarsi con coloro che hanno avuto le tue stesse esperienze)</a:t>
            </a:r>
          </a:p>
          <a:p>
            <a:pPr lvl="0" fontAlgn="base"/>
            <a:r>
              <a:rPr lang="en-GB" sz="2800" dirty="0"/>
              <a:t>- </a:t>
            </a:r>
            <a:r>
              <a:rPr lang="en-GB" sz="2800" dirty="0" err="1"/>
              <a:t>L’influenza</a:t>
            </a:r>
            <a:r>
              <a:rPr lang="en-GB" sz="2800" dirty="0"/>
              <a:t> </a:t>
            </a:r>
            <a:r>
              <a:rPr lang="en-GB" sz="2800" dirty="0" err="1"/>
              <a:t>dei</a:t>
            </a:r>
            <a:r>
              <a:rPr lang="en-GB" sz="2800" dirty="0"/>
              <a:t> </a:t>
            </a:r>
            <a:r>
              <a:rPr lang="en-GB" sz="2800" dirty="0" err="1"/>
              <a:t>pari</a:t>
            </a:r>
            <a:endParaRPr lang="it-IT" sz="2800" dirty="0"/>
          </a:p>
          <a:p>
            <a:pPr lvl="0" fontAlgn="base"/>
            <a:r>
              <a:rPr lang="en-GB" sz="2800" dirty="0"/>
              <a:t>- </a:t>
            </a:r>
            <a:r>
              <a:rPr lang="en-GB" sz="2800" dirty="0" err="1"/>
              <a:t>Stato</a:t>
            </a:r>
            <a:r>
              <a:rPr lang="en-GB" sz="2800" dirty="0"/>
              <a:t> emotive e </a:t>
            </a:r>
            <a:r>
              <a:rPr lang="en-GB" sz="2800" dirty="0" err="1"/>
              <a:t>psicologico</a:t>
            </a:r>
            <a:endParaRPr lang="it-IT" sz="2800" dirty="0"/>
          </a:p>
          <a:p>
            <a:pPr marL="457200" indent="-457200" algn="just">
              <a:buFont typeface="Arial" panose="020B0604020202020204" pitchFamily="34" charset="0"/>
              <a:buChar char="•"/>
            </a:pPr>
            <a:endParaRPr lang="en-US" altLang="ko-KR" sz="2800" dirty="0"/>
          </a:p>
        </p:txBody>
      </p:sp>
    </p:spTree>
    <p:extLst>
      <p:ext uri="{BB962C8B-B14F-4D97-AF65-F5344CB8AC3E}">
        <p14:creationId xmlns:p14="http://schemas.microsoft.com/office/powerpoint/2010/main" val="25339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barn(inVertical)">
                                      <p:cBhvr>
                                        <p:cTn id="7" dur="500"/>
                                        <p:tgtEl>
                                          <p:spTgt spid="10">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9" end="9"/>
                                            </p:txEl>
                                          </p:spTgt>
                                        </p:tgtEl>
                                        <p:attrNameLst>
                                          <p:attrName>style.visibility</p:attrName>
                                        </p:attrNameLst>
                                      </p:cBhvr>
                                      <p:to>
                                        <p:strVal val="visible"/>
                                      </p:to>
                                    </p:set>
                                    <p:animEffect transition="in" filter="barn(inVertical)">
                                      <p:cBhvr>
                                        <p:cTn id="12" dur="500"/>
                                        <p:tgtEl>
                                          <p:spTgt spid="10">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0" end="10"/>
                                            </p:txEl>
                                          </p:spTgt>
                                        </p:tgtEl>
                                        <p:attrNameLst>
                                          <p:attrName>style.visibility</p:attrName>
                                        </p:attrNameLst>
                                      </p:cBhvr>
                                      <p:to>
                                        <p:strVal val="visible"/>
                                      </p:to>
                                    </p:set>
                                    <p:animEffect transition="in" filter="barn(inVertical)">
                                      <p:cBhvr>
                                        <p:cTn id="17" dur="500"/>
                                        <p:tgtEl>
                                          <p:spTgt spid="10">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1" end="11"/>
                                            </p:txEl>
                                          </p:spTgt>
                                        </p:tgtEl>
                                        <p:attrNameLst>
                                          <p:attrName>style.visibility</p:attrName>
                                        </p:attrNameLst>
                                      </p:cBhvr>
                                      <p:to>
                                        <p:strVal val="visible"/>
                                      </p:to>
                                    </p:set>
                                    <p:animEffect transition="in" filter="barn(inVertical)">
                                      <p:cBhvr>
                                        <p:cTn id="22"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Lo </a:t>
            </a:r>
            <a:r>
              <a:rPr lang="en-GB" sz="4000" b="1" spc="50" dirty="0" err="1">
                <a:solidFill>
                  <a:srgbClr val="243255"/>
                </a:solidFill>
                <a:cs typeface="Tahoma"/>
              </a:rPr>
              <a:t>stimolante</a:t>
            </a:r>
            <a:r>
              <a:rPr lang="en-GB" sz="4000" b="1" spc="50" dirty="0">
                <a:solidFill>
                  <a:srgbClr val="243255"/>
                </a:solidFill>
                <a:cs typeface="Tahoma"/>
              </a:rPr>
              <a:t> </a:t>
            </a:r>
            <a:r>
              <a:rPr lang="en-GB" sz="4000" b="1" spc="50" dirty="0" err="1">
                <a:solidFill>
                  <a:srgbClr val="243255"/>
                </a:solidFill>
                <a:cs typeface="Tahoma"/>
              </a:rPr>
              <a:t>processo</a:t>
            </a:r>
            <a:r>
              <a:rPr lang="en-GB" sz="4000" b="1" spc="50" dirty="0">
                <a:solidFill>
                  <a:srgbClr val="243255"/>
                </a:solidFill>
                <a:cs typeface="Tahoma"/>
              </a:rPr>
              <a:t> di </a:t>
            </a:r>
            <a:r>
              <a:rPr lang="en-GB" sz="4000" b="1" spc="50" dirty="0" err="1">
                <a:solidFill>
                  <a:srgbClr val="243255"/>
                </a:solidFill>
                <a:cs typeface="Tahoma"/>
              </a:rPr>
              <a:t>autoefficacia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749745" cy="3970318"/>
          </a:xfrm>
          <a:prstGeom prst="rect">
            <a:avLst/>
          </a:prstGeom>
          <a:noFill/>
        </p:spPr>
        <p:txBody>
          <a:bodyPr wrap="square" rtlCol="0">
            <a:spAutoFit/>
          </a:bodyPr>
          <a:lstStyle/>
          <a:p>
            <a:pPr fontAlgn="base"/>
            <a:r>
              <a:rPr lang="it-IT" sz="2800" dirty="0">
                <a:effectLst/>
                <a:latin typeface="Calibri" panose="020F0502020204030204" pitchFamily="34" charset="0"/>
                <a:ea typeface="Times New Roman" panose="02020603050405020304" pitchFamily="18" charset="0"/>
              </a:rPr>
              <a:t>Tipicamente, le credenze di autoefficacia derivano da un processo tripartito: </a:t>
            </a:r>
            <a:endParaRPr lang="it-IT" sz="2800" dirty="0">
              <a:effectLst/>
              <a:latin typeface="Times New Roman" panose="02020603050405020304" pitchFamily="18" charset="0"/>
              <a:ea typeface="Times New Roman" panose="02020603050405020304" pitchFamily="18" charset="0"/>
            </a:endParaRPr>
          </a:p>
          <a:p>
            <a:pPr fontAlgn="base"/>
            <a:r>
              <a:rPr lang="it-IT" sz="2800" dirty="0">
                <a:effectLst/>
                <a:latin typeface="Calibri" panose="020F050202020403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it-IT" sz="2800" dirty="0">
                <a:effectLst/>
                <a:latin typeface="Calibri" panose="020F0502020204030204" pitchFamily="34" charset="0"/>
                <a:ea typeface="Times New Roman" panose="02020603050405020304" pitchFamily="18" charset="0"/>
              </a:rPr>
              <a:t>Istruzione e formazione sulle competenze richieste derivanti da esperienze dirette e indirette.</a:t>
            </a:r>
            <a:endParaRPr lang="it-IT" sz="2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it-IT" sz="2800" dirty="0">
                <a:effectLst/>
                <a:latin typeface="Calibri" panose="020F0502020204030204" pitchFamily="34" charset="0"/>
                <a:ea typeface="Times New Roman" panose="02020603050405020304" pitchFamily="18" charset="0"/>
              </a:rPr>
              <a:t>Testare i precedenti in un ambiente sicuro (es: tra amici o in famiglia)</a:t>
            </a:r>
            <a:endParaRPr lang="it-IT" sz="2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it-IT" sz="2800" dirty="0">
                <a:effectLst/>
                <a:latin typeface="Calibri" panose="020F0502020204030204" pitchFamily="34" charset="0"/>
                <a:ea typeface="Times New Roman" panose="02020603050405020304" pitchFamily="18" charset="0"/>
              </a:rPr>
              <a:t>Metabolizzazione di nuove competenze ottenute in un “ambiente ostile” (es: lavoro o quotidiano)</a:t>
            </a:r>
            <a:endParaRPr lang="it-IT" sz="2800" dirty="0">
              <a:effectLst/>
              <a:latin typeface="Times New Roman" panose="02020603050405020304" pitchFamily="18" charset="0"/>
              <a:ea typeface="Times New Roman" panose="02020603050405020304" pitchFamily="18" charset="0"/>
            </a:endParaRPr>
          </a:p>
          <a:p>
            <a:pPr fontAlgn="base"/>
            <a:r>
              <a:rPr lang="it-IT" sz="2800" dirty="0">
                <a:effectLst/>
                <a:latin typeface="Calibri" panose="020F050202020403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r>
              <a:rPr lang="en-US" sz="2800" dirty="0" err="1">
                <a:effectLst/>
                <a:latin typeface="Calibri" panose="020F0502020204030204" pitchFamily="34" charset="0"/>
                <a:ea typeface="Times New Roman" panose="02020603050405020304" pitchFamily="18" charset="0"/>
              </a:rPr>
              <a:t>Costruire</a:t>
            </a:r>
            <a:r>
              <a:rPr lang="en-US" sz="2800" dirty="0">
                <a:effectLst/>
                <a:latin typeface="Calibri" panose="020F0502020204030204" pitchFamily="34" charset="0"/>
                <a:ea typeface="Times New Roman" panose="02020603050405020304" pitchFamily="18" charset="0"/>
              </a:rPr>
              <a:t> un senso di auto-</a:t>
            </a:r>
            <a:r>
              <a:rPr lang="en-US" sz="2800" dirty="0" err="1">
                <a:effectLst/>
                <a:latin typeface="Calibri" panose="020F0502020204030204" pitchFamily="34" charset="0"/>
                <a:ea typeface="Times New Roman" panose="02020603050405020304" pitchFamily="18" charset="0"/>
              </a:rPr>
              <a:t>efficacia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implica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avere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l’approvazione</a:t>
            </a:r>
            <a:r>
              <a:rPr lang="en-US" sz="2800" dirty="0">
                <a:effectLst/>
                <a:latin typeface="Calibri" panose="020F0502020204030204" pitchFamily="34" charset="0"/>
                <a:ea typeface="Times New Roman" panose="02020603050405020304" pitchFamily="18" charset="0"/>
              </a:rPr>
              <a:t> da </a:t>
            </a:r>
            <a:r>
              <a:rPr lang="en-US" sz="2800" dirty="0" err="1">
                <a:effectLst/>
                <a:latin typeface="Calibri" panose="020F0502020204030204" pitchFamily="34" charset="0"/>
                <a:ea typeface="Times New Roman" panose="02020603050405020304" pitchFamily="18" charset="0"/>
              </a:rPr>
              <a:t>parte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altri</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può</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danneggiare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l’autostima</a:t>
            </a:r>
            <a:r>
              <a:rPr lang="en-US" sz="2800" dirty="0">
                <a:effectLst/>
                <a:latin typeface="Calibri" panose="020F0502020204030204" pitchFamily="34" charset="0"/>
                <a:ea typeface="Times New Roman" panose="02020603050405020304" pitchFamily="18" charset="0"/>
              </a:rPr>
              <a:t> se la persona </a:t>
            </a:r>
            <a:r>
              <a:rPr lang="en-US" sz="2800" dirty="0" err="1">
                <a:effectLst/>
                <a:latin typeface="Calibri" panose="020F0502020204030204" pitchFamily="34" charset="0"/>
                <a:ea typeface="Times New Roman" panose="02020603050405020304" pitchFamily="18" charset="0"/>
              </a:rPr>
              <a:t>nutre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pregiudizi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giudizio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esterno</a:t>
            </a:r>
            <a:r>
              <a:rPr lang="en-US" sz="2800" dirty="0">
                <a:effectLst/>
                <a:latin typeface="Calibri" panose="020F0502020204030204" pitchFamily="34" charset="0"/>
                <a:ea typeface="Times New Roman" panose="02020603050405020304" pitchFamily="18" charset="0"/>
              </a:rPr>
              <a:t> - </a:t>
            </a:r>
            <a:r>
              <a:rPr lang="en-US" sz="2800" dirty="0" err="1">
                <a:effectLst/>
                <a:latin typeface="Calibri" panose="020F0502020204030204" pitchFamily="34" charset="0"/>
                <a:ea typeface="Times New Roman" panose="02020603050405020304" pitchFamily="18" charset="0"/>
              </a:rPr>
              <a:t>impedendogli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captare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consigli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utili</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l’auto-miglioramento</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306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err="1">
                <a:solidFill>
                  <a:srgbClr val="E12227"/>
                </a:solidFill>
              </a:rPr>
              <a:t>Obiettivi</a:t>
            </a:r>
            <a:r>
              <a:rPr lang="es-ES" sz="4800" b="1" dirty="0">
                <a:solidFill>
                  <a:srgbClr val="E12227"/>
                </a:solidFill>
              </a:rPr>
              <a:t> e </a:t>
            </a:r>
            <a:r>
              <a:rPr lang="es-ES" sz="4800" b="1" dirty="0" err="1">
                <a:solidFill>
                  <a:srgbClr val="E12227"/>
                </a:solidFill>
              </a:rPr>
              <a:t>risultati</a:t>
            </a:r>
            <a:r>
              <a:rPr lang="es-ES" sz="4800" b="1" dirty="0">
                <a:solidFill>
                  <a:srgbClr val="E12227"/>
                </a:solidFill>
              </a:rPr>
              <a:t>:</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Alla</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fine del modulo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sarai</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in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grado</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di:</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364929" cy="830997"/>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Prendere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confidenza</a:t>
            </a:r>
            <a:r>
              <a:rPr lang="en-US" altLang="ko-KR" sz="2400" b="1" dirty="0">
                <a:solidFill>
                  <a:srgbClr val="243255"/>
                </a:solidFill>
                <a:cs typeface="Arial" pitchFamily="34" charset="0"/>
              </a:rPr>
              <a:t> con il </a:t>
            </a:r>
            <a:r>
              <a:rPr lang="en-US" altLang="ko-KR" sz="2400" b="1" dirty="0" err="1">
                <a:solidFill>
                  <a:srgbClr val="243255"/>
                </a:solidFill>
                <a:cs typeface="Arial" pitchFamily="34" charset="0"/>
              </a:rPr>
              <a:t>concetto</a:t>
            </a:r>
            <a:r>
              <a:rPr lang="en-US" altLang="ko-KR" sz="2400" b="1" dirty="0">
                <a:solidFill>
                  <a:srgbClr val="243255"/>
                </a:solidFill>
                <a:cs typeface="Arial" pitchFamily="34" charset="0"/>
              </a:rPr>
              <a:t> di Intelligenza </a:t>
            </a:r>
            <a:r>
              <a:rPr lang="en-US" altLang="ko-KR" sz="2400" b="1" dirty="0" err="1">
                <a:solidFill>
                  <a:srgbClr val="243255"/>
                </a:solidFill>
                <a:cs typeface="Arial" pitchFamily="34" charset="0"/>
              </a:rPr>
              <a:t>Emotiva</a:t>
            </a:r>
            <a:endParaRPr lang="en-US" altLang="ko-KR" sz="2400" b="1" dirty="0">
              <a:solidFill>
                <a:srgbClr val="243255"/>
              </a:solidFill>
              <a:cs typeface="Arial" pitchFamily="34" charset="0"/>
            </a:endParaRPr>
          </a:p>
          <a:p>
            <a:r>
              <a:rPr lang="en-US" altLang="ko-KR" sz="2400" dirty="0">
                <a:solidFill>
                  <a:srgbClr val="000000"/>
                </a:solidFill>
                <a:cs typeface="Arial" pitchFamily="34" charset="0"/>
              </a:rPr>
              <a:t>…</a:t>
            </a:r>
            <a:r>
              <a:rPr lang="it-IT" sz="2400" dirty="0">
                <a:effectLst/>
                <a:latin typeface="Tahoma" panose="020B0604030504040204" pitchFamily="34" charset="0"/>
                <a:ea typeface="Tahoma" panose="020B0604030504040204" pitchFamily="34" charset="0"/>
                <a:cs typeface="Tahoma" panose="020B0604030504040204" pitchFamily="34" charset="0"/>
              </a:rPr>
              <a:t>in modo da fornire ai partecipanti un adeguato background teorico.</a:t>
            </a:r>
            <a:endParaRPr lang="ko-KR" altLang="en-US" sz="2400" dirty="0">
              <a:latin typeface="Tahoma" panose="020B0604030504040204" pitchFamily="34" charset="0"/>
              <a:cs typeface="Tahoma" panose="020B0604030504040204"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51481"/>
            <a:ext cx="15812729" cy="830997"/>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Sperimentare</a:t>
            </a:r>
            <a:r>
              <a:rPr lang="en-US" altLang="ko-KR" sz="2400" b="1" dirty="0">
                <a:solidFill>
                  <a:srgbClr val="243255"/>
                </a:solidFill>
                <a:cs typeface="Arial" pitchFamily="34" charset="0"/>
              </a:rPr>
              <a:t> e </a:t>
            </a:r>
            <a:r>
              <a:rPr lang="en-US" altLang="ko-KR" sz="2400" b="1" dirty="0" err="1">
                <a:solidFill>
                  <a:srgbClr val="243255"/>
                </a:solidFill>
                <a:cs typeface="Arial" pitchFamily="34" charset="0"/>
              </a:rPr>
              <a:t>testare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l’IE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nel</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quotidiano</a:t>
            </a:r>
            <a:endParaRPr lang="en-US" altLang="ko-KR" sz="2400" b="1" dirty="0">
              <a:solidFill>
                <a:srgbClr val="243255"/>
              </a:solidFill>
              <a:cs typeface="Arial" pitchFamily="34" charset="0"/>
            </a:endParaRPr>
          </a:p>
          <a:p>
            <a:r>
              <a:rPr lang="en-US" altLang="ko-KR" sz="2400" dirty="0" err="1">
                <a:solidFill>
                  <a:srgbClr val="000000"/>
                </a:solidFill>
                <a:cs typeface="Arial" pitchFamily="34" charset="0"/>
              </a:rPr>
              <a:t>Gli</a:t>
            </a:r>
            <a:r>
              <a:rPr lang="en-US" altLang="ko-KR" sz="2400" dirty="0">
                <a:solidFill>
                  <a:srgbClr val="000000"/>
                </a:solidFill>
                <a:cs typeface="Arial" pitchFamily="34" charset="0"/>
              </a:rPr>
              <a:t> student </a:t>
            </a:r>
            <a:r>
              <a:rPr lang="en-US" altLang="ko-KR" sz="2400" dirty="0" err="1">
                <a:solidFill>
                  <a:srgbClr val="000000"/>
                </a:solidFill>
                <a:cs typeface="Arial" pitchFamily="34" charset="0"/>
              </a:rPr>
              <a:t>capiranno</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quali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sono</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punti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fondamentali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dell’IE</a:t>
            </a:r>
            <a:r>
              <a:rPr lang="en-US" altLang="ko-KR" sz="2400" dirty="0">
                <a:solidFill>
                  <a:srgbClr val="000000"/>
                </a:solidFill>
                <a:cs typeface="Arial" pitchFamily="34" charset="0"/>
              </a:rPr>
              <a:t>, in modo da </a:t>
            </a:r>
            <a:r>
              <a:rPr lang="en-US" altLang="ko-KR" sz="2400" dirty="0" err="1">
                <a:solidFill>
                  <a:srgbClr val="000000"/>
                </a:solidFill>
                <a:cs typeface="Arial" pitchFamily="34" charset="0"/>
              </a:rPr>
              <a:t>capirne</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meglio</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l’applicazione</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nel</a:t>
            </a:r>
            <a:r>
              <a:rPr lang="en-US" altLang="ko-KR" sz="2400" dirty="0">
                <a:solidFill>
                  <a:srgbClr val="000000"/>
                </a:solidFill>
                <a:cs typeface="Arial" pitchFamily="34" charset="0"/>
              </a:rPr>
              <a:t> contest </a:t>
            </a:r>
            <a:r>
              <a:rPr lang="en-US" altLang="ko-KR" sz="2400" dirty="0" err="1">
                <a:solidFill>
                  <a:srgbClr val="000000"/>
                </a:solidFill>
                <a:cs typeface="Arial" pitchFamily="34" charset="0"/>
              </a:rPr>
              <a:t>sociale</a:t>
            </a:r>
            <a:endParaRPr lang="ko-KR" altLang="en-US" sz="2400" dirty="0">
              <a:solidFill>
                <a:srgbClr val="000000"/>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4594205" cy="1569660"/>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Combinare</a:t>
            </a:r>
            <a:r>
              <a:rPr lang="en-US" altLang="ko-KR" sz="2400" b="1" dirty="0">
                <a:solidFill>
                  <a:srgbClr val="243255"/>
                </a:solidFill>
                <a:cs typeface="Arial" pitchFamily="34" charset="0"/>
              </a:rPr>
              <a:t> la </a:t>
            </a:r>
            <a:r>
              <a:rPr lang="en-US" altLang="ko-KR" sz="2400" b="1" dirty="0" err="1">
                <a:solidFill>
                  <a:srgbClr val="243255"/>
                </a:solidFill>
                <a:cs typeface="Arial" pitchFamily="34" charset="0"/>
              </a:rPr>
              <a:t>consapevolezza</a:t>
            </a:r>
            <a:r>
              <a:rPr lang="en-US" altLang="ko-KR" sz="2400" b="1" dirty="0">
                <a:solidFill>
                  <a:srgbClr val="243255"/>
                </a:solidFill>
                <a:cs typeface="Arial" pitchFamily="34" charset="0"/>
              </a:rPr>
              <a:t> emotive con </a:t>
            </a:r>
            <a:r>
              <a:rPr lang="en-US" altLang="ko-KR" sz="2400" b="1" dirty="0" err="1">
                <a:solidFill>
                  <a:srgbClr val="243255"/>
                </a:solidFill>
                <a:cs typeface="Arial" pitchFamily="34" charset="0"/>
              </a:rPr>
              <a:t>l’Intelligenza</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Sociale</a:t>
            </a:r>
            <a:endParaRPr lang="en-US" altLang="ko-KR" sz="2400" b="1" dirty="0">
              <a:solidFill>
                <a:srgbClr val="243255"/>
              </a:solidFill>
              <a:cs typeface="Arial" pitchFamily="34" charset="0"/>
            </a:endParaRPr>
          </a:p>
          <a:p>
            <a:r>
              <a:rPr lang="it-IT" altLang="ko-KR" sz="2400" dirty="0">
                <a:cs typeface="Arial" pitchFamily="34" charset="0"/>
              </a:rPr>
              <a:t>Dove con il termine consapevolezza sociale si intende la capacità di costruire ed alimentare relazioni interpersonali positive e stimolanti</a:t>
            </a:r>
            <a:endParaRPr lang="en-US" altLang="ko-KR" sz="2400" dirty="0">
              <a:cs typeface="Arial" pitchFamily="34" charset="0"/>
            </a:endParaRPr>
          </a:p>
          <a:p>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15505471" cy="830997"/>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Acquisisre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maggiore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autoconsapevolezza</a:t>
            </a:r>
            <a:r>
              <a:rPr lang="en-US" altLang="ko-KR" sz="2400" b="1" dirty="0">
                <a:solidFill>
                  <a:srgbClr val="243255"/>
                </a:solidFill>
                <a:cs typeface="Arial" pitchFamily="34" charset="0"/>
              </a:rPr>
              <a:t> ed </a:t>
            </a:r>
            <a:r>
              <a:rPr lang="en-US" altLang="ko-KR" sz="2400" b="1" dirty="0" err="1">
                <a:solidFill>
                  <a:srgbClr val="243255"/>
                </a:solidFill>
                <a:cs typeface="Arial" pitchFamily="34" charset="0"/>
              </a:rPr>
              <a:t>autoefficacia</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attraverso</a:t>
            </a:r>
            <a:r>
              <a:rPr lang="en-US" altLang="ko-KR" sz="2400" b="1" dirty="0">
                <a:solidFill>
                  <a:srgbClr val="243255"/>
                </a:solidFill>
                <a:cs typeface="Arial" pitchFamily="34" charset="0"/>
              </a:rPr>
              <a:t> la </a:t>
            </a:r>
            <a:r>
              <a:rPr lang="en-US" altLang="ko-KR" sz="2400" b="1" dirty="0" err="1">
                <a:solidFill>
                  <a:srgbClr val="243255"/>
                </a:solidFill>
                <a:cs typeface="Arial" pitchFamily="34" charset="0"/>
              </a:rPr>
              <a:t>combinazione</a:t>
            </a:r>
            <a:r>
              <a:rPr lang="en-US" altLang="ko-KR" sz="2400" b="1" dirty="0">
                <a:solidFill>
                  <a:srgbClr val="243255"/>
                </a:solidFill>
                <a:cs typeface="Arial" pitchFamily="34" charset="0"/>
              </a:rPr>
              <a:t> di IE e </a:t>
            </a:r>
            <a:r>
              <a:rPr lang="en-US" altLang="ko-KR" sz="2400" b="1" dirty="0" err="1">
                <a:solidFill>
                  <a:srgbClr val="243255"/>
                </a:solidFill>
                <a:cs typeface="Arial" pitchFamily="34" charset="0"/>
              </a:rPr>
              <a:t>EntreComp</a:t>
            </a:r>
            <a:endParaRPr lang="en-US" altLang="ko-KR" sz="2400" b="1" dirty="0">
              <a:solidFill>
                <a:srgbClr val="243255"/>
              </a:solidFill>
              <a:cs typeface="Arial" pitchFamily="34" charset="0"/>
            </a:endParaRPr>
          </a:p>
          <a:p>
            <a:r>
              <a:rPr lang="en-US" altLang="ko-KR" sz="2400" dirty="0">
                <a:cs typeface="Arial" pitchFamily="34" charset="0"/>
              </a:rPr>
              <a:t>...per </a:t>
            </a:r>
            <a:r>
              <a:rPr lang="en-US" altLang="ko-KR" sz="2400" dirty="0" err="1">
                <a:cs typeface="Arial" pitchFamily="34" charset="0"/>
              </a:rPr>
              <a:t>gestire</a:t>
            </a:r>
            <a:r>
              <a:rPr lang="en-US" altLang="ko-KR" sz="2400" dirty="0">
                <a:cs typeface="Arial" pitchFamily="34" charset="0"/>
              </a:rPr>
              <a:t> e </a:t>
            </a:r>
            <a:r>
              <a:rPr lang="en-US" altLang="ko-KR" sz="2400" dirty="0" err="1">
                <a:cs typeface="Arial" pitchFamily="34" charset="0"/>
              </a:rPr>
              <a:t>comprendere</a:t>
            </a:r>
            <a:r>
              <a:rPr lang="en-US" altLang="ko-KR" sz="2400" dirty="0">
                <a:cs typeface="Arial" pitchFamily="34" charset="0"/>
              </a:rPr>
              <a:t> le </a:t>
            </a:r>
            <a:r>
              <a:rPr lang="en-US" altLang="ko-KR" sz="2400" dirty="0" err="1">
                <a:cs typeface="Arial" pitchFamily="34" charset="0"/>
              </a:rPr>
              <a:t>proprie</a:t>
            </a:r>
            <a:r>
              <a:rPr lang="en-US" altLang="ko-KR" sz="2400" dirty="0">
                <a:cs typeface="Arial" pitchFamily="34" charset="0"/>
              </a:rPr>
              <a:t> </a:t>
            </a:r>
            <a:r>
              <a:rPr lang="en-US" altLang="ko-KR" sz="2400" dirty="0" err="1">
                <a:cs typeface="Arial" pitchFamily="34" charset="0"/>
              </a:rPr>
              <a:t>emozioni</a:t>
            </a:r>
            <a:r>
              <a:rPr lang="en-US" altLang="ko-KR" sz="2400" dirty="0">
                <a:cs typeface="Arial" pitchFamily="34" charset="0"/>
              </a:rPr>
              <a:t> in modo da </a:t>
            </a:r>
            <a:r>
              <a:rPr lang="en-US" altLang="ko-KR" sz="2400" dirty="0" err="1">
                <a:cs typeface="Arial" pitchFamily="34" charset="0"/>
              </a:rPr>
              <a:t>raggiungere</a:t>
            </a:r>
            <a:r>
              <a:rPr lang="en-US" altLang="ko-KR" sz="2400" dirty="0">
                <a:cs typeface="Arial" pitchFamily="34" charset="0"/>
              </a:rPr>
              <a:t> un </a:t>
            </a:r>
            <a:r>
              <a:rPr lang="en-US" altLang="ko-KR" sz="2400" dirty="0" err="1">
                <a:cs typeface="Arial" pitchFamily="34" charset="0"/>
              </a:rPr>
              <a:t>migliore</a:t>
            </a:r>
            <a:r>
              <a:rPr lang="en-US" altLang="ko-KR" sz="2400" dirty="0">
                <a:cs typeface="Arial" pitchFamily="34" charset="0"/>
              </a:rPr>
              <a:t> </a:t>
            </a:r>
            <a:r>
              <a:rPr lang="en-US" altLang="ko-KR" sz="2400" dirty="0" err="1">
                <a:cs typeface="Arial" pitchFamily="34" charset="0"/>
              </a:rPr>
              <a:t>benessere</a:t>
            </a:r>
            <a:r>
              <a:rPr lang="en-US" altLang="ko-KR" sz="2400" dirty="0">
                <a:cs typeface="Arial" pitchFamily="34" charset="0"/>
              </a:rPr>
              <a:t> </a:t>
            </a:r>
            <a:r>
              <a:rPr lang="en-US" altLang="ko-KR" sz="2400" dirty="0" err="1">
                <a:cs typeface="Arial" pitchFamily="34" charset="0"/>
              </a:rPr>
              <a:t>psico-fisico</a:t>
            </a:r>
            <a:endParaRPr lang="ko-KR" altLang="en-US" sz="2400" dirty="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Autoconsapevolezza</a:t>
            </a:r>
            <a:r>
              <a:rPr lang="en-GB" sz="4000" b="1" spc="50" dirty="0">
                <a:solidFill>
                  <a:srgbClr val="243255"/>
                </a:solidFill>
                <a:cs typeface="Tahoma"/>
              </a:rPr>
              <a:t> e </a:t>
            </a:r>
            <a:r>
              <a:rPr lang="en-GB" sz="4000" b="1" spc="50" dirty="0" err="1">
                <a:solidFill>
                  <a:srgbClr val="243255"/>
                </a:solidFill>
                <a:cs typeface="Tahoma"/>
              </a:rPr>
              <a:t>Autoefficacia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en-US" sz="2800" dirty="0" err="1">
                <a:solidFill>
                  <a:srgbClr val="0F243E"/>
                </a:solidFill>
                <a:effectLst/>
                <a:latin typeface="Calibri" panose="020F0502020204030204" pitchFamily="34" charset="0"/>
                <a:ea typeface="Times New Roman" panose="02020603050405020304" pitchFamily="18" charset="0"/>
              </a:rPr>
              <a:t>L'auto-efficacia</a:t>
            </a:r>
            <a:r>
              <a:rPr lang="en-US" sz="2800" dirty="0">
                <a:solidFill>
                  <a:srgbClr val="0F243E"/>
                </a:solidFill>
                <a:effectLst/>
                <a:latin typeface="Calibri" panose="020F0502020204030204" pitchFamily="34" charset="0"/>
                <a:ea typeface="Times New Roman" panose="02020603050405020304" pitchFamily="18" charset="0"/>
              </a:rPr>
              <a:t> di Bandura è la </a:t>
            </a:r>
            <a:r>
              <a:rPr lang="en-US" sz="2800" dirty="0" err="1">
                <a:solidFill>
                  <a:srgbClr val="0F243E"/>
                </a:solidFill>
                <a:effectLst/>
                <a:latin typeface="Calibri" panose="020F0502020204030204" pitchFamily="34" charset="0"/>
                <a:ea typeface="Times New Roman" panose="02020603050405020304" pitchFamily="18" charset="0"/>
              </a:rPr>
              <a:t>dimensione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pratica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della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consapevolezza</a:t>
            </a:r>
            <a:r>
              <a:rPr lang="en-US" sz="2800" dirty="0">
                <a:solidFill>
                  <a:srgbClr val="0F243E"/>
                </a:solidFill>
                <a:effectLst/>
                <a:latin typeface="Calibri" panose="020F0502020204030204" pitchFamily="34" charset="0"/>
                <a:ea typeface="Times New Roman" panose="02020603050405020304" pitchFamily="18" charset="0"/>
              </a:rPr>
              <a:t> di </a:t>
            </a:r>
            <a:r>
              <a:rPr lang="en-US" sz="2800" dirty="0" err="1">
                <a:solidFill>
                  <a:srgbClr val="0F243E"/>
                </a:solidFill>
                <a:effectLst/>
                <a:latin typeface="Calibri" panose="020F0502020204030204" pitchFamily="34" charset="0"/>
                <a:ea typeface="Times New Roman" panose="02020603050405020304" pitchFamily="18" charset="0"/>
              </a:rPr>
              <a:t>sé</a:t>
            </a:r>
            <a:r>
              <a:rPr lang="en-US" sz="2800" dirty="0">
                <a:solidFill>
                  <a:srgbClr val="0F243E"/>
                </a:solidFill>
                <a:effectLst/>
                <a:latin typeface="Calibri" panose="020F0502020204030204" pitchFamily="34" charset="0"/>
                <a:ea typeface="Times New Roman" panose="02020603050405020304" pitchFamily="18" charset="0"/>
              </a:rPr>
              <a:t>. I due </a:t>
            </a:r>
            <a:r>
              <a:rPr lang="en-US" sz="2800" dirty="0" err="1">
                <a:solidFill>
                  <a:srgbClr val="0F243E"/>
                </a:solidFill>
                <a:effectLst/>
                <a:latin typeface="Calibri" panose="020F0502020204030204" pitchFamily="34" charset="0"/>
                <a:ea typeface="Times New Roman" panose="02020603050405020304" pitchFamily="18" charset="0"/>
              </a:rPr>
              <a:t>concetti</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sono</a:t>
            </a:r>
            <a:r>
              <a:rPr lang="en-US" sz="2800" dirty="0">
                <a:solidFill>
                  <a:srgbClr val="0F243E"/>
                </a:solidFill>
                <a:effectLst/>
                <a:latin typeface="Calibri" panose="020F0502020204030204" pitchFamily="34" charset="0"/>
                <a:ea typeface="Times New Roman" panose="02020603050405020304" pitchFamily="18" charset="0"/>
              </a:rPr>
              <a:t> molto </a:t>
            </a:r>
            <a:r>
              <a:rPr lang="en-US" sz="2800" dirty="0" err="1">
                <a:solidFill>
                  <a:srgbClr val="0F243E"/>
                </a:solidFill>
                <a:effectLst/>
                <a:latin typeface="Calibri" panose="020F0502020204030204" pitchFamily="34" charset="0"/>
                <a:ea typeface="Times New Roman" panose="02020603050405020304" pitchFamily="18" charset="0"/>
              </a:rPr>
              <a:t>interconnessi</a:t>
            </a:r>
            <a:r>
              <a:rPr lang="en-US" sz="2800" dirty="0">
                <a:solidFill>
                  <a:srgbClr val="0F243E"/>
                </a:solidFill>
                <a:effectLst/>
                <a:latin typeface="Calibri" panose="020F0502020204030204" pitchFamily="34" charset="0"/>
                <a:ea typeface="Times New Roman" panose="02020603050405020304" pitchFamily="18" charset="0"/>
              </a:rPr>
              <a:t> in </a:t>
            </a:r>
            <a:r>
              <a:rPr lang="en-US" sz="2800" dirty="0" err="1">
                <a:solidFill>
                  <a:srgbClr val="0F243E"/>
                </a:solidFill>
                <a:effectLst/>
                <a:latin typeface="Calibri" panose="020F0502020204030204" pitchFamily="34" charset="0"/>
                <a:ea typeface="Times New Roman" panose="02020603050405020304" pitchFamily="18" charset="0"/>
              </a:rPr>
              <a:t>quanto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l'auto-efficacia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si</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basa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sulla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consapevolezza</a:t>
            </a:r>
            <a:r>
              <a:rPr lang="en-US" sz="2800" dirty="0">
                <a:solidFill>
                  <a:srgbClr val="0F243E"/>
                </a:solidFill>
                <a:effectLst/>
                <a:latin typeface="Calibri" panose="020F0502020204030204" pitchFamily="34" charset="0"/>
                <a:ea typeface="Times New Roman" panose="02020603050405020304" pitchFamily="18" charset="0"/>
              </a:rPr>
              <a:t> di </a:t>
            </a:r>
            <a:r>
              <a:rPr lang="en-US" sz="2800" dirty="0" err="1">
                <a:solidFill>
                  <a:srgbClr val="0F243E"/>
                </a:solidFill>
                <a:effectLst/>
                <a:latin typeface="Calibri" panose="020F0502020204030204" pitchFamily="34" charset="0"/>
                <a:ea typeface="Times New Roman" panose="02020603050405020304" pitchFamily="18" charset="0"/>
              </a:rPr>
              <a:t>sé</a:t>
            </a:r>
            <a:r>
              <a:rPr lang="en-US" sz="2800" dirty="0">
                <a:solidFill>
                  <a:srgbClr val="0F243E"/>
                </a:solidFill>
                <a:effectLst/>
                <a:latin typeface="Calibri" panose="020F0502020204030204" pitchFamily="34" charset="0"/>
                <a:ea typeface="Times New Roman" panose="02020603050405020304" pitchFamily="18" charset="0"/>
              </a:rPr>
              <a:t> e </a:t>
            </a:r>
            <a:r>
              <a:rPr lang="en-US" sz="2800" dirty="0" err="1">
                <a:solidFill>
                  <a:srgbClr val="0F243E"/>
                </a:solidFill>
                <a:effectLst/>
                <a:latin typeface="Calibri" panose="020F0502020204030204" pitchFamily="34" charset="0"/>
                <a:ea typeface="Times New Roman" panose="02020603050405020304" pitchFamily="18" charset="0"/>
              </a:rPr>
              <a:t>viceversa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attraverso</a:t>
            </a:r>
            <a:r>
              <a:rPr lang="en-US" sz="2800" dirty="0">
                <a:solidFill>
                  <a:srgbClr val="0F243E"/>
                </a:solidFill>
                <a:effectLst/>
                <a:latin typeface="Calibri" panose="020F0502020204030204" pitchFamily="34" charset="0"/>
                <a:ea typeface="Times New Roman" panose="02020603050405020304" pitchFamily="18" charset="0"/>
              </a:rPr>
              <a:t> un </a:t>
            </a:r>
            <a:r>
              <a:rPr lang="en-US" sz="2800" dirty="0" err="1">
                <a:solidFill>
                  <a:srgbClr val="0F243E"/>
                </a:solidFill>
                <a:effectLst/>
                <a:latin typeface="Calibri" panose="020F0502020204030204" pitchFamily="34" charset="0"/>
                <a:ea typeface="Times New Roman" panose="02020603050405020304" pitchFamily="18" charset="0"/>
              </a:rPr>
              <a:t>ciclo</a:t>
            </a:r>
            <a:r>
              <a:rPr lang="en-US" sz="2800" dirty="0">
                <a:solidFill>
                  <a:srgbClr val="0F243E"/>
                </a:solidFill>
                <a:effectLst/>
                <a:latin typeface="Calibri" panose="020F0502020204030204" pitchFamily="34" charset="0"/>
                <a:ea typeface="Times New Roman" panose="02020603050405020304" pitchFamily="18" charset="0"/>
              </a:rPr>
              <a:t> continuo di </a:t>
            </a:r>
            <a:r>
              <a:rPr lang="en-US" sz="2800" dirty="0" err="1">
                <a:solidFill>
                  <a:srgbClr val="0F243E"/>
                </a:solidFill>
                <a:effectLst/>
                <a:latin typeface="Calibri" panose="020F0502020204030204" pitchFamily="34" charset="0"/>
                <a:ea typeface="Times New Roman" panose="02020603050405020304" pitchFamily="18" charset="0"/>
              </a:rPr>
              <a:t>miglioramenti</a:t>
            </a:r>
            <a:r>
              <a:rPr lang="en-US" sz="2800" dirty="0">
                <a:solidFill>
                  <a:srgbClr val="0F243E"/>
                </a:solidFill>
                <a:effectLst/>
                <a:latin typeface="Calibri" panose="020F0502020204030204" pitchFamily="34" charset="0"/>
                <a:ea typeface="Times New Roman" panose="02020603050405020304" pitchFamily="18" charset="0"/>
              </a:rPr>
              <a:t> e upscaling.</a:t>
            </a:r>
            <a:br>
              <a:rPr lang="en-US" sz="2800" dirty="0">
                <a:solidFill>
                  <a:srgbClr val="0F243E"/>
                </a:solidFill>
                <a:effectLst/>
                <a:latin typeface="Calibri" panose="020F0502020204030204" pitchFamily="34" charset="0"/>
                <a:ea typeface="Times New Roman" panose="02020603050405020304" pitchFamily="18" charset="0"/>
              </a:rPr>
            </a:br>
            <a:br>
              <a:rPr lang="en-US" sz="2800" dirty="0">
                <a:solidFill>
                  <a:srgbClr val="0F243E"/>
                </a:solidFill>
                <a:effectLst/>
                <a:latin typeface="Calibri" panose="020F0502020204030204" pitchFamily="34" charset="0"/>
                <a:ea typeface="Times New Roman" panose="02020603050405020304" pitchFamily="18" charset="0"/>
              </a:rPr>
            </a:br>
            <a:r>
              <a:rPr lang="en-US" sz="2800" dirty="0">
                <a:solidFill>
                  <a:srgbClr val="0F243E"/>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800" dirty="0">
                <a:solidFill>
                  <a:srgbClr val="0F243E"/>
                </a:solidFill>
                <a:effectLst/>
                <a:latin typeface="Calibri" panose="020F0502020204030204" pitchFamily="34" charset="0"/>
                <a:ea typeface="Times New Roman" panose="02020603050405020304" pitchFamily="18" charset="0"/>
              </a:rPr>
              <a:t>La </a:t>
            </a:r>
            <a:r>
              <a:rPr lang="en-US" sz="2800" b="1" dirty="0" err="1">
                <a:solidFill>
                  <a:schemeClr val="accent5"/>
                </a:solidFill>
                <a:effectLst/>
                <a:latin typeface="Calibri" panose="020F0502020204030204" pitchFamily="34" charset="0"/>
                <a:ea typeface="Times New Roman" panose="02020603050405020304" pitchFamily="18" charset="0"/>
              </a:rPr>
              <a:t>consapevolezza</a:t>
            </a:r>
            <a:r>
              <a:rPr lang="en-US" sz="2800" b="1" dirty="0">
                <a:solidFill>
                  <a:schemeClr val="accent5"/>
                </a:solidFill>
                <a:effectLst/>
                <a:latin typeface="Calibri" panose="020F0502020204030204" pitchFamily="34" charset="0"/>
                <a:ea typeface="Times New Roman" panose="02020603050405020304" pitchFamily="18" charset="0"/>
              </a:rPr>
              <a:t> di </a:t>
            </a:r>
            <a:r>
              <a:rPr lang="en-US" sz="2800" b="1" dirty="0" err="1">
                <a:solidFill>
                  <a:schemeClr val="accent5"/>
                </a:solidFill>
                <a:effectLst/>
                <a:latin typeface="Calibri" panose="020F0502020204030204" pitchFamily="34" charset="0"/>
                <a:ea typeface="Times New Roman" panose="02020603050405020304" pitchFamily="18" charset="0"/>
              </a:rPr>
              <a:t>sé</a:t>
            </a:r>
            <a:r>
              <a:rPr lang="en-US" sz="2800" b="1" dirty="0">
                <a:solidFill>
                  <a:schemeClr val="accent5"/>
                </a:solidFill>
                <a:effectLst/>
                <a:latin typeface="Calibri" panose="020F0502020204030204" pitchFamily="34" charset="0"/>
                <a:ea typeface="Times New Roman" panose="02020603050405020304" pitchFamily="18" charset="0"/>
              </a:rPr>
              <a:t> </a:t>
            </a:r>
            <a:r>
              <a:rPr lang="en-US" sz="2800" dirty="0">
                <a:solidFill>
                  <a:srgbClr val="0F243E"/>
                </a:solidFill>
                <a:effectLst/>
                <a:latin typeface="Calibri" panose="020F0502020204030204" pitchFamily="34" charset="0"/>
                <a:ea typeface="Times New Roman" panose="02020603050405020304" pitchFamily="18" charset="0"/>
              </a:rPr>
              <a:t>è un </a:t>
            </a:r>
            <a:r>
              <a:rPr lang="en-US" sz="2800" dirty="0" err="1">
                <a:solidFill>
                  <a:srgbClr val="0F243E"/>
                </a:solidFill>
                <a:effectLst/>
                <a:latin typeface="Calibri" panose="020F0502020204030204" pitchFamily="34" charset="0"/>
                <a:ea typeface="Times New Roman" panose="02020603050405020304" pitchFamily="18" charset="0"/>
              </a:rPr>
              <a:t>controllo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completo</a:t>
            </a:r>
            <a:r>
              <a:rPr lang="en-US" sz="2800" dirty="0">
                <a:solidFill>
                  <a:srgbClr val="0F243E"/>
                </a:solidFill>
                <a:effectLst/>
                <a:latin typeface="Calibri" panose="020F0502020204030204" pitchFamily="34" charset="0"/>
                <a:ea typeface="Times New Roman" panose="02020603050405020304" pitchFamily="18" charset="0"/>
              </a:rPr>
              <a:t> e </a:t>
            </a:r>
            <a:r>
              <a:rPr lang="en-US" sz="2800" dirty="0" err="1">
                <a:solidFill>
                  <a:srgbClr val="0F243E"/>
                </a:solidFill>
                <a:effectLst/>
                <a:latin typeface="Calibri" panose="020F0502020204030204" pitchFamily="34" charset="0"/>
                <a:ea typeface="Times New Roman" panose="02020603050405020304" pitchFamily="18" charset="0"/>
              </a:rPr>
              <a:t>si</a:t>
            </a:r>
            <a:r>
              <a:rPr lang="en-US" sz="2800" dirty="0">
                <a:solidFill>
                  <a:srgbClr val="0F243E"/>
                </a:solidFill>
                <a:effectLst/>
                <a:latin typeface="Calibri" panose="020F0502020204030204" pitchFamily="34" charset="0"/>
                <a:ea typeface="Times New Roman" panose="02020603050405020304" pitchFamily="18" charset="0"/>
              </a:rPr>
              <a:t> traduce </a:t>
            </a:r>
            <a:r>
              <a:rPr lang="en-US" sz="2800" dirty="0" err="1">
                <a:solidFill>
                  <a:srgbClr val="0F243E"/>
                </a:solidFill>
                <a:effectLst/>
                <a:latin typeface="Calibri" panose="020F0502020204030204" pitchFamily="34" charset="0"/>
                <a:ea typeface="Times New Roman" panose="02020603050405020304" pitchFamily="18" charset="0"/>
              </a:rPr>
              <a:t>nella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diagnosi</a:t>
            </a:r>
            <a:r>
              <a:rPr lang="en-US" sz="2800" dirty="0">
                <a:solidFill>
                  <a:srgbClr val="0F243E"/>
                </a:solidFill>
                <a:effectLst/>
                <a:latin typeface="Calibri" panose="020F0502020204030204" pitchFamily="34" charset="0"/>
                <a:ea typeface="Times New Roman" panose="02020603050405020304" pitchFamily="18" charset="0"/>
              </a:rPr>
              <a:t> finale </a:t>
            </a:r>
            <a:r>
              <a:rPr lang="en-US" sz="2800" dirty="0" err="1">
                <a:solidFill>
                  <a:srgbClr val="0F243E"/>
                </a:solidFill>
                <a:effectLst/>
                <a:latin typeface="Calibri" panose="020F0502020204030204" pitchFamily="34" charset="0"/>
                <a:ea typeface="Times New Roman" panose="02020603050405020304" pitchFamily="18" charset="0"/>
              </a:rPr>
              <a:t>delle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aree</a:t>
            </a:r>
            <a:r>
              <a:rPr lang="en-US" sz="2800" dirty="0">
                <a:solidFill>
                  <a:srgbClr val="0F243E"/>
                </a:solidFill>
                <a:effectLst/>
                <a:latin typeface="Calibri" panose="020F0502020204030204" pitchFamily="34" charset="0"/>
                <a:ea typeface="Times New Roman" panose="02020603050405020304" pitchFamily="18" charset="0"/>
              </a:rPr>
              <a:t> di </a:t>
            </a:r>
            <a:r>
              <a:rPr lang="en-US" sz="2800" dirty="0" err="1">
                <a:solidFill>
                  <a:srgbClr val="0F243E"/>
                </a:solidFill>
                <a:effectLst/>
                <a:latin typeface="Calibri" panose="020F0502020204030204" pitchFamily="34" charset="0"/>
                <a:ea typeface="Times New Roman" panose="02020603050405020304" pitchFamily="18" charset="0"/>
              </a:rPr>
              <a:t>intervento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più</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critiche</a:t>
            </a:r>
            <a:r>
              <a:rPr lang="en-US" sz="2800" dirty="0">
                <a:solidFill>
                  <a:srgbClr val="0F243E"/>
                </a:solidFill>
                <a:effectLst/>
                <a:latin typeface="Calibri" panose="020F0502020204030204" pitchFamily="34" charset="0"/>
                <a:ea typeface="Times New Roman" panose="02020603050405020304" pitchFamily="18" charset="0"/>
              </a:rPr>
              <a:t>.</a:t>
            </a:r>
            <a:br>
              <a:rPr lang="en-US" sz="2800" dirty="0">
                <a:solidFill>
                  <a:srgbClr val="0F243E"/>
                </a:solidFill>
                <a:effectLst/>
                <a:latin typeface="Calibri" panose="020F0502020204030204" pitchFamily="34" charset="0"/>
                <a:ea typeface="Times New Roman" panose="02020603050405020304" pitchFamily="18" charset="0"/>
              </a:rPr>
            </a:br>
            <a:br>
              <a:rPr lang="en-US" sz="2800" dirty="0">
                <a:solidFill>
                  <a:srgbClr val="0F243E"/>
                </a:solidFill>
                <a:effectLst/>
                <a:latin typeface="Calibri" panose="020F0502020204030204" pitchFamily="34" charset="0"/>
                <a:ea typeface="Times New Roman" panose="02020603050405020304" pitchFamily="18" charset="0"/>
              </a:rPr>
            </a:br>
            <a:r>
              <a:rPr lang="en-US" sz="2800" dirty="0">
                <a:solidFill>
                  <a:srgbClr val="0F243E"/>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800" dirty="0" err="1">
                <a:solidFill>
                  <a:srgbClr val="0F243E"/>
                </a:solidFill>
                <a:effectLst/>
                <a:latin typeface="Calibri" panose="020F0502020204030204" pitchFamily="34" charset="0"/>
                <a:ea typeface="Times New Roman" panose="02020603050405020304" pitchFamily="18" charset="0"/>
              </a:rPr>
              <a:t>L'</a:t>
            </a:r>
            <a:r>
              <a:rPr lang="en-US" sz="2800" b="1" dirty="0" err="1">
                <a:solidFill>
                  <a:schemeClr val="accent5"/>
                </a:solidFill>
                <a:effectLst/>
                <a:latin typeface="Calibri" panose="020F0502020204030204" pitchFamily="34" charset="0"/>
                <a:ea typeface="Times New Roman" panose="02020603050405020304" pitchFamily="18" charset="0"/>
              </a:rPr>
              <a:t>autoefficacia</a:t>
            </a:r>
            <a:r>
              <a:rPr lang="en-US" sz="2800" dirty="0">
                <a:solidFill>
                  <a:srgbClr val="0F243E"/>
                </a:solidFill>
                <a:effectLst/>
                <a:latin typeface="Calibri" panose="020F0502020204030204" pitchFamily="34" charset="0"/>
                <a:ea typeface="Times New Roman" panose="02020603050405020304" pitchFamily="18" charset="0"/>
              </a:rPr>
              <a:t> è il </a:t>
            </a:r>
            <a:r>
              <a:rPr lang="en-US" sz="2800" dirty="0" err="1">
                <a:solidFill>
                  <a:srgbClr val="0F243E"/>
                </a:solidFill>
                <a:effectLst/>
                <a:latin typeface="Calibri" panose="020F0502020204030204" pitchFamily="34" charset="0"/>
                <a:ea typeface="Times New Roman" panose="02020603050405020304" pitchFamily="18" charset="0"/>
              </a:rPr>
              <a:t>processo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riabilitativo</a:t>
            </a:r>
            <a:r>
              <a:rPr lang="en-US" sz="2800" dirty="0">
                <a:solidFill>
                  <a:srgbClr val="0F243E"/>
                </a:solidFill>
                <a:effectLst/>
                <a:latin typeface="Calibri" panose="020F0502020204030204" pitchFamily="34" charset="0"/>
                <a:ea typeface="Times New Roman" panose="02020603050405020304" pitchFamily="18" charset="0"/>
              </a:rPr>
              <a:t>, e non il </a:t>
            </a:r>
            <a:r>
              <a:rPr lang="en-US" sz="2800" dirty="0" err="1">
                <a:solidFill>
                  <a:srgbClr val="0F243E"/>
                </a:solidFill>
                <a:effectLst/>
                <a:latin typeface="Calibri" panose="020F0502020204030204" pitchFamily="34" charset="0"/>
                <a:ea typeface="Times New Roman" panose="02020603050405020304" pitchFamily="18" charset="0"/>
              </a:rPr>
              <a:t>più</a:t>
            </a:r>
            <a:r>
              <a:rPr lang="en-US" sz="2800" dirty="0">
                <a:solidFill>
                  <a:srgbClr val="0F243E"/>
                </a:solidFill>
                <a:effectLst/>
                <a:latin typeface="Calibri" panose="020F0502020204030204" pitchFamily="34" charset="0"/>
                <a:ea typeface="Times New Roman" panose="02020603050405020304" pitchFamily="18" charset="0"/>
              </a:rPr>
              <a:t> semplice in </a:t>
            </a:r>
            <a:r>
              <a:rPr lang="en-US" sz="2800" dirty="0" err="1">
                <a:solidFill>
                  <a:srgbClr val="0F243E"/>
                </a:solidFill>
                <a:effectLst/>
                <a:latin typeface="Calibri" panose="020F0502020204030204" pitchFamily="34" charset="0"/>
                <a:ea typeface="Times New Roman" panose="02020603050405020304" pitchFamily="18" charset="0"/>
              </a:rPr>
              <a:t>quanto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si</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muove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attraverso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errori</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aggiustamenti</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strategie</a:t>
            </a:r>
            <a:r>
              <a:rPr lang="en-US" sz="2800" dirty="0">
                <a:solidFill>
                  <a:srgbClr val="0F243E"/>
                </a:solidFill>
                <a:effectLst/>
                <a:latin typeface="Calibri" panose="020F0502020204030204" pitchFamily="34" charset="0"/>
                <a:ea typeface="Times New Roman" panose="02020603050405020304" pitchFamily="18" charset="0"/>
              </a:rPr>
              <a:t> di </a:t>
            </a:r>
            <a:r>
              <a:rPr lang="en-US" sz="2800" dirty="0" err="1">
                <a:solidFill>
                  <a:srgbClr val="0F243E"/>
                </a:solidFill>
                <a:effectLst/>
                <a:latin typeface="Calibri" panose="020F0502020204030204" pitchFamily="34" charset="0"/>
                <a:ea typeface="Times New Roman" panose="02020603050405020304" pitchFamily="18" charset="0"/>
              </a:rPr>
              <a:t>messa</a:t>
            </a:r>
            <a:r>
              <a:rPr lang="en-US" sz="2800" dirty="0">
                <a:solidFill>
                  <a:srgbClr val="0F243E"/>
                </a:solidFill>
                <a:effectLst/>
                <a:latin typeface="Calibri" panose="020F0502020204030204" pitchFamily="34" charset="0"/>
                <a:ea typeface="Times New Roman" panose="02020603050405020304" pitchFamily="18" charset="0"/>
              </a:rPr>
              <a:t> a punto e un </a:t>
            </a:r>
            <a:r>
              <a:rPr lang="en-US" sz="2800" dirty="0" err="1">
                <a:solidFill>
                  <a:srgbClr val="0F243E"/>
                </a:solidFill>
                <a:effectLst/>
                <a:latin typeface="Calibri" panose="020F0502020204030204" pitchFamily="34" charset="0"/>
                <a:ea typeface="Times New Roman" panose="02020603050405020304" pitchFamily="18" charset="0"/>
              </a:rPr>
              <a:t>lungo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ciclo</a:t>
            </a:r>
            <a:r>
              <a:rPr lang="en-US" sz="2800" dirty="0">
                <a:solidFill>
                  <a:srgbClr val="0F243E"/>
                </a:solidFill>
                <a:effectLst/>
                <a:latin typeface="Calibri" panose="020F0502020204030204" pitchFamily="34" charset="0"/>
                <a:ea typeface="Times New Roman" panose="02020603050405020304" pitchFamily="18" charset="0"/>
              </a:rPr>
              <a:t> di test e </a:t>
            </a:r>
            <a:r>
              <a:rPr lang="en-US" sz="2800" dirty="0" err="1">
                <a:solidFill>
                  <a:srgbClr val="0F243E"/>
                </a:solidFill>
                <a:effectLst/>
                <a:latin typeface="Calibri" panose="020F0502020204030204" pitchFamily="34" charset="0"/>
                <a:ea typeface="Times New Roman" panose="02020603050405020304" pitchFamily="18" charset="0"/>
              </a:rPr>
              <a:t>validazione</a:t>
            </a:r>
            <a:r>
              <a:rPr lang="en-US" sz="1800" dirty="0">
                <a:solidFill>
                  <a:srgbClr val="0F243E"/>
                </a:solidFill>
                <a:effectLst/>
                <a:latin typeface="Calibri" panose="020F0502020204030204" pitchFamily="34"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614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Autoconsapevolezza</a:t>
            </a:r>
            <a:r>
              <a:rPr lang="en-GB" sz="4000" b="1" spc="50" dirty="0">
                <a:solidFill>
                  <a:srgbClr val="243255"/>
                </a:solidFill>
                <a:cs typeface="Tahoma"/>
              </a:rPr>
              <a:t> e </a:t>
            </a:r>
            <a:r>
              <a:rPr lang="en-GB" sz="4000" b="1" spc="50" dirty="0" err="1">
                <a:solidFill>
                  <a:srgbClr val="243255"/>
                </a:solidFill>
                <a:cs typeface="Tahoma"/>
              </a:rPr>
              <a:t>Autoefficacia</a:t>
            </a:r>
            <a:r>
              <a:rPr lang="en-GB" sz="4000" b="1" spc="50" dirty="0">
                <a:solidFill>
                  <a:srgbClr val="243255"/>
                </a:solidFill>
                <a:cs typeface="Tahoma"/>
              </a:rPr>
              <a:t> in EntreComp</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954107"/>
          </a:xfrm>
          <a:prstGeom prst="rect">
            <a:avLst/>
          </a:prstGeom>
          <a:noFill/>
        </p:spPr>
        <p:txBody>
          <a:bodyPr wrap="square" rtlCol="0">
            <a:spAutoFit/>
          </a:bodyPr>
          <a:lstStyle/>
          <a:p>
            <a:pPr algn="just"/>
            <a:r>
              <a:rPr lang="en-US" altLang="ko-KR" sz="2800" dirty="0" err="1"/>
              <a:t>Fortunatamente</a:t>
            </a:r>
            <a:r>
              <a:rPr lang="en-US" altLang="ko-KR" sz="2800" dirty="0"/>
              <a:t>, </a:t>
            </a:r>
            <a:r>
              <a:rPr lang="en-US" altLang="ko-KR" sz="2800" dirty="0" err="1"/>
              <a:t>EntreComp</a:t>
            </a:r>
            <a:r>
              <a:rPr lang="en-US" altLang="ko-KR" sz="2800" dirty="0"/>
              <a:t> ci offer un </a:t>
            </a:r>
            <a:r>
              <a:rPr lang="en-US" altLang="ko-KR" sz="2800" dirty="0" err="1"/>
              <a:t>modello</a:t>
            </a:r>
            <a:r>
              <a:rPr lang="en-US" altLang="ko-KR" sz="2800" dirty="0"/>
              <a:t> di </a:t>
            </a:r>
            <a:r>
              <a:rPr lang="en-US" altLang="ko-KR" sz="2800" dirty="0" err="1"/>
              <a:t>autovalutazione</a:t>
            </a:r>
            <a:r>
              <a:rPr lang="en-US" altLang="ko-KR" sz="2800" dirty="0"/>
              <a:t> </a:t>
            </a:r>
            <a:r>
              <a:rPr lang="en-US" altLang="ko-KR" sz="2800" dirty="0" err="1"/>
              <a:t>affidabile</a:t>
            </a:r>
            <a:r>
              <a:rPr lang="en-US" altLang="ko-KR" sz="2800" dirty="0"/>
              <a:t> compost da 8 </a:t>
            </a:r>
            <a:r>
              <a:rPr lang="en-US" altLang="ko-KR" sz="2800" dirty="0" err="1"/>
              <a:t>livelli</a:t>
            </a:r>
            <a:r>
              <a:rPr lang="en-US" altLang="ko-KR" sz="2800" dirty="0"/>
              <a:t> di </a:t>
            </a:r>
            <a:r>
              <a:rPr lang="en-US" altLang="ko-KR" sz="2800" dirty="0" err="1"/>
              <a:t>competenza</a:t>
            </a:r>
            <a:r>
              <a:rPr lang="en-US" altLang="ko-KR" sz="2800" dirty="0"/>
              <a:t>, </a:t>
            </a:r>
            <a:r>
              <a:rPr lang="en-US" altLang="ko-KR" sz="2800" dirty="0" err="1"/>
              <a:t>che</a:t>
            </a:r>
            <a:r>
              <a:rPr lang="en-US" altLang="ko-KR" sz="2800" dirty="0"/>
              <a:t> </a:t>
            </a:r>
            <a:r>
              <a:rPr lang="en-US" altLang="ko-KR" sz="2800" dirty="0" err="1"/>
              <a:t>può</a:t>
            </a:r>
            <a:r>
              <a:rPr lang="en-US" altLang="ko-KR" sz="2800" dirty="0"/>
              <a:t> </a:t>
            </a:r>
            <a:r>
              <a:rPr lang="en-US" altLang="ko-KR" sz="2800" dirty="0" err="1"/>
              <a:t>essere</a:t>
            </a:r>
            <a:r>
              <a:rPr lang="en-US" altLang="ko-KR" sz="2800" dirty="0"/>
              <a:t> </a:t>
            </a:r>
            <a:r>
              <a:rPr lang="en-US" altLang="ko-KR" sz="2800" dirty="0" err="1"/>
              <a:t>utilizzato</a:t>
            </a:r>
            <a:r>
              <a:rPr lang="en-US" altLang="ko-KR" sz="2800" dirty="0"/>
              <a:t> per </a:t>
            </a:r>
            <a:r>
              <a:rPr lang="en-US" altLang="ko-KR" sz="2800" dirty="0" err="1"/>
              <a:t>monitorare</a:t>
            </a:r>
            <a:r>
              <a:rPr lang="en-US" altLang="ko-KR" sz="2800" dirty="0"/>
              <a:t> e </a:t>
            </a:r>
            <a:r>
              <a:rPr lang="en-US" altLang="ko-KR" sz="2800" dirty="0" err="1"/>
              <a:t>valutare</a:t>
            </a:r>
            <a:r>
              <a:rPr lang="en-US" altLang="ko-KR" sz="2800" dirty="0"/>
              <a:t> </a:t>
            </a:r>
            <a:r>
              <a:rPr lang="en-US" altLang="ko-KR" sz="2800" dirty="0" err="1"/>
              <a:t>i</a:t>
            </a:r>
            <a:r>
              <a:rPr lang="en-US" altLang="ko-KR" sz="2800" dirty="0"/>
              <a:t> </a:t>
            </a:r>
            <a:r>
              <a:rPr lang="en-US" altLang="ko-KR" sz="2800" dirty="0" err="1"/>
              <a:t>progressi</a:t>
            </a:r>
            <a:r>
              <a:rPr lang="en-US" altLang="ko-KR" sz="2800" dirty="0"/>
              <a:t> </a:t>
            </a:r>
            <a:r>
              <a:rPr lang="en-US" altLang="ko-KR" sz="2800" dirty="0" err="1"/>
              <a:t>raggiunti</a:t>
            </a:r>
            <a:r>
              <a:rPr lang="en-US" altLang="ko-KR" sz="2800" dirty="0"/>
              <a:t> per </a:t>
            </a:r>
            <a:r>
              <a:rPr lang="en-US" altLang="ko-KR" sz="2800" dirty="0" err="1"/>
              <a:t>ciascuna</a:t>
            </a:r>
            <a:r>
              <a:rPr lang="en-US" altLang="ko-KR" sz="2800" dirty="0"/>
              <a:t> </a:t>
            </a:r>
            <a:r>
              <a:rPr lang="en-US" altLang="ko-KR" sz="2800" dirty="0" err="1"/>
              <a:t>delle</a:t>
            </a:r>
            <a:r>
              <a:rPr lang="en-US" altLang="ko-KR" sz="2800" dirty="0"/>
              <a:t> 15 diverse </a:t>
            </a:r>
            <a:r>
              <a:rPr lang="en-US" altLang="ko-KR" sz="2800" dirty="0" err="1"/>
              <a:t>competenze</a:t>
            </a:r>
            <a:r>
              <a:rPr lang="en-US" altLang="ko-KR" sz="2800" dirty="0"/>
              <a:t>. </a:t>
            </a:r>
          </a:p>
        </p:txBody>
      </p:sp>
      <p:graphicFrame>
        <p:nvGraphicFramePr>
          <p:cNvPr id="9" name="Tabella 5">
            <a:extLst>
              <a:ext uri="{FF2B5EF4-FFF2-40B4-BE49-F238E27FC236}">
                <a16:creationId xmlns:a16="http://schemas.microsoft.com/office/drawing/2014/main" id="{10BD7992-EA38-4DA9-9F04-13E06F07AE36}"/>
              </a:ext>
            </a:extLst>
          </p:cNvPr>
          <p:cNvGraphicFramePr>
            <a:graphicFrameLocks noGrp="1"/>
          </p:cNvGraphicFramePr>
          <p:nvPr>
            <p:extLst>
              <p:ext uri="{D42A27DB-BD31-4B8C-83A1-F6EECF244321}">
                <p14:modId xmlns:p14="http://schemas.microsoft.com/office/powerpoint/2010/main" val="2360376409"/>
              </p:ext>
            </p:extLst>
          </p:nvPr>
        </p:nvGraphicFramePr>
        <p:xfrm>
          <a:off x="1040488" y="4060110"/>
          <a:ext cx="16207024" cy="4239690"/>
        </p:xfrm>
        <a:graphic>
          <a:graphicData uri="http://schemas.openxmlformats.org/drawingml/2006/table">
            <a:tbl>
              <a:tblPr firstRow="1" bandRow="1">
                <a:tableStyleId>{5C22544A-7EE6-4342-B048-85BDC9FD1C3A}</a:tableStyleId>
              </a:tblPr>
              <a:tblGrid>
                <a:gridCol w="1979832">
                  <a:extLst>
                    <a:ext uri="{9D8B030D-6E8A-4147-A177-3AD203B41FA5}">
                      <a16:colId xmlns:a16="http://schemas.microsoft.com/office/drawing/2014/main" val="414805210"/>
                    </a:ext>
                  </a:extLst>
                </a:gridCol>
                <a:gridCol w="2032456">
                  <a:extLst>
                    <a:ext uri="{9D8B030D-6E8A-4147-A177-3AD203B41FA5}">
                      <a16:colId xmlns:a16="http://schemas.microsoft.com/office/drawing/2014/main" val="2583722988"/>
                    </a:ext>
                  </a:extLst>
                </a:gridCol>
                <a:gridCol w="2032456">
                  <a:extLst>
                    <a:ext uri="{9D8B030D-6E8A-4147-A177-3AD203B41FA5}">
                      <a16:colId xmlns:a16="http://schemas.microsoft.com/office/drawing/2014/main" val="3442029451"/>
                    </a:ext>
                  </a:extLst>
                </a:gridCol>
                <a:gridCol w="2032456">
                  <a:extLst>
                    <a:ext uri="{9D8B030D-6E8A-4147-A177-3AD203B41FA5}">
                      <a16:colId xmlns:a16="http://schemas.microsoft.com/office/drawing/2014/main" val="3599296151"/>
                    </a:ext>
                  </a:extLst>
                </a:gridCol>
                <a:gridCol w="2032456">
                  <a:extLst>
                    <a:ext uri="{9D8B030D-6E8A-4147-A177-3AD203B41FA5}">
                      <a16:colId xmlns:a16="http://schemas.microsoft.com/office/drawing/2014/main" val="3549105305"/>
                    </a:ext>
                  </a:extLst>
                </a:gridCol>
                <a:gridCol w="2032456">
                  <a:extLst>
                    <a:ext uri="{9D8B030D-6E8A-4147-A177-3AD203B41FA5}">
                      <a16:colId xmlns:a16="http://schemas.microsoft.com/office/drawing/2014/main" val="2973949631"/>
                    </a:ext>
                  </a:extLst>
                </a:gridCol>
                <a:gridCol w="2032456">
                  <a:extLst>
                    <a:ext uri="{9D8B030D-6E8A-4147-A177-3AD203B41FA5}">
                      <a16:colId xmlns:a16="http://schemas.microsoft.com/office/drawing/2014/main" val="1436346978"/>
                    </a:ext>
                  </a:extLst>
                </a:gridCol>
                <a:gridCol w="2032456">
                  <a:extLst>
                    <a:ext uri="{9D8B030D-6E8A-4147-A177-3AD203B41FA5}">
                      <a16:colId xmlns:a16="http://schemas.microsoft.com/office/drawing/2014/main" val="1937824920"/>
                    </a:ext>
                  </a:extLst>
                </a:gridCol>
              </a:tblGrid>
              <a:tr h="0">
                <a:tc gridSpan="2">
                  <a:txBody>
                    <a:bodyPr/>
                    <a:lstStyle/>
                    <a:p>
                      <a:pPr algn="ctr"/>
                      <a:r>
                        <a:rPr lang="en-US" sz="1800" i="1" dirty="0">
                          <a:solidFill>
                            <a:schemeClr val="tx1"/>
                          </a:solidFill>
                        </a:rPr>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800" i="1" dirty="0" err="1">
                          <a:solidFill>
                            <a:schemeClr val="tx1"/>
                          </a:solidFill>
                        </a:rPr>
                        <a:t>Intermedio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algn="ctr"/>
                      <a:r>
                        <a:rPr lang="en-US" sz="1800" i="1" dirty="0" err="1">
                          <a:solidFill>
                            <a:schemeClr val="tx1"/>
                          </a:solidFill>
                        </a:rPr>
                        <a:t>Avanato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pPr algn="ctr"/>
                      <a:r>
                        <a:rPr lang="en-US" sz="1800" i="1" dirty="0" err="1">
                          <a:solidFill>
                            <a:schemeClr val="tx1"/>
                          </a:solidFill>
                        </a:rPr>
                        <a:t>Esperto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2573470390"/>
                  </a:ext>
                </a:extLst>
              </a:tr>
              <a:tr h="542595">
                <a:tc gridSpan="2">
                  <a:txBody>
                    <a:bodyPr/>
                    <a:lstStyle/>
                    <a:p>
                      <a:r>
                        <a:rPr lang="en-GB" sz="1800" dirty="0"/>
                        <a:t>In </a:t>
                      </a:r>
                      <a:r>
                        <a:rPr lang="en-GB" sz="1800" dirty="0" err="1"/>
                        <a:t>riferimento</a:t>
                      </a:r>
                      <a:r>
                        <a:rPr lang="en-GB" sz="1800" dirty="0"/>
                        <a:t> al </a:t>
                      </a:r>
                      <a:r>
                        <a:rPr lang="en-GB" sz="1800" dirty="0" err="1"/>
                        <a:t>supporto</a:t>
                      </a:r>
                      <a:r>
                        <a:rPr lang="en-GB" sz="1800" dirty="0"/>
                        <a:t> </a:t>
                      </a:r>
                      <a:r>
                        <a:rPr lang="en-GB" sz="1800" dirty="0" err="1"/>
                        <a:t>dagli</a:t>
                      </a:r>
                      <a:r>
                        <a:rPr lang="en-GB" sz="1800" dirty="0"/>
                        <a:t> </a:t>
                      </a:r>
                      <a:r>
                        <a:rPr lang="en-GB" sz="1800" dirty="0" err="1"/>
                        <a:t>altri</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r>
                        <a:rPr lang="en-GB" sz="1800" dirty="0" err="1"/>
                        <a:t>Costruire</a:t>
                      </a:r>
                      <a:r>
                        <a:rPr lang="en-GB" sz="1800" dirty="0"/>
                        <a:t> </a:t>
                      </a:r>
                      <a:r>
                        <a:rPr lang="en-GB" sz="1800" dirty="0" err="1"/>
                        <a:t>indipendenza</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r>
                        <a:rPr lang="en-GB" sz="1800" dirty="0" err="1"/>
                        <a:t>Assunzione</a:t>
                      </a:r>
                      <a:r>
                        <a:rPr lang="en-GB" sz="1800" dirty="0"/>
                        <a:t> di </a:t>
                      </a:r>
                      <a:r>
                        <a:rPr lang="en-GB" sz="1800" dirty="0" err="1"/>
                        <a:t>responsabilità</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r>
                        <a:rPr lang="en-GB" sz="1800" dirty="0" err="1"/>
                        <a:t>Guidare</a:t>
                      </a:r>
                      <a:r>
                        <a:rPr lang="en-GB" sz="1800" dirty="0"/>
                        <a:t> </a:t>
                      </a:r>
                      <a:r>
                        <a:rPr lang="en-GB" sz="1800" dirty="0" err="1"/>
                        <a:t>processi</a:t>
                      </a:r>
                      <a:r>
                        <a:rPr lang="en-GB" sz="1800" dirty="0"/>
                        <a:t> innovative e di </a:t>
                      </a:r>
                      <a:r>
                        <a:rPr lang="en-GB" sz="1800" dirty="0" err="1"/>
                        <a:t>crescita</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3878563662"/>
                  </a:ext>
                </a:extLst>
              </a:tr>
              <a:tr h="1108319">
                <a:tc>
                  <a:txBody>
                    <a:bodyPr/>
                    <a:lstStyle/>
                    <a:p>
                      <a:r>
                        <a:rPr lang="en-GB" sz="1500" dirty="0"/>
                        <a:t>Sotto </a:t>
                      </a:r>
                      <a:r>
                        <a:rPr lang="en-GB" sz="1500" dirty="0" err="1"/>
                        <a:t>diretta</a:t>
                      </a:r>
                      <a:r>
                        <a:rPr lang="en-GB" sz="1500" dirty="0"/>
                        <a:t> </a:t>
                      </a:r>
                      <a:r>
                        <a:rPr lang="en-GB" sz="1500" dirty="0" err="1"/>
                        <a:t>supervisione</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500" dirty="0"/>
                        <a:t>Con una supervision </a:t>
                      </a:r>
                      <a:r>
                        <a:rPr lang="en-GB" sz="1500" dirty="0" err="1"/>
                        <a:t>ridotta</a:t>
                      </a:r>
                      <a:r>
                        <a:rPr lang="en-GB" sz="1500" dirty="0"/>
                        <a:t>, un </a:t>
                      </a:r>
                      <a:r>
                        <a:rPr lang="en-GB" sz="1500" dirty="0" err="1"/>
                        <a:t>pò</a:t>
                      </a:r>
                      <a:r>
                        <a:rPr lang="en-GB" sz="1500" dirty="0"/>
                        <a:t> di </a:t>
                      </a:r>
                      <a:r>
                        <a:rPr lang="en-GB" sz="1500" dirty="0" err="1"/>
                        <a:t>autonomia</a:t>
                      </a:r>
                      <a:r>
                        <a:rPr lang="en-GB" sz="1500" dirty="0"/>
                        <a:t> e </a:t>
                      </a:r>
                      <a:r>
                        <a:rPr lang="en-GB" sz="1500" dirty="0" err="1"/>
                        <a:t>insieme</a:t>
                      </a:r>
                      <a:r>
                        <a:rPr lang="en-GB" sz="1500" dirty="0"/>
                        <a:t> ai </a:t>
                      </a:r>
                      <a:r>
                        <a:rPr lang="en-GB" sz="1500" dirty="0" err="1"/>
                        <a:t>pari</a:t>
                      </a:r>
                      <a:r>
                        <a:rPr lang="en-GB" sz="1500" dirty="0"/>
                        <a:t>.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500" dirty="0">
                          <a:solidFill>
                            <a:schemeClr val="tx1"/>
                          </a:solidFill>
                        </a:rPr>
                        <a:t>Da solo e </a:t>
                      </a:r>
                      <a:r>
                        <a:rPr lang="en-GB" sz="1500" dirty="0" err="1">
                          <a:solidFill>
                            <a:schemeClr val="tx1"/>
                          </a:solidFill>
                        </a:rPr>
                        <a:t>insieme</a:t>
                      </a:r>
                      <a:r>
                        <a:rPr lang="en-GB" sz="1500" dirty="0">
                          <a:solidFill>
                            <a:schemeClr val="tx1"/>
                          </a:solidFill>
                        </a:rPr>
                        <a:t> ai </a:t>
                      </a:r>
                      <a:r>
                        <a:rPr lang="en-GB" sz="1500" dirty="0" err="1">
                          <a:solidFill>
                            <a:schemeClr val="tx1"/>
                          </a:solidFill>
                        </a:rPr>
                        <a:t>miei</a:t>
                      </a:r>
                      <a:r>
                        <a:rPr lang="en-GB" sz="1500" dirty="0">
                          <a:solidFill>
                            <a:schemeClr val="tx1"/>
                          </a:solidFill>
                        </a:rPr>
                        <a:t> </a:t>
                      </a:r>
                      <a:r>
                        <a:rPr lang="en-GB" sz="1500" dirty="0" err="1">
                          <a:solidFill>
                            <a:schemeClr val="tx1"/>
                          </a:solidFill>
                        </a:rPr>
                        <a:t>pari</a:t>
                      </a:r>
                      <a:r>
                        <a:rPr lang="en-GB" sz="1500" dirty="0">
                          <a:solidFill>
                            <a:schemeClr val="tx1"/>
                          </a:solidFill>
                        </a:rPr>
                        <a:t>.</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1500" dirty="0" err="1">
                          <a:solidFill>
                            <a:schemeClr val="tx1"/>
                          </a:solidFill>
                        </a:rPr>
                        <a:t>Assumendo</a:t>
                      </a:r>
                      <a:r>
                        <a:rPr lang="en-GB" sz="1500" dirty="0">
                          <a:solidFill>
                            <a:schemeClr val="tx1"/>
                          </a:solidFill>
                        </a:rPr>
                        <a:t> e </a:t>
                      </a:r>
                      <a:r>
                        <a:rPr lang="en-GB" sz="1500" dirty="0" err="1">
                          <a:solidFill>
                            <a:schemeClr val="tx1"/>
                          </a:solidFill>
                        </a:rPr>
                        <a:t>condividendo</a:t>
                      </a:r>
                      <a:r>
                        <a:rPr lang="en-GB" sz="1500" dirty="0">
                          <a:solidFill>
                            <a:schemeClr val="tx1"/>
                          </a:solidFill>
                        </a:rPr>
                        <a:t> </a:t>
                      </a:r>
                      <a:r>
                        <a:rPr lang="en-GB" sz="1500" dirty="0" err="1">
                          <a:solidFill>
                            <a:schemeClr val="tx1"/>
                          </a:solidFill>
                        </a:rPr>
                        <a:t>responsabilità</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1500" dirty="0">
                          <a:solidFill>
                            <a:schemeClr val="tx1"/>
                          </a:solidFill>
                        </a:rPr>
                        <a:t>Con </a:t>
                      </a:r>
                      <a:r>
                        <a:rPr lang="en-GB" sz="1500" dirty="0" err="1">
                          <a:solidFill>
                            <a:schemeClr val="tx1"/>
                          </a:solidFill>
                        </a:rPr>
                        <a:t>alcune</a:t>
                      </a:r>
                      <a:r>
                        <a:rPr lang="en-GB" sz="1500" dirty="0">
                          <a:solidFill>
                            <a:schemeClr val="tx1"/>
                          </a:solidFill>
                        </a:rPr>
                        <a:t> line </a:t>
                      </a:r>
                      <a:r>
                        <a:rPr lang="en-GB" sz="1500" dirty="0" err="1">
                          <a:solidFill>
                            <a:schemeClr val="tx1"/>
                          </a:solidFill>
                        </a:rPr>
                        <a:t>guida</a:t>
                      </a:r>
                      <a:r>
                        <a:rPr lang="en-GB" sz="1500" dirty="0">
                          <a:solidFill>
                            <a:schemeClr val="tx1"/>
                          </a:solidFill>
                        </a:rPr>
                        <a:t> e </a:t>
                      </a:r>
                      <a:r>
                        <a:rPr lang="en-GB" sz="1500" dirty="0" err="1">
                          <a:solidFill>
                            <a:schemeClr val="tx1"/>
                          </a:solidFill>
                        </a:rPr>
                        <a:t>insieme</a:t>
                      </a:r>
                      <a:r>
                        <a:rPr lang="en-GB" sz="1500" dirty="0">
                          <a:solidFill>
                            <a:schemeClr val="tx1"/>
                          </a:solidFill>
                        </a:rPr>
                        <a:t> </a:t>
                      </a:r>
                      <a:r>
                        <a:rPr lang="en-GB" sz="1500" dirty="0" err="1">
                          <a:solidFill>
                            <a:schemeClr val="tx1"/>
                          </a:solidFill>
                        </a:rPr>
                        <a:t>agli</a:t>
                      </a:r>
                      <a:r>
                        <a:rPr lang="en-GB" sz="1500" dirty="0">
                          <a:solidFill>
                            <a:schemeClr val="tx1"/>
                          </a:solidFill>
                        </a:rPr>
                        <a:t> </a:t>
                      </a:r>
                      <a:r>
                        <a:rPr lang="en-GB" sz="1500" dirty="0" err="1">
                          <a:solidFill>
                            <a:schemeClr val="tx1"/>
                          </a:solidFill>
                        </a:rPr>
                        <a:t>altri</a:t>
                      </a:r>
                      <a:r>
                        <a:rPr lang="en-GB" sz="1500" dirty="0">
                          <a:solidFill>
                            <a:schemeClr val="tx1"/>
                          </a:solidFill>
                        </a:rPr>
                        <a:t>.</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500" dirty="0">
                          <a:solidFill>
                            <a:schemeClr val="tx1"/>
                          </a:solidFill>
                        </a:rPr>
                        <a:t>Si assume le </a:t>
                      </a:r>
                      <a:r>
                        <a:rPr lang="en-GB" sz="1500" dirty="0" err="1">
                          <a:solidFill>
                            <a:schemeClr val="tx1"/>
                          </a:solidFill>
                        </a:rPr>
                        <a:t>responsabilità</a:t>
                      </a:r>
                      <a:r>
                        <a:rPr lang="en-GB" sz="1500" dirty="0">
                          <a:solidFill>
                            <a:schemeClr val="tx1"/>
                          </a:solidFill>
                        </a:rPr>
                        <a:t> </a:t>
                      </a:r>
                      <a:r>
                        <a:rPr lang="en-GB" sz="1500" dirty="0" err="1">
                          <a:solidFill>
                            <a:schemeClr val="tx1"/>
                          </a:solidFill>
                        </a:rPr>
                        <a:t>delle</a:t>
                      </a:r>
                      <a:r>
                        <a:rPr lang="en-GB" sz="1500" dirty="0">
                          <a:solidFill>
                            <a:schemeClr val="tx1"/>
                          </a:solidFill>
                        </a:rPr>
                        <a:t> </a:t>
                      </a:r>
                      <a:r>
                        <a:rPr lang="en-GB" sz="1500" dirty="0" err="1">
                          <a:solidFill>
                            <a:schemeClr val="tx1"/>
                          </a:solidFill>
                        </a:rPr>
                        <a:t>decisioni</a:t>
                      </a:r>
                      <a:r>
                        <a:rPr lang="en-GB" sz="1500" dirty="0">
                          <a:solidFill>
                            <a:schemeClr val="tx1"/>
                          </a:solidFill>
                        </a:rPr>
                        <a:t> e </a:t>
                      </a:r>
                      <a:r>
                        <a:rPr lang="en-GB" sz="1500" dirty="0" err="1">
                          <a:solidFill>
                            <a:schemeClr val="tx1"/>
                          </a:solidFill>
                        </a:rPr>
                        <a:t>lavora</a:t>
                      </a:r>
                      <a:r>
                        <a:rPr lang="en-GB" sz="1500" dirty="0">
                          <a:solidFill>
                            <a:schemeClr val="tx1"/>
                          </a:solidFill>
                        </a:rPr>
                        <a:t> </a:t>
                      </a:r>
                      <a:r>
                        <a:rPr lang="en-GB" sz="1500" dirty="0" err="1">
                          <a:solidFill>
                            <a:schemeClr val="tx1"/>
                          </a:solidFill>
                        </a:rPr>
                        <a:t>insieme</a:t>
                      </a:r>
                      <a:r>
                        <a:rPr lang="en-GB" sz="1500" dirty="0">
                          <a:solidFill>
                            <a:schemeClr val="tx1"/>
                          </a:solidFill>
                        </a:rPr>
                        <a:t> </a:t>
                      </a:r>
                      <a:r>
                        <a:rPr lang="en-GB" sz="1500" dirty="0" err="1">
                          <a:solidFill>
                            <a:schemeClr val="tx1"/>
                          </a:solidFill>
                        </a:rPr>
                        <a:t>agli</a:t>
                      </a:r>
                      <a:r>
                        <a:rPr lang="en-GB" sz="1500" dirty="0">
                          <a:solidFill>
                            <a:schemeClr val="tx1"/>
                          </a:solidFill>
                        </a:rPr>
                        <a:t> </a:t>
                      </a:r>
                      <a:r>
                        <a:rPr lang="en-GB" sz="1500" dirty="0" err="1">
                          <a:solidFill>
                            <a:schemeClr val="tx1"/>
                          </a:solidFill>
                        </a:rPr>
                        <a:t>altri</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500" dirty="0">
                          <a:solidFill>
                            <a:schemeClr val="tx1"/>
                          </a:solidFill>
                        </a:rPr>
                        <a:t>Si assume </a:t>
                      </a:r>
                      <a:r>
                        <a:rPr lang="en-GB" sz="1500" dirty="0" err="1">
                          <a:solidFill>
                            <a:schemeClr val="tx1"/>
                          </a:solidFill>
                        </a:rPr>
                        <a:t>responsabilità</a:t>
                      </a:r>
                      <a:r>
                        <a:rPr lang="en-GB" sz="1500" dirty="0">
                          <a:solidFill>
                            <a:schemeClr val="tx1"/>
                          </a:solidFill>
                        </a:rPr>
                        <a:t> per </a:t>
                      </a:r>
                      <a:r>
                        <a:rPr lang="en-GB" sz="1500" dirty="0" err="1">
                          <a:solidFill>
                            <a:schemeClr val="tx1"/>
                          </a:solidFill>
                        </a:rPr>
                        <a:t>favorire</a:t>
                      </a:r>
                      <a:r>
                        <a:rPr lang="en-GB" sz="1500" dirty="0">
                          <a:solidFill>
                            <a:schemeClr val="tx1"/>
                          </a:solidFill>
                        </a:rPr>
                        <a:t> lo </a:t>
                      </a:r>
                      <a:r>
                        <a:rPr lang="en-GB" sz="1500" dirty="0" err="1">
                          <a:solidFill>
                            <a:schemeClr val="tx1"/>
                          </a:solidFill>
                        </a:rPr>
                        <a:t>sviluppo</a:t>
                      </a:r>
                      <a:r>
                        <a:rPr lang="en-GB" sz="1500" dirty="0">
                          <a:solidFill>
                            <a:schemeClr val="tx1"/>
                          </a:solidFill>
                        </a:rPr>
                        <a:t> in un </a:t>
                      </a:r>
                      <a:r>
                        <a:rPr lang="en-GB" sz="1500" dirty="0" err="1">
                          <a:solidFill>
                            <a:schemeClr val="tx1"/>
                          </a:solidFill>
                        </a:rPr>
                        <a:t>determinato</a:t>
                      </a:r>
                      <a:r>
                        <a:rPr lang="en-GB" sz="1500" dirty="0">
                          <a:solidFill>
                            <a:schemeClr val="tx1"/>
                          </a:solidFill>
                        </a:rPr>
                        <a:t> </a:t>
                      </a:r>
                      <a:r>
                        <a:rPr lang="en-GB" sz="1500" dirty="0" err="1">
                          <a:solidFill>
                            <a:schemeClr val="tx1"/>
                          </a:solidFill>
                        </a:rPr>
                        <a:t>settore</a:t>
                      </a:r>
                      <a:r>
                        <a:rPr lang="en-GB" sz="1500" dirty="0">
                          <a:solidFill>
                            <a:schemeClr val="tx1"/>
                          </a:solidFill>
                        </a:rPr>
                        <a:t>.</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500" dirty="0" err="1"/>
                        <a:t>Contribuisce</a:t>
                      </a:r>
                      <a:r>
                        <a:rPr lang="en-GB" sz="1500" dirty="0"/>
                        <a:t> </a:t>
                      </a:r>
                      <a:r>
                        <a:rPr lang="en-GB" sz="1500" dirty="0" err="1"/>
                        <a:t>alla</a:t>
                      </a:r>
                      <a:r>
                        <a:rPr lang="en-GB" sz="1500" dirty="0"/>
                        <a:t> </a:t>
                      </a:r>
                      <a:r>
                        <a:rPr lang="en-GB" sz="1500" dirty="0" err="1"/>
                        <a:t>sostenibilità</a:t>
                      </a:r>
                      <a:r>
                        <a:rPr lang="en-GB" sz="1500" dirty="0"/>
                        <a:t> </a:t>
                      </a:r>
                      <a:r>
                        <a:rPr lang="en-GB" sz="1500" dirty="0" err="1"/>
                        <a:t>dello</a:t>
                      </a:r>
                      <a:r>
                        <a:rPr lang="en-GB" sz="1500" dirty="0"/>
                        <a:t> </a:t>
                      </a:r>
                      <a:r>
                        <a:rPr lang="en-GB" sz="1500" dirty="0" err="1"/>
                        <a:t>sviluppo</a:t>
                      </a:r>
                      <a:r>
                        <a:rPr lang="en-GB" sz="1500" dirty="0"/>
                        <a:t> in un </a:t>
                      </a:r>
                      <a:r>
                        <a:rPr lang="en-GB" sz="1500" dirty="0" err="1"/>
                        <a:t>determinato</a:t>
                      </a:r>
                      <a:r>
                        <a:rPr lang="en-GB" sz="1500" dirty="0"/>
                        <a:t> </a:t>
                      </a:r>
                      <a:r>
                        <a:rPr lang="en-GB" sz="1500" dirty="0" err="1"/>
                        <a:t>settore</a:t>
                      </a:r>
                      <a:r>
                        <a:rPr lang="en-GB" sz="1500" dirty="0"/>
                        <a:t>..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77691182"/>
                  </a:ext>
                </a:extLst>
              </a:tr>
              <a:tr h="310054">
                <a:tc>
                  <a:txBody>
                    <a:bodyPr/>
                    <a:lstStyle/>
                    <a:p>
                      <a:pPr algn="ctr"/>
                      <a:r>
                        <a:rPr lang="en-GB" sz="1800" b="1" dirty="0" err="1">
                          <a:solidFill>
                            <a:srgbClr val="002060"/>
                          </a:solidFill>
                        </a:rPr>
                        <a:t>Scopri</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800" b="1" dirty="0" err="1">
                          <a:solidFill>
                            <a:srgbClr val="002060"/>
                          </a:solidFill>
                        </a:rPr>
                        <a:t>Esplora</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800" b="1" dirty="0" err="1">
                          <a:solidFill>
                            <a:srgbClr val="002060"/>
                          </a:solidFill>
                        </a:rPr>
                        <a:t>Sperimenta</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800" b="1" dirty="0" err="1">
                          <a:solidFill>
                            <a:srgbClr val="002060"/>
                          </a:solidFill>
                        </a:rPr>
                        <a:t>Osa</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800" b="1" dirty="0" err="1">
                          <a:solidFill>
                            <a:srgbClr val="002060"/>
                          </a:solidFill>
                        </a:rPr>
                        <a:t>Migliora</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sz="1800" b="1" dirty="0">
                          <a:solidFill>
                            <a:srgbClr val="002060"/>
                          </a:solidFill>
                        </a:rPr>
                        <a:t>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sz="1800" b="1" dirty="0">
                          <a:solidFill>
                            <a:srgbClr val="002060"/>
                          </a:solidFill>
                        </a:rPr>
                        <a:t>Expand</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800" b="1" dirty="0">
                          <a:solidFill>
                            <a:srgbClr val="002060"/>
                          </a:solidFill>
                        </a:rPr>
                        <a:t>Transform</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36400073"/>
                  </a:ext>
                </a:extLst>
              </a:tr>
              <a:tr h="1731135">
                <a:tc>
                  <a:txBody>
                    <a:bodyPr/>
                    <a:lstStyle/>
                    <a:p>
                      <a:pPr algn="l"/>
                      <a:r>
                        <a:rPr lang="en-US" sz="1600" b="0" dirty="0" err="1">
                          <a:solidFill>
                            <a:schemeClr val="tx1"/>
                          </a:solidFill>
                        </a:rPr>
                        <a:t>Riesce</a:t>
                      </a:r>
                      <a:r>
                        <a:rPr lang="en-US" sz="1600" b="0" dirty="0">
                          <a:solidFill>
                            <a:schemeClr val="tx1"/>
                          </a:solidFill>
                        </a:rPr>
                        <a:t> ad </a:t>
                      </a:r>
                      <a:r>
                        <a:rPr lang="en-US" sz="1600" b="0" dirty="0" err="1">
                          <a:solidFill>
                            <a:schemeClr val="tx1"/>
                          </a:solidFill>
                        </a:rPr>
                        <a:t>identificare</a:t>
                      </a:r>
                      <a:r>
                        <a:rPr lang="en-US" sz="1600" b="0" dirty="0">
                          <a:solidFill>
                            <a:schemeClr val="tx1"/>
                          </a:solidFill>
                        </a:rPr>
                        <a:t> </a:t>
                      </a:r>
                      <a:r>
                        <a:rPr lang="en-US" sz="1600" b="0" dirty="0" err="1">
                          <a:solidFill>
                            <a:schemeClr val="tx1"/>
                          </a:solidFill>
                        </a:rPr>
                        <a:t>i</a:t>
                      </a:r>
                      <a:r>
                        <a:rPr lang="en-US" sz="1600" b="0" dirty="0">
                          <a:solidFill>
                            <a:schemeClr val="tx1"/>
                          </a:solidFill>
                        </a:rPr>
                        <a:t> </a:t>
                      </a:r>
                      <a:r>
                        <a:rPr lang="en-US" sz="1600" b="0" dirty="0" err="1">
                          <a:solidFill>
                            <a:schemeClr val="tx1"/>
                          </a:solidFill>
                        </a:rPr>
                        <a:t>miei</a:t>
                      </a:r>
                      <a:r>
                        <a:rPr lang="en-US" sz="1600" b="0" dirty="0">
                          <a:solidFill>
                            <a:schemeClr val="tx1"/>
                          </a:solidFill>
                        </a:rPr>
                        <a:t> </a:t>
                      </a:r>
                      <a:r>
                        <a:rPr lang="en-US" sz="1600" b="0" dirty="0" err="1">
                          <a:solidFill>
                            <a:schemeClr val="tx1"/>
                          </a:solidFill>
                        </a:rPr>
                        <a:t>bisogni</a:t>
                      </a:r>
                      <a:r>
                        <a:rPr lang="en-US" sz="1600" b="0" dirty="0">
                          <a:solidFill>
                            <a:schemeClr val="tx1"/>
                          </a:solidFill>
                        </a:rPr>
                        <a:t>, desideria e </a:t>
                      </a:r>
                      <a:r>
                        <a:rPr lang="en-US" sz="1600" b="0" dirty="0" err="1">
                          <a:solidFill>
                            <a:schemeClr val="tx1"/>
                          </a:solidFill>
                        </a:rPr>
                        <a:t>obiettivi</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GB" sz="1600" dirty="0" err="1"/>
                        <a:t>Può</a:t>
                      </a:r>
                      <a:r>
                        <a:rPr lang="en-GB" sz="1600" dirty="0"/>
                        <a:t> </a:t>
                      </a:r>
                      <a:r>
                        <a:rPr lang="en-GB" sz="1600" dirty="0" err="1"/>
                        <a:t>descrivere</a:t>
                      </a:r>
                      <a:r>
                        <a:rPr lang="en-GB" sz="1600" dirty="0"/>
                        <a:t> I </a:t>
                      </a:r>
                      <a:r>
                        <a:rPr lang="en-GB" sz="1600" dirty="0" err="1"/>
                        <a:t>miei</a:t>
                      </a:r>
                      <a:r>
                        <a:rPr lang="en-GB" sz="1600" dirty="0"/>
                        <a:t> </a:t>
                      </a:r>
                      <a:r>
                        <a:rPr lang="en-GB" sz="1600" dirty="0" err="1"/>
                        <a:t>bisogni</a:t>
                      </a:r>
                      <a:r>
                        <a:rPr lang="en-GB" sz="1600" dirty="0"/>
                        <a:t>, </a:t>
                      </a:r>
                      <a:r>
                        <a:rPr lang="en-GB" sz="1600" dirty="0" err="1"/>
                        <a:t>desideri</a:t>
                      </a:r>
                      <a:r>
                        <a:rPr lang="en-GB" sz="1600" dirty="0"/>
                        <a:t> e </a:t>
                      </a:r>
                      <a:r>
                        <a:rPr lang="en-GB" sz="1600" dirty="0" err="1"/>
                        <a:t>obiettivi</a:t>
                      </a:r>
                      <a:r>
                        <a:rPr lang="en-GB" sz="1600" dirty="0"/>
                        <a:t>.</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US" sz="1600" b="0" dirty="0">
                          <a:solidFill>
                            <a:schemeClr val="tx1"/>
                          </a:solidFill>
                        </a:rPr>
                        <a:t>Si </a:t>
                      </a:r>
                      <a:r>
                        <a:rPr lang="en-US" sz="1600" b="0" dirty="0" err="1">
                          <a:solidFill>
                            <a:schemeClr val="tx1"/>
                          </a:solidFill>
                        </a:rPr>
                        <a:t>impegna</a:t>
                      </a:r>
                      <a:r>
                        <a:rPr lang="en-US" sz="1600" b="0" dirty="0">
                          <a:solidFill>
                            <a:schemeClr val="tx1"/>
                          </a:solidFill>
                        </a:rPr>
                        <a:t> </a:t>
                      </a:r>
                      <a:r>
                        <a:rPr lang="en-US" sz="1600" b="0" dirty="0" err="1">
                          <a:solidFill>
                            <a:schemeClr val="tx1"/>
                          </a:solidFill>
                        </a:rPr>
                        <a:t>nella</a:t>
                      </a:r>
                      <a:r>
                        <a:rPr lang="en-US" sz="1600" b="0" dirty="0">
                          <a:solidFill>
                            <a:schemeClr val="tx1"/>
                          </a:solidFill>
                        </a:rPr>
                        <a:t> </a:t>
                      </a:r>
                      <a:r>
                        <a:rPr lang="en-US" sz="1600" b="0" dirty="0" err="1">
                          <a:solidFill>
                            <a:schemeClr val="tx1"/>
                          </a:solidFill>
                        </a:rPr>
                        <a:t>realizzazione</a:t>
                      </a:r>
                      <a:r>
                        <a:rPr lang="en-US" sz="1600" b="0" dirty="0">
                          <a:solidFill>
                            <a:schemeClr val="tx1"/>
                          </a:solidFill>
                        </a:rPr>
                        <a:t> </a:t>
                      </a:r>
                      <a:r>
                        <a:rPr lang="en-US" sz="1600" b="0" dirty="0" err="1">
                          <a:solidFill>
                            <a:schemeClr val="tx1"/>
                          </a:solidFill>
                        </a:rPr>
                        <a:t>degli</a:t>
                      </a:r>
                      <a:r>
                        <a:rPr lang="en-US" sz="1600" b="0" dirty="0">
                          <a:solidFill>
                            <a:schemeClr val="tx1"/>
                          </a:solidFill>
                        </a:rPr>
                        <a:t> </a:t>
                      </a:r>
                      <a:r>
                        <a:rPr lang="en-US" sz="1600" b="0" dirty="0" err="1">
                          <a:solidFill>
                            <a:schemeClr val="tx1"/>
                          </a:solidFill>
                        </a:rPr>
                        <a:t>obiettivi</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en-US" sz="1600" b="1" dirty="0">
                          <a:solidFill>
                            <a:schemeClr val="tx1"/>
                          </a:solidFill>
                        </a:rPr>
                        <a:t>È </a:t>
                      </a:r>
                      <a:r>
                        <a:rPr lang="en-US" sz="1600" b="0" dirty="0">
                          <a:solidFill>
                            <a:schemeClr val="tx1"/>
                          </a:solidFill>
                        </a:rPr>
                        <a:t>in </a:t>
                      </a:r>
                      <a:r>
                        <a:rPr lang="en-US" sz="1600" b="0" dirty="0" err="1">
                          <a:solidFill>
                            <a:schemeClr val="tx1"/>
                          </a:solidFill>
                        </a:rPr>
                        <a:t>grado</a:t>
                      </a:r>
                      <a:r>
                        <a:rPr lang="en-US" sz="1600" b="0" dirty="0">
                          <a:solidFill>
                            <a:schemeClr val="tx1"/>
                          </a:solidFill>
                        </a:rPr>
                        <a:t> di </a:t>
                      </a:r>
                      <a:r>
                        <a:rPr lang="en-US" sz="1600" b="0" dirty="0" err="1">
                          <a:solidFill>
                            <a:schemeClr val="tx1"/>
                          </a:solidFill>
                        </a:rPr>
                        <a:t>riflettere</a:t>
                      </a:r>
                      <a:r>
                        <a:rPr lang="en-US" sz="1600" b="0" dirty="0">
                          <a:solidFill>
                            <a:schemeClr val="tx1"/>
                          </a:solidFill>
                        </a:rPr>
                        <a:t> sui </a:t>
                      </a:r>
                      <a:r>
                        <a:rPr lang="en-US" sz="1600" b="0" dirty="0" err="1">
                          <a:solidFill>
                            <a:schemeClr val="tx1"/>
                          </a:solidFill>
                        </a:rPr>
                        <a:t>bisogni</a:t>
                      </a:r>
                      <a:r>
                        <a:rPr lang="en-US" sz="1600" b="0" dirty="0">
                          <a:solidFill>
                            <a:schemeClr val="tx1"/>
                          </a:solidFill>
                        </a:rPr>
                        <a:t> del team</a:t>
                      </a:r>
                      <a:r>
                        <a:rPr lang="en-GB" sz="1600" b="0" dirty="0"/>
                        <a:t> e </a:t>
                      </a:r>
                      <a:r>
                        <a:rPr lang="en-GB" sz="1600" b="0" dirty="0" err="1"/>
                        <a:t>sulle</a:t>
                      </a:r>
                      <a:r>
                        <a:rPr lang="en-GB" sz="1600" b="0" dirty="0"/>
                        <a:t> </a:t>
                      </a:r>
                      <a:r>
                        <a:rPr lang="en-GB" sz="1600" b="0" dirty="0" err="1"/>
                        <a:t>aspirazini</a:t>
                      </a:r>
                      <a:r>
                        <a:rPr lang="en-GB" sz="1600" b="0" dirty="0"/>
                        <a:t> in </a:t>
                      </a:r>
                      <a:r>
                        <a:rPr lang="en-GB" sz="1600" b="0" dirty="0" err="1"/>
                        <a:t>riferimento</a:t>
                      </a:r>
                      <a:r>
                        <a:rPr lang="en-GB" sz="1600" b="0" dirty="0"/>
                        <a:t> alle </a:t>
                      </a:r>
                      <a:r>
                        <a:rPr lang="en-GB" sz="1600" b="0" dirty="0" err="1"/>
                        <a:t>prospettive</a:t>
                      </a:r>
                      <a:r>
                        <a:rPr lang="en-GB" sz="1600" b="0" dirty="0"/>
                        <a:t> future</a:t>
                      </a:r>
                      <a:r>
                        <a:rPr lang="en-GB" sz="1600" dirty="0"/>
                        <a:t>.</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en-GB" sz="1600" b="0" dirty="0" err="1">
                          <a:solidFill>
                            <a:schemeClr val="tx1"/>
                          </a:solidFill>
                        </a:rPr>
                        <a:t>Riesce</a:t>
                      </a:r>
                      <a:r>
                        <a:rPr lang="en-GB" sz="1600" b="0" dirty="0">
                          <a:solidFill>
                            <a:schemeClr val="tx1"/>
                          </a:solidFill>
                        </a:rPr>
                        <a:t> a </a:t>
                      </a:r>
                      <a:r>
                        <a:rPr lang="en-GB" sz="1600" b="0" dirty="0" err="1">
                          <a:solidFill>
                            <a:schemeClr val="tx1"/>
                          </a:solidFill>
                        </a:rPr>
                        <a:t>trasformare</a:t>
                      </a:r>
                      <a:r>
                        <a:rPr lang="en-GB" sz="1600" b="0" dirty="0">
                          <a:solidFill>
                            <a:schemeClr val="tx1"/>
                          </a:solidFill>
                        </a:rPr>
                        <a:t> </a:t>
                      </a:r>
                      <a:r>
                        <a:rPr lang="en-GB" sz="1600" b="0" dirty="0" err="1">
                          <a:solidFill>
                            <a:schemeClr val="tx1"/>
                          </a:solidFill>
                        </a:rPr>
                        <a:t>bisogni</a:t>
                      </a:r>
                      <a:r>
                        <a:rPr lang="en-GB" sz="1600" b="0" dirty="0">
                          <a:solidFill>
                            <a:schemeClr val="tx1"/>
                          </a:solidFill>
                        </a:rPr>
                        <a:t> e desideria in </a:t>
                      </a:r>
                      <a:r>
                        <a:rPr lang="en-GB" sz="1600" b="0" dirty="0" err="1">
                          <a:solidFill>
                            <a:schemeClr val="tx1"/>
                          </a:solidFill>
                        </a:rPr>
                        <a:t>obiettivi</a:t>
                      </a:r>
                      <a:r>
                        <a:rPr lang="en-GB" sz="1600" b="0" dirty="0">
                          <a:solidFill>
                            <a:schemeClr val="tx1"/>
                          </a:solidFill>
                        </a:rPr>
                        <a:t> da </a:t>
                      </a:r>
                      <a:r>
                        <a:rPr lang="en-GB" sz="1600" b="0" dirty="0" err="1">
                          <a:solidFill>
                            <a:schemeClr val="tx1"/>
                          </a:solidFill>
                        </a:rPr>
                        <a:t>portare</a:t>
                      </a:r>
                      <a:r>
                        <a:rPr lang="en-GB" sz="1600" b="0" dirty="0">
                          <a:solidFill>
                            <a:schemeClr val="tx1"/>
                          </a:solidFill>
                        </a:rPr>
                        <a:t> a </a:t>
                      </a:r>
                      <a:r>
                        <a:rPr lang="en-GB" sz="1600" b="0" dirty="0" err="1">
                          <a:solidFill>
                            <a:schemeClr val="tx1"/>
                          </a:solidFill>
                        </a:rPr>
                        <a:t>termine</a:t>
                      </a:r>
                      <a:r>
                        <a:rPr lang="en-GB" sz="1600" b="0" dirty="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US" sz="1600" b="0" dirty="0" err="1">
                          <a:solidFill>
                            <a:schemeClr val="tx1"/>
                          </a:solidFill>
                        </a:rPr>
                        <a:t>Aiuta</a:t>
                      </a:r>
                      <a:r>
                        <a:rPr lang="en-US" sz="1600" b="0" dirty="0">
                          <a:solidFill>
                            <a:schemeClr val="tx1"/>
                          </a:solidFill>
                        </a:rPr>
                        <a:t> </a:t>
                      </a:r>
                      <a:r>
                        <a:rPr lang="en-US" sz="1600" b="0" dirty="0" err="1">
                          <a:solidFill>
                            <a:schemeClr val="tx1"/>
                          </a:solidFill>
                        </a:rPr>
                        <a:t>gli</a:t>
                      </a:r>
                      <a:r>
                        <a:rPr lang="en-US" sz="1600" b="0" dirty="0">
                          <a:solidFill>
                            <a:schemeClr val="tx1"/>
                          </a:solidFill>
                        </a:rPr>
                        <a:t> </a:t>
                      </a:r>
                      <a:r>
                        <a:rPr lang="en-US" sz="1600" b="0" dirty="0" err="1">
                          <a:solidFill>
                            <a:schemeClr val="tx1"/>
                          </a:solidFill>
                        </a:rPr>
                        <a:t>altri</a:t>
                      </a:r>
                      <a:r>
                        <a:rPr lang="en-US" sz="1600" b="0" dirty="0">
                          <a:solidFill>
                            <a:schemeClr val="tx1"/>
                          </a:solidFill>
                        </a:rPr>
                        <a:t> a </a:t>
                      </a:r>
                      <a:r>
                        <a:rPr lang="en-US" sz="1600" b="0" dirty="0" err="1">
                          <a:solidFill>
                            <a:schemeClr val="tx1"/>
                          </a:solidFill>
                        </a:rPr>
                        <a:t>riflettere</a:t>
                      </a:r>
                      <a:r>
                        <a:rPr lang="en-US" sz="1600" b="0" dirty="0">
                          <a:solidFill>
                            <a:schemeClr val="tx1"/>
                          </a:solidFill>
                        </a:rPr>
                        <a:t> sui </a:t>
                      </a:r>
                      <a:r>
                        <a:rPr lang="en-US" sz="1600" b="0" dirty="0" err="1">
                          <a:solidFill>
                            <a:schemeClr val="tx1"/>
                          </a:solidFill>
                        </a:rPr>
                        <a:t>propri</a:t>
                      </a:r>
                      <a:r>
                        <a:rPr lang="en-US" sz="1600" b="0" dirty="0">
                          <a:solidFill>
                            <a:schemeClr val="tx1"/>
                          </a:solidFill>
                        </a:rPr>
                        <a:t> </a:t>
                      </a:r>
                      <a:r>
                        <a:rPr lang="en-US" sz="1600" b="0" dirty="0" err="1">
                          <a:solidFill>
                            <a:schemeClr val="tx1"/>
                          </a:solidFill>
                        </a:rPr>
                        <a:t>bisogni</a:t>
                      </a:r>
                      <a:r>
                        <a:rPr lang="en-US" sz="1600" b="0" dirty="0">
                          <a:solidFill>
                            <a:schemeClr val="tx1"/>
                          </a:solidFill>
                        </a:rPr>
                        <a:t> e </a:t>
                      </a:r>
                      <a:r>
                        <a:rPr lang="en-US" sz="1600" b="0" dirty="0" err="1">
                          <a:solidFill>
                            <a:schemeClr val="tx1"/>
                          </a:solidFill>
                        </a:rPr>
                        <a:t>desideri</a:t>
                      </a:r>
                      <a:r>
                        <a:rPr lang="en-US" sz="1600" b="0" dirty="0">
                          <a:solidFill>
                            <a:schemeClr val="tx1"/>
                          </a:solidFill>
                        </a:rPr>
                        <a:t> e </a:t>
                      </a:r>
                      <a:r>
                        <a:rPr lang="en-US" sz="1600" b="0" dirty="0" err="1">
                          <a:solidFill>
                            <a:schemeClr val="tx1"/>
                          </a:solidFill>
                        </a:rPr>
                        <a:t>su</a:t>
                      </a:r>
                      <a:r>
                        <a:rPr lang="en-US" sz="1600" b="0" dirty="0">
                          <a:solidFill>
                            <a:schemeClr val="tx1"/>
                          </a:solidFill>
                        </a:rPr>
                        <a:t> come </a:t>
                      </a:r>
                      <a:r>
                        <a:rPr lang="en-US" sz="1600" b="0" dirty="0" err="1">
                          <a:solidFill>
                            <a:schemeClr val="tx1"/>
                          </a:solidFill>
                        </a:rPr>
                        <a:t>trasformarli</a:t>
                      </a:r>
                      <a:r>
                        <a:rPr lang="en-US" sz="1600" b="0" dirty="0">
                          <a:solidFill>
                            <a:schemeClr val="tx1"/>
                          </a:solidFill>
                        </a:rPr>
                        <a:t> in </a:t>
                      </a:r>
                      <a:r>
                        <a:rPr lang="en-US" sz="1600" b="0" dirty="0" err="1">
                          <a:solidFill>
                            <a:schemeClr val="tx1"/>
                          </a:solidFill>
                        </a:rPr>
                        <a:t>obiettivi</a:t>
                      </a:r>
                      <a:r>
                        <a:rPr lang="en-US" sz="1600" b="0" dirty="0">
                          <a:solidFill>
                            <a:schemeClr val="tx1"/>
                          </a:solidFill>
                        </a:rPr>
                        <a:t> da </a:t>
                      </a:r>
                      <a:r>
                        <a:rPr lang="en-US" sz="1600" b="0" dirty="0" err="1">
                          <a:solidFill>
                            <a:schemeClr val="tx1"/>
                          </a:solidFill>
                        </a:rPr>
                        <a:t>raggiungere</a:t>
                      </a:r>
                      <a:r>
                        <a:rPr lang="en-US" sz="16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18679812"/>
                  </a:ext>
                </a:extLst>
              </a:tr>
            </a:tbl>
          </a:graphicData>
        </a:graphic>
      </p:graphicFrame>
    </p:spTree>
    <p:extLst>
      <p:ext uri="{BB962C8B-B14F-4D97-AF65-F5344CB8AC3E}">
        <p14:creationId xmlns:p14="http://schemas.microsoft.com/office/powerpoint/2010/main" val="287732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206945" cy="2194190"/>
          </a:xfrm>
          <a:prstGeom prst="rect">
            <a:avLst/>
          </a:prstGeom>
        </p:spPr>
        <p:txBody>
          <a:bodyPr vert="horz" wrap="square" lIns="0" tIns="13970" rIns="0" bIns="0" rtlCol="0">
            <a:spAutoFit/>
          </a:bodyPr>
          <a:lstStyle/>
          <a:p>
            <a:pPr fontAlgn="base"/>
            <a:r>
              <a:rPr lang="it-IT" sz="2800" b="1" dirty="0">
                <a:effectLst/>
                <a:latin typeface="Calibri" panose="020F0502020204030204" pitchFamily="34" charset="0"/>
                <a:ea typeface="Times New Roman" panose="02020603050405020304" pitchFamily="18" charset="0"/>
              </a:rPr>
              <a:t>Combinare le due Intelligenze Relazionali: Emotiva e Sociale</a:t>
            </a:r>
            <a:endParaRPr lang="it-IT" sz="2800" dirty="0">
              <a:effectLst/>
              <a:latin typeface="Times New Roman" panose="02020603050405020304" pitchFamily="18" charset="0"/>
              <a:ea typeface="Times New Roman" panose="02020603050405020304" pitchFamily="18" charset="0"/>
            </a:endParaRPr>
          </a:p>
          <a:p>
            <a:pPr marL="12700">
              <a:lnSpc>
                <a:spcPct val="100000"/>
              </a:lnSpc>
              <a:spcBef>
                <a:spcPts val="110"/>
              </a:spcBef>
            </a:pPr>
            <a:endParaRPr lang="es-ES" sz="2800" spc="50" dirty="0">
              <a:latin typeface="Tahoma"/>
              <a:cs typeface="Tahoma"/>
            </a:endParaRPr>
          </a:p>
          <a:p>
            <a:pPr marL="12700">
              <a:spcBef>
                <a:spcPts val="110"/>
              </a:spcBef>
            </a:pPr>
            <a:r>
              <a:rPr lang="en-US" sz="2800" dirty="0">
                <a:effectLst/>
                <a:latin typeface="Calibri" panose="020F0502020204030204" pitchFamily="34" charset="0"/>
                <a:ea typeface="Times New Roman" panose="02020603050405020304" pitchFamily="18" charset="0"/>
              </a:rPr>
              <a:t>Uno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maggiori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successi</a:t>
            </a:r>
            <a:r>
              <a:rPr lang="en-US" sz="2800" dirty="0">
                <a:effectLst/>
                <a:latin typeface="Calibri" panose="020F0502020204030204" pitchFamily="34" charset="0"/>
                <a:ea typeface="Times New Roman" panose="02020603050405020304" pitchFamily="18" charset="0"/>
              </a:rPr>
              <a:t> di Goleman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suo</a:t>
            </a:r>
            <a:r>
              <a:rPr lang="en-US" sz="2800" dirty="0">
                <a:effectLst/>
                <a:latin typeface="Calibri" panose="020F0502020204030204" pitchFamily="34" charset="0"/>
                <a:ea typeface="Times New Roman" panose="02020603050405020304" pitchFamily="18" charset="0"/>
              </a:rPr>
              <a:t> bestseller del 1995 è </a:t>
            </a:r>
            <a:r>
              <a:rPr lang="en-US" sz="2800" dirty="0" err="1">
                <a:effectLst/>
                <a:latin typeface="Calibri" panose="020F0502020204030204" pitchFamily="34" charset="0"/>
                <a:ea typeface="Times New Roman" panose="02020603050405020304" pitchFamily="18" charset="0"/>
              </a:rPr>
              <a:t>stato</a:t>
            </a:r>
            <a:r>
              <a:rPr lang="en-US" sz="2800" dirty="0">
                <a:effectLst/>
                <a:latin typeface="Calibri" panose="020F0502020204030204" pitchFamily="34" charset="0"/>
                <a:ea typeface="Times New Roman" panose="02020603050405020304" pitchFamily="18" charset="0"/>
              </a:rPr>
              <a:t> uno studio </a:t>
            </a:r>
            <a:r>
              <a:rPr lang="en-US" sz="2800" dirty="0" err="1">
                <a:effectLst/>
                <a:latin typeface="Calibri" panose="020F0502020204030204" pitchFamily="34" charset="0"/>
                <a:ea typeface="Times New Roman" panose="02020603050405020304" pitchFamily="18" charset="0"/>
              </a:rPr>
              <a:t>dettagliato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quinta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dimensione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dell’Intelligenza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Emotiva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relativa</a:t>
            </a:r>
            <a:r>
              <a:rPr lang="en-US" sz="2800" dirty="0">
                <a:effectLst/>
                <a:latin typeface="Calibri" panose="020F0502020204030204" pitchFamily="34" charset="0"/>
                <a:ea typeface="Times New Roman" panose="02020603050405020304" pitchFamily="18" charset="0"/>
              </a:rPr>
              <a:t> alle </a:t>
            </a:r>
            <a:r>
              <a:rPr lang="en-US" sz="2800" dirty="0" err="1">
                <a:effectLst/>
                <a:latin typeface="Calibri" panose="020F0502020204030204" pitchFamily="34" charset="0"/>
                <a:ea typeface="Times New Roman" panose="02020603050405020304" pitchFamily="18" charset="0"/>
              </a:rPr>
              <a:t>abilità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sociali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relazionali</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5597344" cy="3539430"/>
          </a:xfrm>
          <a:prstGeom prst="rect">
            <a:avLst/>
          </a:prstGeom>
          <a:noFill/>
        </p:spPr>
        <p:txBody>
          <a:bodyPr wrap="square" rtlCol="0">
            <a:spAutoFit/>
          </a:bodyPr>
          <a:lstStyle/>
          <a:p>
            <a:r>
              <a:rPr lang="en-US" sz="2800" dirty="0">
                <a:effectLst/>
                <a:ea typeface="Times New Roman" panose="02020603050405020304" pitchFamily="18" charset="0"/>
              </a:rPr>
              <a:t>Dopo una </a:t>
            </a:r>
            <a:r>
              <a:rPr lang="en-US" sz="2800" dirty="0" err="1">
                <a:effectLst/>
                <a:ea typeface="Times New Roman" panose="02020603050405020304" pitchFamily="18" charset="0"/>
              </a:rPr>
              <a:t>serie</a:t>
            </a:r>
            <a:r>
              <a:rPr lang="en-US" sz="2800" dirty="0">
                <a:effectLst/>
                <a:ea typeface="Times New Roman" panose="02020603050405020304" pitchFamily="18" charset="0"/>
              </a:rPr>
              <a:t> di </a:t>
            </a:r>
            <a:r>
              <a:rPr lang="en-US" sz="2800" dirty="0" err="1">
                <a:effectLst/>
                <a:ea typeface="Times New Roman" panose="02020603050405020304" pitchFamily="18" charset="0"/>
              </a:rPr>
              <a:t>altre</a:t>
            </a:r>
            <a:r>
              <a:rPr lang="en-US" sz="2800" dirty="0">
                <a:effectLst/>
                <a:ea typeface="Times New Roman" panose="02020603050405020304" pitchFamily="18" charset="0"/>
              </a:rPr>
              <a:t> </a:t>
            </a:r>
            <a:r>
              <a:rPr lang="en-US" sz="2800" dirty="0" err="1">
                <a:effectLst/>
                <a:ea typeface="Times New Roman" panose="02020603050405020304" pitchFamily="18" charset="0"/>
              </a:rPr>
              <a:t>pubblicazioni</a:t>
            </a:r>
            <a:r>
              <a:rPr lang="en-US" sz="2800" dirty="0">
                <a:effectLst/>
                <a:ea typeface="Times New Roman" panose="02020603050405020304" pitchFamily="18" charset="0"/>
              </a:rPr>
              <a:t> di </a:t>
            </a:r>
            <a:r>
              <a:rPr lang="en-US" sz="2800" dirty="0" err="1">
                <a:effectLst/>
                <a:ea typeface="Times New Roman" panose="02020603050405020304" pitchFamily="18" charset="0"/>
              </a:rPr>
              <a:t>successo</a:t>
            </a:r>
            <a:r>
              <a:rPr lang="en-US" sz="2800" dirty="0">
                <a:effectLst/>
                <a:ea typeface="Times New Roman" panose="02020603050405020304" pitchFamily="18" charset="0"/>
              </a:rPr>
              <a:t> </a:t>
            </a:r>
            <a:r>
              <a:rPr lang="en-US" sz="2800" dirty="0" err="1">
                <a:effectLst/>
                <a:ea typeface="Times New Roman" panose="02020603050405020304" pitchFamily="18" charset="0"/>
              </a:rPr>
              <a:t>sull’IE</a:t>
            </a:r>
            <a:r>
              <a:rPr lang="en-US" sz="2800" dirty="0">
                <a:effectLst/>
                <a:ea typeface="Times New Roman" panose="02020603050405020304" pitchFamily="18" charset="0"/>
              </a:rPr>
              <a:t>, </a:t>
            </a:r>
            <a:r>
              <a:rPr lang="en-US" sz="2800" dirty="0" err="1">
                <a:effectLst/>
                <a:ea typeface="Times New Roman" panose="02020603050405020304" pitchFamily="18" charset="0"/>
              </a:rPr>
              <a:t>nel</a:t>
            </a:r>
            <a:r>
              <a:rPr lang="en-US" sz="2800" dirty="0">
                <a:effectLst/>
                <a:ea typeface="Times New Roman" panose="02020603050405020304" pitchFamily="18" charset="0"/>
              </a:rPr>
              <a:t> 2006 Daniel Goleman ha </a:t>
            </a:r>
            <a:r>
              <a:rPr lang="en-US" sz="2800" dirty="0" err="1">
                <a:effectLst/>
                <a:ea typeface="Times New Roman" panose="02020603050405020304" pitchFamily="18" charset="0"/>
              </a:rPr>
              <a:t>raggiunto</a:t>
            </a:r>
            <a:r>
              <a:rPr lang="en-US" sz="2800" dirty="0">
                <a:effectLst/>
                <a:ea typeface="Times New Roman" panose="02020603050405020304" pitchFamily="18" charset="0"/>
              </a:rPr>
              <a:t> </a:t>
            </a:r>
            <a:r>
              <a:rPr lang="en-US" sz="2800" dirty="0" err="1">
                <a:effectLst/>
                <a:ea typeface="Times New Roman" panose="02020603050405020304" pitchFamily="18" charset="0"/>
              </a:rPr>
              <a:t>ancora</a:t>
            </a:r>
            <a:r>
              <a:rPr lang="en-US" sz="2800" dirty="0">
                <a:effectLst/>
                <a:ea typeface="Times New Roman" panose="02020603050405020304" pitchFamily="18" charset="0"/>
              </a:rPr>
              <a:t> una volta la </a:t>
            </a:r>
            <a:r>
              <a:rPr lang="en-US" sz="2800" dirty="0" err="1">
                <a:effectLst/>
                <a:ea typeface="Times New Roman" panose="02020603050405020304" pitchFamily="18" charset="0"/>
              </a:rPr>
              <a:t>popolarità</a:t>
            </a:r>
            <a:r>
              <a:rPr lang="en-US" sz="2800" dirty="0">
                <a:effectLst/>
                <a:ea typeface="Times New Roman" panose="02020603050405020304" pitchFamily="18" charset="0"/>
              </a:rPr>
              <a:t> con il </a:t>
            </a:r>
            <a:r>
              <a:rPr lang="en-US" sz="2800" dirty="0" err="1">
                <a:effectLst/>
                <a:ea typeface="Times New Roman" panose="02020603050405020304" pitchFamily="18" charset="0"/>
              </a:rPr>
              <a:t>suo</a:t>
            </a:r>
            <a:r>
              <a:rPr lang="en-US" sz="2800" dirty="0">
                <a:effectLst/>
                <a:ea typeface="Times New Roman" panose="02020603050405020304" pitchFamily="18" charset="0"/>
              </a:rPr>
              <a:t> nuovo </a:t>
            </a:r>
            <a:r>
              <a:rPr lang="en-US" sz="2800" dirty="0" err="1">
                <a:effectLst/>
                <a:ea typeface="Times New Roman" panose="02020603050405020304" pitchFamily="18" charset="0"/>
              </a:rPr>
              <a:t>libro</a:t>
            </a:r>
            <a:r>
              <a:rPr lang="en-US" sz="2800" dirty="0">
                <a:effectLst/>
                <a:ea typeface="Times New Roman" panose="02020603050405020304" pitchFamily="18" charset="0"/>
              </a:rPr>
              <a:t> </a:t>
            </a:r>
            <a:r>
              <a:rPr lang="en-US" sz="2800" b="1" dirty="0">
                <a:effectLst/>
                <a:ea typeface="Times New Roman" panose="02020603050405020304" pitchFamily="18" charset="0"/>
              </a:rPr>
              <a:t>Social Intelligence. La </a:t>
            </a:r>
            <a:r>
              <a:rPr lang="en-US" sz="2800" b="1" dirty="0" err="1">
                <a:effectLst/>
                <a:ea typeface="Times New Roman" panose="02020603050405020304" pitchFamily="18" charset="0"/>
              </a:rPr>
              <a:t>nuova</a:t>
            </a:r>
            <a:r>
              <a:rPr lang="en-US" sz="2800" b="1" dirty="0">
                <a:effectLst/>
                <a:ea typeface="Times New Roman" panose="02020603050405020304" pitchFamily="18" charset="0"/>
              </a:rPr>
              <a:t> </a:t>
            </a:r>
            <a:r>
              <a:rPr lang="en-US" sz="2800" b="1" dirty="0" err="1">
                <a:effectLst/>
                <a:ea typeface="Times New Roman" panose="02020603050405020304" pitchFamily="18" charset="0"/>
              </a:rPr>
              <a:t>scienza</a:t>
            </a:r>
            <a:r>
              <a:rPr lang="en-US" sz="2800" b="1" dirty="0">
                <a:effectLst/>
                <a:ea typeface="Times New Roman" panose="02020603050405020304" pitchFamily="18" charset="0"/>
              </a:rPr>
              <a:t> </a:t>
            </a:r>
            <a:r>
              <a:rPr lang="en-US" sz="2800" b="1" dirty="0" err="1">
                <a:effectLst/>
                <a:ea typeface="Times New Roman" panose="02020603050405020304" pitchFamily="18" charset="0"/>
              </a:rPr>
              <a:t>delle</a:t>
            </a:r>
            <a:r>
              <a:rPr lang="en-US" sz="2800" b="1" dirty="0">
                <a:effectLst/>
                <a:ea typeface="Times New Roman" panose="02020603050405020304" pitchFamily="18" charset="0"/>
              </a:rPr>
              <a:t> </a:t>
            </a:r>
            <a:r>
              <a:rPr lang="en-US" sz="2800" b="1" dirty="0" err="1">
                <a:effectLst/>
                <a:ea typeface="Times New Roman" panose="02020603050405020304" pitchFamily="18" charset="0"/>
              </a:rPr>
              <a:t>relazioni</a:t>
            </a:r>
            <a:r>
              <a:rPr lang="en-US" sz="2800" b="1" dirty="0">
                <a:effectLst/>
                <a:ea typeface="Times New Roman" panose="02020603050405020304" pitchFamily="18" charset="0"/>
              </a:rPr>
              <a:t> </a:t>
            </a:r>
            <a:r>
              <a:rPr lang="en-US" sz="2800" b="1" dirty="0" err="1">
                <a:effectLst/>
                <a:ea typeface="Times New Roman" panose="02020603050405020304" pitchFamily="18" charset="0"/>
              </a:rPr>
              <a:t>umane</a:t>
            </a:r>
            <a:r>
              <a:rPr lang="en-US" sz="2800" dirty="0">
                <a:effectLst/>
                <a:ea typeface="Times New Roman" panose="02020603050405020304" pitchFamily="18" charset="0"/>
              </a:rPr>
              <a:t>.</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rPr>
              <a:t>Il </a:t>
            </a:r>
            <a:r>
              <a:rPr lang="en-US" sz="2800" dirty="0" err="1">
                <a:effectLst/>
                <a:ea typeface="Times New Roman" panose="02020603050405020304" pitchFamily="18" charset="0"/>
              </a:rPr>
              <a:t>libro</a:t>
            </a:r>
            <a:r>
              <a:rPr lang="en-US" sz="2800" dirty="0">
                <a:effectLst/>
                <a:ea typeface="Times New Roman" panose="02020603050405020304" pitchFamily="18" charset="0"/>
              </a:rPr>
              <a:t> </a:t>
            </a:r>
            <a:r>
              <a:rPr lang="en-US" sz="2800" dirty="0" err="1">
                <a:effectLst/>
                <a:ea typeface="Times New Roman" panose="02020603050405020304" pitchFamily="18" charset="0"/>
              </a:rPr>
              <a:t>approfondisce</a:t>
            </a:r>
            <a:r>
              <a:rPr lang="en-US" sz="2800" dirty="0">
                <a:effectLst/>
                <a:ea typeface="Times New Roman" panose="02020603050405020304" pitchFamily="18" charset="0"/>
              </a:rPr>
              <a:t> le </a:t>
            </a:r>
            <a:r>
              <a:rPr lang="en-US" sz="2800" dirty="0" err="1">
                <a:effectLst/>
                <a:ea typeface="Times New Roman" panose="02020603050405020304" pitchFamily="18" charset="0"/>
              </a:rPr>
              <a:t>capacità</a:t>
            </a:r>
            <a:r>
              <a:rPr lang="en-US" sz="2800" dirty="0">
                <a:effectLst/>
                <a:ea typeface="Times New Roman" panose="02020603050405020304" pitchFamily="18" charset="0"/>
              </a:rPr>
              <a:t> </a:t>
            </a:r>
            <a:r>
              <a:rPr lang="en-US" sz="2800" dirty="0" err="1">
                <a:effectLst/>
                <a:ea typeface="Times New Roman" panose="02020603050405020304" pitchFamily="18" charset="0"/>
              </a:rPr>
              <a:t>sociali</a:t>
            </a:r>
            <a:r>
              <a:rPr lang="en-US" sz="2800" dirty="0">
                <a:effectLst/>
                <a:ea typeface="Times New Roman" panose="02020603050405020304" pitchFamily="18" charset="0"/>
              </a:rPr>
              <a:t> e </a:t>
            </a:r>
            <a:r>
              <a:rPr lang="en-US" sz="2800" dirty="0" err="1">
                <a:effectLst/>
                <a:ea typeface="Times New Roman" panose="02020603050405020304" pitchFamily="18" charset="0"/>
              </a:rPr>
              <a:t>relazionali</a:t>
            </a:r>
            <a:r>
              <a:rPr lang="en-US" sz="2800" dirty="0">
                <a:effectLst/>
                <a:ea typeface="Times New Roman" panose="02020603050405020304" pitchFamily="18" charset="0"/>
              </a:rPr>
              <a:t> </a:t>
            </a:r>
            <a:r>
              <a:rPr lang="en-US" sz="2800" dirty="0" err="1">
                <a:effectLst/>
                <a:ea typeface="Times New Roman" panose="02020603050405020304" pitchFamily="18" charset="0"/>
              </a:rPr>
              <a:t>originariamente</a:t>
            </a:r>
            <a:r>
              <a:rPr lang="en-US" sz="2800" dirty="0">
                <a:effectLst/>
                <a:ea typeface="Times New Roman" panose="02020603050405020304" pitchFamily="18" charset="0"/>
              </a:rPr>
              <a:t> </a:t>
            </a:r>
            <a:r>
              <a:rPr lang="en-US" sz="2800" dirty="0" err="1">
                <a:effectLst/>
                <a:ea typeface="Times New Roman" panose="02020603050405020304" pitchFamily="18" charset="0"/>
              </a:rPr>
              <a:t>incluse</a:t>
            </a:r>
            <a:r>
              <a:rPr lang="en-US" sz="2800" dirty="0">
                <a:effectLst/>
                <a:ea typeface="Times New Roman" panose="02020603050405020304" pitchFamily="18" charset="0"/>
              </a:rPr>
              <a:t> </a:t>
            </a:r>
            <a:r>
              <a:rPr lang="en-US" sz="2800" dirty="0" err="1">
                <a:effectLst/>
                <a:ea typeface="Times New Roman" panose="02020603050405020304" pitchFamily="18" charset="0"/>
              </a:rPr>
              <a:t>nella</a:t>
            </a:r>
            <a:r>
              <a:rPr lang="en-US" sz="2800" dirty="0">
                <a:effectLst/>
                <a:ea typeface="Times New Roman" panose="02020603050405020304" pitchFamily="18" charset="0"/>
              </a:rPr>
              <a:t> </a:t>
            </a:r>
            <a:r>
              <a:rPr lang="en-US" sz="2800" dirty="0" err="1">
                <a:effectLst/>
                <a:ea typeface="Times New Roman" panose="02020603050405020304" pitchFamily="18" charset="0"/>
              </a:rPr>
              <a:t>quinta</a:t>
            </a:r>
            <a:r>
              <a:rPr lang="en-US" sz="2800" dirty="0">
                <a:effectLst/>
                <a:ea typeface="Times New Roman" panose="02020603050405020304" pitchFamily="18" charset="0"/>
              </a:rPr>
              <a:t> </a:t>
            </a:r>
            <a:r>
              <a:rPr lang="en-US" sz="2800" dirty="0" err="1">
                <a:effectLst/>
                <a:ea typeface="Times New Roman" panose="02020603050405020304" pitchFamily="18" charset="0"/>
              </a:rPr>
              <a:t>dimensione</a:t>
            </a:r>
            <a:r>
              <a:rPr lang="en-US" sz="2800" dirty="0">
                <a:effectLst/>
                <a:ea typeface="Times New Roman" panose="02020603050405020304" pitchFamily="18" charset="0"/>
              </a:rPr>
              <a:t> dell’ Intelligenza </a:t>
            </a:r>
            <a:r>
              <a:rPr lang="en-US" sz="2800" dirty="0" err="1">
                <a:effectLst/>
                <a:ea typeface="Times New Roman" panose="02020603050405020304" pitchFamily="18" charset="0"/>
              </a:rPr>
              <a:t>Emotiva</a:t>
            </a:r>
            <a:r>
              <a:rPr lang="en-US" sz="2800" dirty="0">
                <a:effectLst/>
                <a:ea typeface="Times New Roman" panose="02020603050405020304" pitchFamily="18" charset="0"/>
              </a:rPr>
              <a:t> e, come </a:t>
            </a:r>
            <a:r>
              <a:rPr lang="en-US" sz="2800" dirty="0" err="1">
                <a:effectLst/>
                <a:ea typeface="Times New Roman" panose="02020603050405020304" pitchFamily="18" charset="0"/>
              </a:rPr>
              <a:t>previsto</a:t>
            </a:r>
            <a:r>
              <a:rPr lang="en-US" sz="2800" dirty="0">
                <a:effectLst/>
                <a:ea typeface="Times New Roman" panose="02020603050405020304" pitchFamily="18" charset="0"/>
              </a:rPr>
              <a:t>, ha </a:t>
            </a:r>
            <a:r>
              <a:rPr lang="en-US" sz="2800" dirty="0" err="1">
                <a:effectLst/>
                <a:ea typeface="Times New Roman" panose="02020603050405020304" pitchFamily="18" charset="0"/>
              </a:rPr>
              <a:t>riscosso</a:t>
            </a:r>
            <a:r>
              <a:rPr lang="en-US" sz="2800" dirty="0">
                <a:effectLst/>
                <a:ea typeface="Times New Roman" panose="02020603050405020304" pitchFamily="18" charset="0"/>
              </a:rPr>
              <a:t> </a:t>
            </a:r>
            <a:r>
              <a:rPr lang="en-US" sz="2800" dirty="0" err="1">
                <a:effectLst/>
                <a:ea typeface="Times New Roman" panose="02020603050405020304" pitchFamily="18" charset="0"/>
              </a:rPr>
              <a:t>grande</a:t>
            </a:r>
            <a:r>
              <a:rPr lang="en-US" sz="2800" dirty="0">
                <a:effectLst/>
                <a:ea typeface="Times New Roman" panose="02020603050405020304" pitchFamily="18" charset="0"/>
              </a:rPr>
              <a:t> </a:t>
            </a:r>
            <a:r>
              <a:rPr lang="en-US" sz="2800" dirty="0" err="1">
                <a:effectLst/>
                <a:ea typeface="Times New Roman" panose="02020603050405020304" pitchFamily="18" charset="0"/>
              </a:rPr>
              <a:t>successo</a:t>
            </a:r>
            <a:r>
              <a:rPr lang="en-US" sz="2800" dirty="0">
                <a:effectLst/>
                <a:ea typeface="Times New Roman" panose="02020603050405020304" pitchFamily="18" charset="0"/>
              </a:rPr>
              <a:t> </a:t>
            </a:r>
            <a:r>
              <a:rPr lang="en-US" sz="2800" dirty="0" err="1">
                <a:effectLst/>
                <a:ea typeface="Times New Roman" panose="02020603050405020304" pitchFamily="18" charset="0"/>
              </a:rPr>
              <a:t>nelle</a:t>
            </a:r>
            <a:r>
              <a:rPr lang="en-US" sz="2800" dirty="0">
                <a:effectLst/>
                <a:ea typeface="Times New Roman" panose="02020603050405020304" pitchFamily="18" charset="0"/>
              </a:rPr>
              <a:t> </a:t>
            </a:r>
            <a:r>
              <a:rPr lang="en-US" sz="2800" dirty="0" err="1">
                <a:effectLst/>
                <a:ea typeface="Times New Roman" panose="02020603050405020304" pitchFamily="18" charset="0"/>
              </a:rPr>
              <a:t>imprese</a:t>
            </a:r>
            <a:r>
              <a:rPr lang="en-US" sz="2800" dirty="0">
                <a:effectLst/>
                <a:ea typeface="Times New Roman" panose="02020603050405020304" pitchFamily="18" charset="0"/>
              </a:rPr>
              <a:t> e in </a:t>
            </a:r>
            <a:r>
              <a:rPr lang="en-US" sz="2800" dirty="0" err="1">
                <a:effectLst/>
                <a:ea typeface="Times New Roman" panose="02020603050405020304" pitchFamily="18" charset="0"/>
              </a:rPr>
              <a:t>generale</a:t>
            </a:r>
            <a:r>
              <a:rPr lang="en-US" sz="2800" dirty="0">
                <a:effectLst/>
                <a:ea typeface="Times New Roman" panose="02020603050405020304" pitchFamily="18" charset="0"/>
              </a:rPr>
              <a:t>.</a:t>
            </a:r>
            <a:br>
              <a:rPr lang="en-US" sz="2800" dirty="0">
                <a:effectLst/>
                <a:ea typeface="Times New Roman" panose="02020603050405020304" pitchFamily="18" charset="0"/>
              </a:rPr>
            </a:br>
            <a:r>
              <a:rPr lang="en-US" sz="2800" dirty="0">
                <a:effectLst/>
                <a:ea typeface="Times New Roman" panose="02020603050405020304" pitchFamily="18" charset="0"/>
              </a:rPr>
              <a:t>Il </a:t>
            </a:r>
            <a:r>
              <a:rPr lang="en-US" sz="2800" dirty="0" err="1">
                <a:effectLst/>
                <a:ea typeface="Times New Roman" panose="02020603050405020304" pitchFamily="18" charset="0"/>
              </a:rPr>
              <a:t>concetto</a:t>
            </a:r>
            <a:r>
              <a:rPr lang="en-US" sz="2800" dirty="0">
                <a:effectLst/>
                <a:ea typeface="Times New Roman" panose="02020603050405020304" pitchFamily="18" charset="0"/>
              </a:rPr>
              <a:t> di Intelligenza </a:t>
            </a:r>
            <a:r>
              <a:rPr lang="en-US" sz="2800" dirty="0" err="1">
                <a:effectLst/>
                <a:ea typeface="Times New Roman" panose="02020603050405020304" pitchFamily="18" charset="0"/>
              </a:rPr>
              <a:t>Sociale</a:t>
            </a:r>
            <a:r>
              <a:rPr lang="en-US" sz="2800" dirty="0">
                <a:effectLst/>
                <a:ea typeface="Times New Roman" panose="02020603050405020304" pitchFamily="18" charset="0"/>
              </a:rPr>
              <a:t> è </a:t>
            </a:r>
            <a:r>
              <a:rPr lang="en-US" sz="2800" dirty="0" err="1">
                <a:effectLst/>
                <a:ea typeface="Times New Roman" panose="02020603050405020304" pitchFamily="18" charset="0"/>
              </a:rPr>
              <a:t>meno</a:t>
            </a:r>
            <a:r>
              <a:rPr lang="en-US" sz="2800" dirty="0">
                <a:effectLst/>
                <a:ea typeface="Times New Roman" panose="02020603050405020304" pitchFamily="18" charset="0"/>
              </a:rPr>
              <a:t> mainstreamed rispetto </a:t>
            </a:r>
            <a:r>
              <a:rPr lang="en-US" sz="2800" dirty="0" err="1">
                <a:effectLst/>
                <a:ea typeface="Times New Roman" panose="02020603050405020304" pitchFamily="18" charset="0"/>
              </a:rPr>
              <a:t>all'Intelligenza</a:t>
            </a:r>
            <a:r>
              <a:rPr lang="en-US" sz="2800" dirty="0">
                <a:effectLst/>
                <a:ea typeface="Times New Roman" panose="02020603050405020304" pitchFamily="18" charset="0"/>
              </a:rPr>
              <a:t> </a:t>
            </a:r>
            <a:r>
              <a:rPr lang="en-US" sz="2800" dirty="0" err="1">
                <a:effectLst/>
                <a:ea typeface="Times New Roman" panose="02020603050405020304" pitchFamily="18" charset="0"/>
              </a:rPr>
              <a:t>Emotiva</a:t>
            </a:r>
            <a:r>
              <a:rPr lang="en-US" sz="2800" dirty="0">
                <a:effectLst/>
                <a:ea typeface="Times New Roman" panose="02020603050405020304" pitchFamily="18" charset="0"/>
              </a:rPr>
              <a:t>, </a:t>
            </a:r>
            <a:r>
              <a:rPr lang="en-US" sz="2800" dirty="0" err="1">
                <a:effectLst/>
                <a:ea typeface="Times New Roman" panose="02020603050405020304" pitchFamily="18" charset="0"/>
              </a:rPr>
              <a:t>principalmente</a:t>
            </a:r>
            <a:r>
              <a:rPr lang="en-US" sz="2800" dirty="0">
                <a:effectLst/>
                <a:ea typeface="Times New Roman" panose="02020603050405020304" pitchFamily="18" charset="0"/>
              </a:rPr>
              <a:t> a causa del </a:t>
            </a:r>
            <a:r>
              <a:rPr lang="en-US" sz="2800" dirty="0" err="1">
                <a:effectLst/>
                <a:ea typeface="Times New Roman" panose="02020603050405020304" pitchFamily="18" charset="0"/>
              </a:rPr>
              <a:t>fatto</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è per lo </a:t>
            </a:r>
            <a:r>
              <a:rPr lang="en-US" sz="2800" dirty="0" err="1">
                <a:effectLst/>
                <a:ea typeface="Times New Roman" panose="02020603050405020304" pitchFamily="18" charset="0"/>
              </a:rPr>
              <a:t>più</a:t>
            </a:r>
            <a:r>
              <a:rPr lang="en-US" sz="2800" dirty="0">
                <a:effectLst/>
                <a:ea typeface="Times New Roman" panose="02020603050405020304" pitchFamily="18" charset="0"/>
              </a:rPr>
              <a:t> </a:t>
            </a:r>
            <a:r>
              <a:rPr lang="en-US" sz="2800" dirty="0" err="1">
                <a:effectLst/>
                <a:ea typeface="Times New Roman" panose="02020603050405020304" pitchFamily="18" charset="0"/>
              </a:rPr>
              <a:t>associato</a:t>
            </a:r>
            <a:r>
              <a:rPr lang="en-US" sz="2800" dirty="0">
                <a:effectLst/>
                <a:ea typeface="Times New Roman" panose="02020603050405020304" pitchFamily="18" charset="0"/>
              </a:rPr>
              <a:t> ad </a:t>
            </a:r>
            <a:r>
              <a:rPr lang="en-US" sz="2800" dirty="0" err="1">
                <a:effectLst/>
                <a:ea typeface="Times New Roman" panose="02020603050405020304" pitchFamily="18" charset="0"/>
              </a:rPr>
              <a:t>altri</a:t>
            </a:r>
            <a:r>
              <a:rPr lang="en-US" sz="2800" dirty="0">
                <a:effectLst/>
                <a:ea typeface="Times New Roman" panose="02020603050405020304" pitchFamily="18" charset="0"/>
              </a:rPr>
              <a:t> </a:t>
            </a:r>
            <a:r>
              <a:rPr lang="en-US" sz="2800" dirty="0" err="1">
                <a:effectLst/>
                <a:ea typeface="Times New Roman" panose="02020603050405020304" pitchFamily="18" charset="0"/>
              </a:rPr>
              <a:t>fenomeni</a:t>
            </a:r>
            <a:r>
              <a:rPr lang="en-US" sz="2800" dirty="0">
                <a:effectLst/>
                <a:ea typeface="Times New Roman" panose="02020603050405020304" pitchFamily="18" charset="0"/>
              </a:rPr>
              <a:t> ed </a:t>
            </a:r>
            <a:r>
              <a:rPr lang="en-US" sz="2800" dirty="0" err="1">
                <a:effectLst/>
                <a:ea typeface="Times New Roman" panose="02020603050405020304" pitchFamily="18" charset="0"/>
              </a:rPr>
              <a:t>etichette</a:t>
            </a:r>
            <a:r>
              <a:rPr lang="en-US" sz="1800" dirty="0">
                <a:solidFill>
                  <a:srgbClr val="0F243E"/>
                </a:solidFill>
                <a:effectLst/>
                <a:latin typeface="Calibri" panose="020F0502020204030204" pitchFamily="34" charset="0"/>
                <a:ea typeface="Times New Roman" panose="02020603050405020304" pitchFamily="18" charset="0"/>
              </a:rPr>
              <a:t>.</a:t>
            </a:r>
            <a:br>
              <a:rPr lang="en-US" sz="1800" dirty="0">
                <a:solidFill>
                  <a:srgbClr val="0F243E"/>
                </a:solidFill>
                <a:effectLst/>
                <a:latin typeface="Calibri" panose="020F0502020204030204" pitchFamily="34" charset="0"/>
                <a:ea typeface="Times New Roman" panose="02020603050405020304" pitchFamily="18" charset="0"/>
              </a:rPr>
            </a:br>
            <a:endParaRPr lang="en-US" altLang="ko-KR" sz="28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4167344" cy="584775"/>
          </a:xfrm>
          <a:prstGeom prst="rect">
            <a:avLst/>
          </a:prstGeom>
          <a:noFill/>
        </p:spPr>
        <p:txBody>
          <a:bodyPr wrap="square" rtlCol="0" anchor="ctr">
            <a:spAutoFit/>
          </a:bodyPr>
          <a:lstStyle/>
          <a:p>
            <a:r>
              <a:rPr lang="en-US" altLang="ko-KR" sz="3200" b="1" dirty="0" err="1">
                <a:solidFill>
                  <a:srgbClr val="243255"/>
                </a:solidFill>
                <a:ea typeface="Tahoma" panose="020B0604030504040204" pitchFamily="34" charset="0"/>
                <a:cs typeface="Tahoma" panose="020B0604030504040204" pitchFamily="34" charset="0"/>
              </a:rPr>
              <a:t>L’Intelligenza</a:t>
            </a:r>
            <a:r>
              <a:rPr lang="en-US" altLang="ko-KR" sz="3200" b="1" dirty="0">
                <a:solidFill>
                  <a:srgbClr val="243255"/>
                </a:solidFill>
                <a:ea typeface="Tahoma" panose="020B0604030504040204" pitchFamily="34" charset="0"/>
                <a:cs typeface="Tahoma" panose="020B0604030504040204" pitchFamily="34" charset="0"/>
              </a:rPr>
              <a:t> </a:t>
            </a:r>
            <a:r>
              <a:rPr lang="en-US" altLang="ko-KR" sz="3200" b="1" dirty="0" err="1">
                <a:solidFill>
                  <a:srgbClr val="243255"/>
                </a:solidFill>
                <a:ea typeface="Tahoma" panose="020B0604030504040204" pitchFamily="34" charset="0"/>
                <a:cs typeface="Tahoma" panose="020B0604030504040204" pitchFamily="34" charset="0"/>
              </a:rPr>
              <a:t>Sociale</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12508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Background e </a:t>
            </a:r>
            <a:r>
              <a:rPr lang="en-GB" sz="4000" b="1" spc="50" dirty="0" err="1">
                <a:solidFill>
                  <a:srgbClr val="243255"/>
                </a:solidFill>
                <a:cs typeface="Tahoma"/>
              </a:rPr>
              <a:t>introduzione</a:t>
            </a:r>
            <a:r>
              <a:rPr lang="en-GB" sz="4000" b="1" spc="50" dirty="0">
                <a:solidFill>
                  <a:srgbClr val="243255"/>
                </a:solidFill>
                <a:cs typeface="Tahoma"/>
              </a:rPr>
              <a:t> </a:t>
            </a:r>
            <a:r>
              <a:rPr lang="en-GB" sz="4000" b="1" spc="50" dirty="0" err="1">
                <a:solidFill>
                  <a:srgbClr val="243255"/>
                </a:solidFill>
                <a:cs typeface="Tahoma"/>
              </a:rPr>
              <a:t>all’Intelligenza</a:t>
            </a:r>
            <a:r>
              <a:rPr lang="en-GB" sz="4000" b="1" spc="50" dirty="0">
                <a:solidFill>
                  <a:srgbClr val="243255"/>
                </a:solidFill>
                <a:cs typeface="Tahoma"/>
              </a:rPr>
              <a:t> </a:t>
            </a:r>
            <a:r>
              <a:rPr lang="en-GB" sz="4000" b="1" spc="50" dirty="0" err="1">
                <a:solidFill>
                  <a:srgbClr val="243255"/>
                </a:solidFill>
                <a:cs typeface="Tahoma"/>
              </a:rPr>
              <a:t>Sociale</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368745" cy="4401205"/>
          </a:xfrm>
          <a:prstGeom prst="rect">
            <a:avLst/>
          </a:prstGeom>
          <a:noFill/>
        </p:spPr>
        <p:txBody>
          <a:bodyPr wrap="square" rtlCol="0">
            <a:spAutoFit/>
          </a:bodyPr>
          <a:lstStyle/>
          <a:p>
            <a:r>
              <a:rPr lang="en-US" sz="2800" dirty="0">
                <a:effectLst/>
                <a:ea typeface="Times New Roman" panose="02020603050405020304" pitchFamily="18" charset="0"/>
              </a:rPr>
              <a:t>Goleman </a:t>
            </a:r>
            <a:r>
              <a:rPr lang="en-US" sz="2800" dirty="0" err="1">
                <a:effectLst/>
                <a:ea typeface="Times New Roman" panose="02020603050405020304" pitchFamily="18" charset="0"/>
              </a:rPr>
              <a:t>contribuì</a:t>
            </a:r>
            <a:r>
              <a:rPr lang="en-US" sz="2800" dirty="0">
                <a:effectLst/>
                <a:ea typeface="Times New Roman" panose="02020603050405020304" pitchFamily="18" charset="0"/>
              </a:rPr>
              <a:t> a </a:t>
            </a:r>
            <a:r>
              <a:rPr lang="en-US" sz="2800" dirty="0" err="1">
                <a:effectLst/>
                <a:ea typeface="Times New Roman" panose="02020603050405020304" pitchFamily="18" charset="0"/>
              </a:rPr>
              <a:t>divulgarne</a:t>
            </a:r>
            <a:r>
              <a:rPr lang="en-US" sz="2800" dirty="0">
                <a:effectLst/>
                <a:ea typeface="Times New Roman" panose="02020603050405020304" pitchFamily="18" charset="0"/>
              </a:rPr>
              <a:t> il </a:t>
            </a:r>
            <a:r>
              <a:rPr lang="en-US" sz="2800" dirty="0" err="1">
                <a:effectLst/>
                <a:ea typeface="Times New Roman" panose="02020603050405020304" pitchFamily="18" charset="0"/>
              </a:rPr>
              <a:t>termine</a:t>
            </a:r>
            <a:r>
              <a:rPr lang="en-US" sz="2800" dirty="0">
                <a:effectLst/>
                <a:ea typeface="Times New Roman" panose="02020603050405020304" pitchFamily="18" charset="0"/>
              </a:rPr>
              <a:t>, ma le </a:t>
            </a:r>
            <a:r>
              <a:rPr lang="en-US" sz="2800" dirty="0" err="1">
                <a:effectLst/>
                <a:ea typeface="Times New Roman" panose="02020603050405020304" pitchFamily="18" charset="0"/>
              </a:rPr>
              <a:t>origini</a:t>
            </a:r>
            <a:r>
              <a:rPr lang="en-US" sz="2800" dirty="0">
                <a:effectLst/>
                <a:ea typeface="Times New Roman" panose="02020603050405020304" pitchFamily="18" charset="0"/>
              </a:rPr>
              <a:t> del </a:t>
            </a:r>
            <a:r>
              <a:rPr lang="en-US" sz="2800" dirty="0" err="1">
                <a:effectLst/>
                <a:ea typeface="Times New Roman" panose="02020603050405020304" pitchFamily="18" charset="0"/>
              </a:rPr>
              <a:t>concetto</a:t>
            </a:r>
            <a:r>
              <a:rPr lang="en-US" sz="2800" dirty="0">
                <a:effectLst/>
                <a:ea typeface="Times New Roman" panose="02020603050405020304" pitchFamily="18" charset="0"/>
              </a:rPr>
              <a:t> </a:t>
            </a:r>
            <a:r>
              <a:rPr lang="en-US" sz="2800" dirty="0" err="1">
                <a:effectLst/>
                <a:ea typeface="Times New Roman" panose="02020603050405020304" pitchFamily="18" charset="0"/>
              </a:rPr>
              <a:t>sono</a:t>
            </a:r>
            <a:r>
              <a:rPr lang="en-US" sz="2800" dirty="0">
                <a:effectLst/>
                <a:ea typeface="Times New Roman" panose="02020603050405020304" pitchFamily="18" charset="0"/>
              </a:rPr>
              <a:t> da </a:t>
            </a:r>
            <a:r>
              <a:rPr lang="en-US" sz="2800" dirty="0" err="1">
                <a:effectLst/>
                <a:ea typeface="Times New Roman" panose="02020603050405020304" pitchFamily="18" charset="0"/>
              </a:rPr>
              <a:t>rintracciare</a:t>
            </a:r>
            <a:r>
              <a:rPr lang="en-US" sz="2800" dirty="0">
                <a:effectLst/>
                <a:ea typeface="Times New Roman" panose="02020603050405020304" pitchFamily="18" charset="0"/>
              </a:rPr>
              <a:t> </a:t>
            </a:r>
            <a:r>
              <a:rPr lang="en-US" sz="2800" dirty="0" err="1">
                <a:effectLst/>
                <a:ea typeface="Times New Roman" panose="02020603050405020304" pitchFamily="18" charset="0"/>
              </a:rPr>
              <a:t>nelle</a:t>
            </a:r>
            <a:r>
              <a:rPr lang="en-US" sz="2800" dirty="0">
                <a:effectLst/>
                <a:ea typeface="Times New Roman" panose="02020603050405020304" pitchFamily="18" charset="0"/>
              </a:rPr>
              <a:t> </a:t>
            </a:r>
            <a:r>
              <a:rPr lang="en-US" sz="2800" dirty="0" err="1">
                <a:effectLst/>
                <a:ea typeface="Times New Roman" panose="02020603050405020304" pitchFamily="18" charset="0"/>
              </a:rPr>
              <a:t>opere</a:t>
            </a:r>
            <a:r>
              <a:rPr lang="en-US" sz="2800" dirty="0">
                <a:effectLst/>
                <a:ea typeface="Times New Roman" panose="02020603050405020304" pitchFamily="18" charset="0"/>
              </a:rPr>
              <a:t> di Edward Lee Thorndike.</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err="1">
                <a:effectLst/>
                <a:ea typeface="Times New Roman" panose="02020603050405020304" pitchFamily="18" charset="0"/>
              </a:rPr>
              <a:t>L'Intelligenza</a:t>
            </a:r>
            <a:r>
              <a:rPr lang="en-US" sz="2800" dirty="0">
                <a:effectLst/>
                <a:ea typeface="Times New Roman" panose="02020603050405020304" pitchFamily="18" charset="0"/>
              </a:rPr>
              <a:t> </a:t>
            </a:r>
            <a:r>
              <a:rPr lang="en-US" sz="2800" dirty="0" err="1">
                <a:effectLst/>
                <a:ea typeface="Times New Roman" panose="02020603050405020304" pitchFamily="18" charset="0"/>
              </a:rPr>
              <a:t>Sociale</a:t>
            </a:r>
            <a:r>
              <a:rPr lang="en-US" sz="2800" dirty="0">
                <a:effectLst/>
                <a:ea typeface="Times New Roman" panose="02020603050405020304" pitchFamily="18" charset="0"/>
              </a:rPr>
              <a:t> è </a:t>
            </a:r>
            <a:r>
              <a:rPr lang="en-US" sz="2800" dirty="0" err="1">
                <a:effectLst/>
                <a:ea typeface="Times New Roman" panose="02020603050405020304" pitchFamily="18" charset="0"/>
              </a:rPr>
              <a:t>stata</a:t>
            </a:r>
            <a:r>
              <a:rPr lang="en-US" sz="2800" dirty="0">
                <a:effectLst/>
                <a:ea typeface="Times New Roman" panose="02020603050405020304" pitchFamily="18" charset="0"/>
              </a:rPr>
              <a:t> </a:t>
            </a:r>
            <a:r>
              <a:rPr lang="en-US" sz="2800" dirty="0" err="1">
                <a:effectLst/>
                <a:ea typeface="Times New Roman" panose="02020603050405020304" pitchFamily="18" charset="0"/>
              </a:rPr>
              <a:t>introdotta</a:t>
            </a:r>
            <a:r>
              <a:rPr lang="en-US" sz="2800" dirty="0">
                <a:effectLst/>
                <a:ea typeface="Times New Roman" panose="02020603050405020304" pitchFamily="18" charset="0"/>
              </a:rPr>
              <a:t> come una </a:t>
            </a:r>
            <a:r>
              <a:rPr lang="en-US" sz="2800" dirty="0" err="1">
                <a:effectLst/>
                <a:ea typeface="Times New Roman" panose="02020603050405020304" pitchFamily="18" charset="0"/>
              </a:rPr>
              <a:t>dimensione</a:t>
            </a:r>
            <a:r>
              <a:rPr lang="en-US" sz="2800" dirty="0">
                <a:effectLst/>
                <a:ea typeface="Times New Roman" panose="02020603050405020304" pitchFamily="18" charset="0"/>
              </a:rPr>
              <a:t> </a:t>
            </a:r>
            <a:r>
              <a:rPr lang="en-US" sz="2800" dirty="0" err="1">
                <a:effectLst/>
                <a:ea typeface="Times New Roman" panose="02020603050405020304" pitchFamily="18" charset="0"/>
              </a:rPr>
              <a:t>specifica</a:t>
            </a:r>
            <a:r>
              <a:rPr lang="en-US" sz="2800" dirty="0">
                <a:effectLst/>
                <a:ea typeface="Times New Roman" panose="02020603050405020304" pitchFamily="18" charset="0"/>
              </a:rPr>
              <a:t> di un </a:t>
            </a:r>
            <a:r>
              <a:rPr lang="en-US" sz="2800" dirty="0" err="1">
                <a:effectLst/>
                <a:ea typeface="Times New Roman" panose="02020603050405020304" pitchFamily="18" charset="0"/>
              </a:rPr>
              <a:t>modello</a:t>
            </a:r>
            <a:r>
              <a:rPr lang="en-US" sz="2800" dirty="0">
                <a:effectLst/>
                <a:ea typeface="Times New Roman" panose="02020603050405020304" pitchFamily="18" charset="0"/>
              </a:rPr>
              <a:t> di </a:t>
            </a:r>
            <a:r>
              <a:rPr lang="en-US" sz="2800" dirty="0" err="1">
                <a:effectLst/>
                <a:ea typeface="Times New Roman" panose="02020603050405020304" pitchFamily="18" charset="0"/>
              </a:rPr>
              <a:t>sviluppo</a:t>
            </a:r>
            <a:r>
              <a:rPr lang="en-US" sz="2800" dirty="0">
                <a:effectLst/>
                <a:ea typeface="Times New Roman" panose="02020603050405020304" pitchFamily="18" charset="0"/>
              </a:rPr>
              <a:t> </a:t>
            </a:r>
            <a:r>
              <a:rPr lang="en-US" sz="2800" dirty="0" err="1">
                <a:effectLst/>
                <a:ea typeface="Times New Roman" panose="02020603050405020304" pitchFamily="18" charset="0"/>
              </a:rPr>
              <a:t>intellettuale</a:t>
            </a:r>
            <a:r>
              <a:rPr lang="en-US" sz="2800" dirty="0">
                <a:effectLst/>
                <a:ea typeface="Times New Roman" panose="02020603050405020304" pitchFamily="18" charset="0"/>
              </a:rPr>
              <a:t> </a:t>
            </a:r>
            <a:r>
              <a:rPr lang="en-US" sz="2800" dirty="0" err="1">
                <a:effectLst/>
                <a:ea typeface="Times New Roman" panose="02020603050405020304" pitchFamily="18" charset="0"/>
              </a:rPr>
              <a:t>suddiviso</a:t>
            </a:r>
            <a:r>
              <a:rPr lang="en-US" sz="2800" dirty="0">
                <a:effectLst/>
                <a:ea typeface="Times New Roman" panose="02020603050405020304" pitchFamily="18" charset="0"/>
              </a:rPr>
              <a:t> in </a:t>
            </a:r>
            <a:r>
              <a:rPr lang="en-US" sz="2800" dirty="0" err="1">
                <a:effectLst/>
                <a:ea typeface="Times New Roman" panose="02020603050405020304" pitchFamily="18" charset="0"/>
              </a:rPr>
              <a:t>tre</a:t>
            </a:r>
            <a:r>
              <a:rPr lang="en-US" sz="2800" dirty="0">
                <a:effectLst/>
                <a:ea typeface="Times New Roman" panose="02020603050405020304" pitchFamily="18" charset="0"/>
              </a:rPr>
              <a:t> </a:t>
            </a:r>
            <a:r>
              <a:rPr lang="en-US" sz="2800" dirty="0" err="1">
                <a:effectLst/>
                <a:ea typeface="Times New Roman" panose="02020603050405020304" pitchFamily="18" charset="0"/>
              </a:rPr>
              <a:t>aree</a:t>
            </a:r>
            <a:r>
              <a:rPr lang="en-US" sz="2800" dirty="0">
                <a:effectLst/>
                <a:ea typeface="Times New Roman" panose="02020603050405020304" pitchFamily="18" charset="0"/>
              </a:rPr>
              <a:t>:</a:t>
            </a:r>
            <a:endParaRPr lang="it-IT" sz="2800" dirty="0">
              <a:effectLst/>
              <a:ea typeface="Times New Roman" panose="02020603050405020304" pitchFamily="18" charset="0"/>
            </a:endParaRPr>
          </a:p>
          <a:p>
            <a:pPr fontAlgn="base"/>
            <a:r>
              <a:rPr lang="it-IT" sz="2800" dirty="0">
                <a:effectLst/>
                <a:ea typeface="Times New Roman" panose="02020603050405020304" pitchFamily="18" charset="0"/>
              </a:rPr>
              <a:t> </a:t>
            </a:r>
          </a:p>
          <a:p>
            <a:pPr marL="342900" lvl="0" indent="-342900" fontAlgn="base">
              <a:buFont typeface="Symbol" panose="05050102010706020507" pitchFamily="18" charset="2"/>
              <a:buChar char=""/>
            </a:pPr>
            <a:r>
              <a:rPr lang="en-GB" sz="2800" dirty="0">
                <a:effectLst/>
                <a:ea typeface="Times New Roman" panose="02020603050405020304" pitchFamily="18" charset="0"/>
              </a:rPr>
              <a:t>Intelligenza </a:t>
            </a:r>
            <a:r>
              <a:rPr lang="en-GB" sz="2800" dirty="0" err="1">
                <a:effectLst/>
                <a:ea typeface="Times New Roman" panose="02020603050405020304" pitchFamily="18" charset="0"/>
              </a:rPr>
              <a:t>Astratta</a:t>
            </a:r>
            <a:endParaRPr lang="it-IT" sz="2800" dirty="0">
              <a:effectLst/>
              <a:ea typeface="Times New Roman" panose="02020603050405020304" pitchFamily="18" charset="0"/>
            </a:endParaRPr>
          </a:p>
          <a:p>
            <a:pPr marL="342900" lvl="0" indent="-342900" fontAlgn="base">
              <a:buFont typeface="Symbol" panose="05050102010706020507" pitchFamily="18" charset="2"/>
              <a:buChar char=""/>
            </a:pPr>
            <a:r>
              <a:rPr lang="en-GB" sz="2800" dirty="0">
                <a:effectLst/>
                <a:ea typeface="Times New Roman" panose="02020603050405020304" pitchFamily="18" charset="0"/>
              </a:rPr>
              <a:t>Intelligenza </a:t>
            </a:r>
            <a:r>
              <a:rPr lang="en-GB" sz="2800" dirty="0" err="1">
                <a:effectLst/>
                <a:ea typeface="Times New Roman" panose="02020603050405020304" pitchFamily="18" charset="0"/>
              </a:rPr>
              <a:t>Meccanica</a:t>
            </a:r>
            <a:endParaRPr lang="it-IT" sz="2800" dirty="0">
              <a:effectLst/>
              <a:ea typeface="Times New Roman" panose="02020603050405020304" pitchFamily="18" charset="0"/>
            </a:endParaRPr>
          </a:p>
          <a:p>
            <a:pPr marL="342900" lvl="0" indent="-342900" fontAlgn="base">
              <a:buFont typeface="Symbol" panose="05050102010706020507" pitchFamily="18" charset="2"/>
              <a:buChar char=""/>
            </a:pPr>
            <a:r>
              <a:rPr lang="en-GB" sz="2800" dirty="0">
                <a:effectLst/>
                <a:ea typeface="Times New Roman" panose="02020603050405020304" pitchFamily="18" charset="0"/>
              </a:rPr>
              <a:t>Intelligenza </a:t>
            </a:r>
            <a:r>
              <a:rPr lang="en-GB" sz="2800" dirty="0" err="1">
                <a:effectLst/>
                <a:ea typeface="Times New Roman" panose="02020603050405020304" pitchFamily="18" charset="0"/>
              </a:rPr>
              <a:t>Sociale</a:t>
            </a:r>
            <a:endParaRPr lang="it-IT" sz="2800" dirty="0">
              <a:effectLst/>
              <a:ea typeface="Times New Roman" panose="02020603050405020304" pitchFamily="18" charset="0"/>
            </a:endParaRPr>
          </a:p>
          <a:p>
            <a:pPr marL="514350" indent="-514350" algn="just">
              <a:buFont typeface="+mj-lt"/>
              <a:buAutoNum type="arabicPeriod"/>
            </a:pPr>
            <a:endParaRPr lang="en-US" altLang="ko-KR" sz="2800" dirty="0"/>
          </a:p>
        </p:txBody>
      </p:sp>
    </p:spTree>
    <p:extLst>
      <p:ext uri="{BB962C8B-B14F-4D97-AF65-F5344CB8AC3E}">
        <p14:creationId xmlns:p14="http://schemas.microsoft.com/office/powerpoint/2010/main" val="69716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L’Intelligenza</a:t>
            </a:r>
            <a:r>
              <a:rPr lang="en-GB" sz="4000" b="1" spc="50" dirty="0">
                <a:solidFill>
                  <a:srgbClr val="243255"/>
                </a:solidFill>
                <a:cs typeface="Tahoma"/>
              </a:rPr>
              <a:t> </a:t>
            </a:r>
            <a:r>
              <a:rPr lang="en-GB" sz="4000" b="1" spc="50" dirty="0" err="1">
                <a:solidFill>
                  <a:srgbClr val="243255"/>
                </a:solidFill>
                <a:cs typeface="Tahoma"/>
              </a:rPr>
              <a:t>Sociale</a:t>
            </a:r>
            <a:r>
              <a:rPr lang="en-GB" sz="4000" b="1" spc="50" dirty="0">
                <a:solidFill>
                  <a:srgbClr val="243255"/>
                </a:solidFill>
                <a:cs typeface="Tahoma"/>
              </a:rPr>
              <a:t> </a:t>
            </a:r>
            <a:r>
              <a:rPr lang="en-GB" sz="4000" b="1" spc="50" dirty="0" err="1">
                <a:solidFill>
                  <a:srgbClr val="243255"/>
                </a:solidFill>
                <a:cs typeface="Tahoma"/>
              </a:rPr>
              <a:t>oggi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673545" cy="3970318"/>
          </a:xfrm>
          <a:prstGeom prst="rect">
            <a:avLst/>
          </a:prstGeom>
          <a:noFill/>
        </p:spPr>
        <p:txBody>
          <a:bodyPr wrap="square" rtlCol="0">
            <a:spAutoFit/>
          </a:bodyPr>
          <a:lstStyle/>
          <a:p>
            <a:r>
              <a:rPr lang="en-US" sz="2800" dirty="0">
                <a:effectLst/>
                <a:ea typeface="Times New Roman" panose="02020603050405020304" pitchFamily="18" charset="0"/>
              </a:rPr>
              <a:t>Il </a:t>
            </a:r>
            <a:r>
              <a:rPr lang="en-US" sz="2800" dirty="0" err="1">
                <a:effectLst/>
                <a:ea typeface="Times New Roman" panose="02020603050405020304" pitchFamily="18" charset="0"/>
              </a:rPr>
              <a:t>significato</a:t>
            </a:r>
            <a:r>
              <a:rPr lang="en-US" sz="2800" dirty="0">
                <a:effectLst/>
                <a:ea typeface="Times New Roman" panose="02020603050405020304" pitchFamily="18" charset="0"/>
              </a:rPr>
              <a:t> di Intelligenza </a:t>
            </a:r>
            <a:r>
              <a:rPr lang="en-US" sz="2800" dirty="0" err="1">
                <a:effectLst/>
                <a:ea typeface="Times New Roman" panose="02020603050405020304" pitchFamily="18" charset="0"/>
              </a:rPr>
              <a:t>Sociale</a:t>
            </a:r>
            <a:r>
              <a:rPr lang="en-US" sz="2800" dirty="0">
                <a:effectLst/>
                <a:ea typeface="Times New Roman" panose="02020603050405020304" pitchFamily="18" charset="0"/>
              </a:rPr>
              <a:t> cambia in base alle </a:t>
            </a:r>
            <a:r>
              <a:rPr lang="en-US" sz="2800" dirty="0" err="1">
                <a:effectLst/>
                <a:ea typeface="Times New Roman" panose="02020603050405020304" pitchFamily="18" charset="0"/>
              </a:rPr>
              <a:t>aree</a:t>
            </a:r>
            <a:r>
              <a:rPr lang="en-US" sz="2800" dirty="0">
                <a:effectLst/>
                <a:ea typeface="Times New Roman" panose="02020603050405020304" pitchFamily="18" charset="0"/>
              </a:rPr>
              <a:t> di interesse/</a:t>
            </a:r>
            <a:r>
              <a:rPr lang="en-US" sz="2800" dirty="0" err="1">
                <a:effectLst/>
                <a:ea typeface="Times New Roman" panose="02020603050405020304" pitchFamily="18" charset="0"/>
              </a:rPr>
              <a:t>disciplina</a:t>
            </a:r>
            <a:r>
              <a:rPr lang="en-US" sz="2800" dirty="0">
                <a:effectLst/>
                <a:ea typeface="Times New Roman" panose="02020603050405020304" pitchFamily="18" charset="0"/>
              </a:rPr>
              <a:t> in cui il </a:t>
            </a:r>
            <a:r>
              <a:rPr lang="en-US" sz="2800" dirty="0" err="1">
                <a:effectLst/>
                <a:ea typeface="Times New Roman" panose="02020603050405020304" pitchFamily="18" charset="0"/>
              </a:rPr>
              <a:t>concetto</a:t>
            </a:r>
            <a:r>
              <a:rPr lang="en-US" sz="2800" dirty="0">
                <a:effectLst/>
                <a:ea typeface="Times New Roman" panose="02020603050405020304" pitchFamily="18" charset="0"/>
              </a:rPr>
              <a:t> </a:t>
            </a:r>
            <a:r>
              <a:rPr lang="en-US" sz="2800" dirty="0" err="1">
                <a:effectLst/>
                <a:ea typeface="Times New Roman" panose="02020603050405020304" pitchFamily="18" charset="0"/>
              </a:rPr>
              <a:t>trova</a:t>
            </a:r>
            <a:r>
              <a:rPr lang="en-US" sz="2800" dirty="0">
                <a:effectLst/>
                <a:ea typeface="Times New Roman" panose="02020603050405020304" pitchFamily="18" charset="0"/>
              </a:rPr>
              <a:t> </a:t>
            </a:r>
            <a:r>
              <a:rPr lang="en-US" sz="2800" dirty="0" err="1">
                <a:effectLst/>
                <a:ea typeface="Times New Roman" panose="02020603050405020304" pitchFamily="18" charset="0"/>
              </a:rPr>
              <a:t>applicazione</a:t>
            </a:r>
            <a:r>
              <a:rPr lang="en-US" sz="2800" dirty="0">
                <a:effectLst/>
                <a:ea typeface="Times New Roman" panose="02020603050405020304" pitchFamily="18" charset="0"/>
              </a:rPr>
              <a:t>. Ecco </a:t>
            </a:r>
            <a:r>
              <a:rPr lang="en-US" sz="2800" dirty="0" err="1">
                <a:effectLst/>
                <a:ea typeface="Times New Roman" panose="02020603050405020304" pitchFamily="18" charset="0"/>
              </a:rPr>
              <a:t>perché</a:t>
            </a:r>
            <a:r>
              <a:rPr lang="en-US" sz="2800" dirty="0">
                <a:effectLst/>
                <a:ea typeface="Times New Roman" panose="02020603050405020304" pitchFamily="18" charset="0"/>
              </a:rPr>
              <a:t> </a:t>
            </a:r>
            <a:r>
              <a:rPr lang="en-US" sz="2800" dirty="0" err="1">
                <a:effectLst/>
                <a:ea typeface="Times New Roman" panose="02020603050405020304" pitchFamily="18" charset="0"/>
              </a:rPr>
              <a:t>l’Intelligenza</a:t>
            </a:r>
            <a:r>
              <a:rPr lang="en-US" sz="2800" dirty="0">
                <a:effectLst/>
                <a:ea typeface="Times New Roman" panose="02020603050405020304" pitchFamily="18" charset="0"/>
              </a:rPr>
              <a:t> </a:t>
            </a:r>
            <a:r>
              <a:rPr lang="en-US" sz="2800" dirty="0" err="1">
                <a:effectLst/>
                <a:ea typeface="Times New Roman" panose="02020603050405020304" pitchFamily="18" charset="0"/>
              </a:rPr>
              <a:t>Sociale</a:t>
            </a:r>
            <a:r>
              <a:rPr lang="en-US" sz="2800" dirty="0">
                <a:effectLst/>
                <a:ea typeface="Times New Roman" panose="02020603050405020304" pitchFamily="18" charset="0"/>
              </a:rPr>
              <a:t> </a:t>
            </a:r>
            <a:r>
              <a:rPr lang="en-US" sz="2800" dirty="0" err="1">
                <a:effectLst/>
                <a:ea typeface="Times New Roman" panose="02020603050405020304" pitchFamily="18" charset="0"/>
              </a:rPr>
              <a:t>può</a:t>
            </a:r>
            <a:r>
              <a:rPr lang="en-US" sz="2800" dirty="0">
                <a:effectLst/>
                <a:ea typeface="Times New Roman" panose="02020603050405020304" pitchFamily="18" charset="0"/>
              </a:rPr>
              <a:t> </a:t>
            </a:r>
            <a:r>
              <a:rPr lang="en-US" sz="2800" dirty="0" err="1">
                <a:effectLst/>
                <a:ea typeface="Times New Roman" panose="02020603050405020304" pitchFamily="18" charset="0"/>
              </a:rPr>
              <a:t>essere</a:t>
            </a:r>
            <a:r>
              <a:rPr lang="en-US" sz="2800" dirty="0">
                <a:effectLst/>
                <a:ea typeface="Times New Roman" panose="02020603050405020304" pitchFamily="18" charset="0"/>
              </a:rPr>
              <a:t> </a:t>
            </a:r>
            <a:r>
              <a:rPr lang="en-US" sz="2800" dirty="0" err="1">
                <a:effectLst/>
                <a:ea typeface="Times New Roman" panose="02020603050405020304" pitchFamily="18" charset="0"/>
              </a:rPr>
              <a:t>suddivisa</a:t>
            </a:r>
            <a:r>
              <a:rPr lang="en-US" sz="2800" dirty="0">
                <a:effectLst/>
                <a:ea typeface="Times New Roman" panose="02020603050405020304" pitchFamily="18" charset="0"/>
              </a:rPr>
              <a:t> in:</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cs typeface="Calibri" panose="020F0502020204030204" pitchFamily="34" charset="0"/>
                <a:sym typeface="Wingdings" panose="05000000000000000000" pitchFamily="2" charset="2"/>
              </a:rPr>
              <a:t></a:t>
            </a:r>
            <a:r>
              <a:rPr lang="en-US" sz="2800" dirty="0" err="1">
                <a:effectLst/>
                <a:ea typeface="Times New Roman" panose="02020603050405020304" pitchFamily="18" charset="0"/>
              </a:rPr>
              <a:t>Influenze</a:t>
            </a:r>
            <a:r>
              <a:rPr lang="en-US" sz="2800" dirty="0">
                <a:effectLst/>
                <a:ea typeface="Times New Roman" panose="02020603050405020304" pitchFamily="18" charset="0"/>
              </a:rPr>
              <a:t> </a:t>
            </a:r>
            <a:r>
              <a:rPr lang="en-US" sz="2800" dirty="0" err="1">
                <a:effectLst/>
                <a:ea typeface="Times New Roman" panose="02020603050405020304" pitchFamily="18" charset="0"/>
              </a:rPr>
              <a:t>sociali</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a:t>
            </a:r>
            <a:r>
              <a:rPr lang="en-US" sz="2800" dirty="0" err="1">
                <a:effectLst/>
                <a:ea typeface="Times New Roman" panose="02020603050405020304" pitchFamily="18" charset="0"/>
              </a:rPr>
              <a:t>possono</a:t>
            </a:r>
            <a:r>
              <a:rPr lang="en-US" sz="2800" dirty="0">
                <a:effectLst/>
                <a:ea typeface="Times New Roman" panose="02020603050405020304" pitchFamily="18" charset="0"/>
              </a:rPr>
              <a:t> </a:t>
            </a:r>
            <a:r>
              <a:rPr lang="en-US" sz="2800" dirty="0" err="1">
                <a:effectLst/>
                <a:ea typeface="Times New Roman" panose="02020603050405020304" pitchFamily="18" charset="0"/>
              </a:rPr>
              <a:t>avere</a:t>
            </a:r>
            <a:r>
              <a:rPr lang="en-US" sz="2800" dirty="0">
                <a:effectLst/>
                <a:ea typeface="Times New Roman" panose="02020603050405020304" pitchFamily="18" charset="0"/>
              </a:rPr>
              <a:t> un </a:t>
            </a:r>
            <a:r>
              <a:rPr lang="en-US" sz="2800" dirty="0" err="1">
                <a:effectLst/>
                <a:ea typeface="Times New Roman" panose="02020603050405020304" pitchFamily="18" charset="0"/>
              </a:rPr>
              <a:t>impatto</a:t>
            </a:r>
            <a:r>
              <a:rPr lang="en-US" sz="2800" dirty="0">
                <a:effectLst/>
                <a:ea typeface="Times New Roman" panose="02020603050405020304" pitchFamily="18" charset="0"/>
              </a:rPr>
              <a:t> (in </a:t>
            </a:r>
            <a:r>
              <a:rPr lang="en-US" sz="2800" dirty="0" err="1">
                <a:effectLst/>
                <a:ea typeface="Times New Roman" panose="02020603050405020304" pitchFamily="18" charset="0"/>
              </a:rPr>
              <a:t>meglio</a:t>
            </a:r>
            <a:r>
              <a:rPr lang="en-US" sz="2800" dirty="0">
                <a:effectLst/>
                <a:ea typeface="Times New Roman" panose="02020603050405020304" pitchFamily="18" charset="0"/>
              </a:rPr>
              <a:t> o in </a:t>
            </a:r>
            <a:r>
              <a:rPr lang="en-US" sz="2800" dirty="0" err="1">
                <a:effectLst/>
                <a:ea typeface="Times New Roman" panose="02020603050405020304" pitchFamily="18" charset="0"/>
              </a:rPr>
              <a:t>peggio</a:t>
            </a:r>
            <a:r>
              <a:rPr lang="en-US" sz="2800" dirty="0">
                <a:effectLst/>
                <a:ea typeface="Times New Roman" panose="02020603050405020304" pitchFamily="18" charset="0"/>
              </a:rPr>
              <a:t>) </a:t>
            </a:r>
            <a:r>
              <a:rPr lang="en-US" sz="2800" dirty="0" err="1">
                <a:effectLst/>
                <a:ea typeface="Times New Roman" panose="02020603050405020304" pitchFamily="18" charset="0"/>
              </a:rPr>
              <a:t>sull'intelligenza</a:t>
            </a:r>
            <a:r>
              <a:rPr lang="en-US" sz="2800" dirty="0">
                <a:effectLst/>
                <a:ea typeface="Times New Roman" panose="02020603050405020304" pitchFamily="18" charset="0"/>
              </a:rPr>
              <a:t> </a:t>
            </a:r>
            <a:r>
              <a:rPr lang="en-US" sz="2800" dirty="0" err="1">
                <a:effectLst/>
                <a:ea typeface="Times New Roman" panose="02020603050405020304" pitchFamily="18" charset="0"/>
              </a:rPr>
              <a:t>umana</a:t>
            </a:r>
            <a:r>
              <a:rPr lang="en-US" sz="2800" dirty="0">
                <a:effectLst/>
                <a:ea typeface="Times New Roman" panose="02020603050405020304" pitchFamily="18" charset="0"/>
              </a:rPr>
              <a:t>.</a:t>
            </a:r>
            <a:br>
              <a:rPr lang="en-US" sz="2800" dirty="0">
                <a:effectLst/>
                <a:ea typeface="Times New Roman" panose="02020603050405020304" pitchFamily="18" charset="0"/>
              </a:rPr>
            </a:br>
            <a:r>
              <a:rPr lang="en-US" sz="2800" dirty="0">
                <a:effectLst/>
                <a:ea typeface="Times New Roman" panose="02020603050405020304" pitchFamily="18" charset="0"/>
                <a:cs typeface="Calibri" panose="020F0502020204030204" pitchFamily="34" charset="0"/>
                <a:sym typeface="Wingdings" panose="05000000000000000000" pitchFamily="2" charset="2"/>
              </a:rPr>
              <a:t></a:t>
            </a:r>
            <a:r>
              <a:rPr lang="en-US" sz="2800" dirty="0">
                <a:effectLst/>
                <a:ea typeface="Times New Roman" panose="02020603050405020304" pitchFamily="18" charset="0"/>
              </a:rPr>
              <a:t>Intelligenza di </a:t>
            </a:r>
            <a:r>
              <a:rPr lang="en-US" sz="2800" dirty="0" err="1">
                <a:effectLst/>
                <a:ea typeface="Times New Roman" panose="02020603050405020304" pitchFamily="18" charset="0"/>
              </a:rPr>
              <a:t>gruppo</a:t>
            </a:r>
            <a:r>
              <a:rPr lang="en-US" sz="2800" dirty="0">
                <a:effectLst/>
                <a:ea typeface="Times New Roman" panose="02020603050405020304" pitchFamily="18" charset="0"/>
              </a:rPr>
              <a:t>.</a:t>
            </a:r>
            <a:br>
              <a:rPr lang="en-US" sz="2800" dirty="0">
                <a:effectLst/>
                <a:ea typeface="Times New Roman" panose="02020603050405020304" pitchFamily="18" charset="0"/>
              </a:rPr>
            </a:br>
            <a:r>
              <a:rPr lang="en-US" sz="2800" dirty="0">
                <a:effectLst/>
                <a:ea typeface="Times New Roman" panose="02020603050405020304" pitchFamily="18" charset="0"/>
                <a:cs typeface="Calibri" panose="020F0502020204030204" pitchFamily="34" charset="0"/>
                <a:sym typeface="Wingdings" panose="05000000000000000000" pitchFamily="2" charset="2"/>
              </a:rPr>
              <a:t></a:t>
            </a:r>
            <a:r>
              <a:rPr lang="en-US" sz="2800" dirty="0" err="1">
                <a:effectLst/>
                <a:ea typeface="Times New Roman" panose="02020603050405020304" pitchFamily="18" charset="0"/>
              </a:rPr>
              <a:t>Capacità</a:t>
            </a:r>
            <a:r>
              <a:rPr lang="en-US" sz="2800" dirty="0">
                <a:effectLst/>
                <a:ea typeface="Times New Roman" panose="02020603050405020304" pitchFamily="18" charset="0"/>
              </a:rPr>
              <a:t> di </a:t>
            </a:r>
            <a:r>
              <a:rPr lang="en-US" sz="2800" dirty="0" err="1">
                <a:effectLst/>
                <a:ea typeface="Times New Roman" panose="02020603050405020304" pitchFamily="18" charset="0"/>
              </a:rPr>
              <a:t>comprendere</a:t>
            </a:r>
            <a:r>
              <a:rPr lang="en-US" sz="2800" dirty="0">
                <a:effectLst/>
                <a:ea typeface="Times New Roman" panose="02020603050405020304" pitchFamily="18" charset="0"/>
              </a:rPr>
              <a:t> come </a:t>
            </a:r>
            <a:r>
              <a:rPr lang="en-US" sz="2800" dirty="0" err="1">
                <a:effectLst/>
                <a:ea typeface="Times New Roman" panose="02020603050405020304" pitchFamily="18" charset="0"/>
              </a:rPr>
              <a:t>costruire</a:t>
            </a:r>
            <a:r>
              <a:rPr lang="en-US" sz="2800" dirty="0">
                <a:effectLst/>
                <a:ea typeface="Times New Roman" panose="02020603050405020304" pitchFamily="18" charset="0"/>
              </a:rPr>
              <a:t> e </a:t>
            </a:r>
            <a:r>
              <a:rPr lang="en-US" sz="2800" dirty="0" err="1">
                <a:effectLst/>
                <a:ea typeface="Times New Roman" panose="02020603050405020304" pitchFamily="18" charset="0"/>
              </a:rPr>
              <a:t>nutrire</a:t>
            </a:r>
            <a:r>
              <a:rPr lang="en-US" sz="2800" dirty="0">
                <a:effectLst/>
                <a:ea typeface="Times New Roman" panose="02020603050405020304" pitchFamily="18" charset="0"/>
              </a:rPr>
              <a:t> </a:t>
            </a:r>
            <a:r>
              <a:rPr lang="en-US" sz="2800" dirty="0" err="1">
                <a:effectLst/>
                <a:ea typeface="Times New Roman" panose="02020603050405020304" pitchFamily="18" charset="0"/>
              </a:rPr>
              <a:t>relazioni</a:t>
            </a:r>
            <a:r>
              <a:rPr lang="en-US" sz="2800" dirty="0">
                <a:effectLst/>
                <a:ea typeface="Times New Roman" panose="02020603050405020304" pitchFamily="18" charset="0"/>
              </a:rPr>
              <a:t> </a:t>
            </a:r>
            <a:r>
              <a:rPr lang="en-US" sz="2800" dirty="0" err="1">
                <a:effectLst/>
                <a:ea typeface="Times New Roman" panose="02020603050405020304" pitchFamily="18" charset="0"/>
              </a:rPr>
              <a:t>interpersonali</a:t>
            </a:r>
            <a:r>
              <a:rPr lang="en-US" sz="2800" dirty="0">
                <a:effectLst/>
                <a:ea typeface="Times New Roman" panose="02020603050405020304" pitchFamily="18" charset="0"/>
              </a:rPr>
              <a:t> positive e </a:t>
            </a:r>
            <a:r>
              <a:rPr lang="en-US" sz="2800" dirty="0" err="1">
                <a:effectLst/>
                <a:ea typeface="Times New Roman" panose="02020603050405020304" pitchFamily="18" charset="0"/>
              </a:rPr>
              <a:t>stimolanti</a:t>
            </a:r>
            <a:r>
              <a:rPr lang="en-US" sz="2800" dirty="0">
                <a:effectLst/>
                <a:ea typeface="Times New Roman" panose="02020603050405020304" pitchFamily="18" charset="0"/>
              </a:rPr>
              <a:t>.</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rPr>
              <a:t>Nel </a:t>
            </a:r>
            <a:r>
              <a:rPr lang="en-US" sz="2800" dirty="0" err="1">
                <a:effectLst/>
                <a:ea typeface="Times New Roman" panose="02020603050405020304" pitchFamily="18" charset="0"/>
              </a:rPr>
              <a:t>contesto</a:t>
            </a:r>
            <a:r>
              <a:rPr lang="en-US" sz="2800" dirty="0">
                <a:effectLst/>
                <a:ea typeface="Times New Roman" panose="02020603050405020304" pitchFamily="18" charset="0"/>
              </a:rPr>
              <a:t> di </a:t>
            </a:r>
            <a:r>
              <a:rPr lang="en-US" sz="2800" dirty="0" err="1">
                <a:effectLst/>
                <a:ea typeface="Times New Roman" panose="02020603050405020304" pitchFamily="18" charset="0"/>
              </a:rPr>
              <a:t>questo</a:t>
            </a:r>
            <a:r>
              <a:rPr lang="en-US" sz="2800" dirty="0">
                <a:effectLst/>
                <a:ea typeface="Times New Roman" panose="02020603050405020304" pitchFamily="18" charset="0"/>
              </a:rPr>
              <a:t> modulo di </a:t>
            </a:r>
            <a:r>
              <a:rPr lang="en-US" sz="2800" dirty="0" err="1">
                <a:effectLst/>
                <a:ea typeface="Times New Roman" panose="02020603050405020304" pitchFamily="18" charset="0"/>
              </a:rPr>
              <a:t>formazione</a:t>
            </a:r>
            <a:r>
              <a:rPr lang="en-US" sz="2800" dirty="0">
                <a:effectLst/>
                <a:ea typeface="Times New Roman" panose="02020603050405020304" pitchFamily="18" charset="0"/>
              </a:rPr>
              <a:t>, </a:t>
            </a:r>
            <a:r>
              <a:rPr lang="en-US" sz="2800" dirty="0" err="1">
                <a:effectLst/>
                <a:ea typeface="Times New Roman" panose="02020603050405020304" pitchFamily="18" charset="0"/>
              </a:rPr>
              <a:t>faremo</a:t>
            </a:r>
            <a:r>
              <a:rPr lang="en-US" sz="2800" dirty="0">
                <a:effectLst/>
                <a:ea typeface="Times New Roman" panose="02020603050405020304" pitchFamily="18" charset="0"/>
              </a:rPr>
              <a:t> </a:t>
            </a:r>
            <a:r>
              <a:rPr lang="en-US" sz="2800" dirty="0" err="1">
                <a:effectLst/>
                <a:ea typeface="Times New Roman" panose="02020603050405020304" pitchFamily="18" charset="0"/>
              </a:rPr>
              <a:t>riferimento</a:t>
            </a:r>
            <a:r>
              <a:rPr lang="en-US" sz="2800" dirty="0">
                <a:effectLst/>
                <a:ea typeface="Times New Roman" panose="02020603050405020304" pitchFamily="18" charset="0"/>
              </a:rPr>
              <a:t> a </a:t>
            </a:r>
            <a:r>
              <a:rPr lang="en-US" sz="2800" dirty="0" err="1">
                <a:effectLst/>
                <a:ea typeface="Times New Roman" panose="02020603050405020304" pitchFamily="18" charset="0"/>
              </a:rPr>
              <a:t>quest’ultimo</a:t>
            </a:r>
            <a:r>
              <a:rPr lang="en-US" sz="2800" dirty="0">
                <a:effectLst/>
                <a:ea typeface="Times New Roman" panose="02020603050405020304" pitchFamily="18" charset="0"/>
              </a:rPr>
              <a:t> </a:t>
            </a:r>
            <a:r>
              <a:rPr lang="en-US" sz="2800" dirty="0" err="1">
                <a:effectLst/>
                <a:ea typeface="Times New Roman" panose="02020603050405020304" pitchFamily="18" charset="0"/>
              </a:rPr>
              <a:t>caso</a:t>
            </a:r>
            <a:r>
              <a:rPr lang="en-US" sz="2800" dirty="0">
                <a:effectLst/>
                <a:ea typeface="Times New Roman" panose="02020603050405020304" pitchFamily="18" charset="0"/>
              </a:rPr>
              <a:t>.</a:t>
            </a:r>
            <a:endParaRPr lang="it-IT" sz="2800" dirty="0">
              <a:effectLst/>
              <a:ea typeface="Times New Roman" panose="02020603050405020304" pitchFamily="18" charset="0"/>
            </a:endParaRPr>
          </a:p>
          <a:p>
            <a:pPr marL="457200" indent="-457200" algn="just">
              <a:buFont typeface="Arial" panose="020B0604020202020204" pitchFamily="34" charset="0"/>
              <a:buChar char="•"/>
            </a:pPr>
            <a:endParaRPr lang="en-US" altLang="ko-KR" sz="2800" dirty="0"/>
          </a:p>
        </p:txBody>
      </p:sp>
    </p:spTree>
    <p:extLst>
      <p:ext uri="{BB962C8B-B14F-4D97-AF65-F5344CB8AC3E}">
        <p14:creationId xmlns:p14="http://schemas.microsoft.com/office/powerpoint/2010/main" val="236162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Le cinque </a:t>
            </a:r>
            <a:r>
              <a:rPr lang="en-GB" sz="4000" b="1" spc="50" dirty="0" err="1">
                <a:solidFill>
                  <a:srgbClr val="243255"/>
                </a:solidFill>
                <a:cs typeface="Tahoma"/>
              </a:rPr>
              <a:t>dimensioni</a:t>
            </a:r>
            <a:r>
              <a:rPr lang="en-GB" sz="4000" b="1" spc="50" dirty="0">
                <a:solidFill>
                  <a:srgbClr val="243255"/>
                </a:solidFill>
                <a:cs typeface="Tahoma"/>
              </a:rPr>
              <a:t> </a:t>
            </a:r>
            <a:r>
              <a:rPr lang="en-GB" sz="4000" b="1" spc="50" dirty="0" err="1">
                <a:solidFill>
                  <a:srgbClr val="243255"/>
                </a:solidFill>
                <a:cs typeface="Tahoma"/>
              </a:rPr>
              <a:t>dell’Intelligenza</a:t>
            </a:r>
            <a:r>
              <a:rPr lang="en-GB" sz="4000" b="1" spc="50" dirty="0">
                <a:solidFill>
                  <a:srgbClr val="243255"/>
                </a:solidFill>
                <a:cs typeface="Tahoma"/>
              </a:rPr>
              <a:t> </a:t>
            </a:r>
            <a:r>
              <a:rPr lang="en-GB" sz="4000" b="1" spc="50" dirty="0" err="1">
                <a:solidFill>
                  <a:srgbClr val="243255"/>
                </a:solidFill>
                <a:cs typeface="Tahoma"/>
              </a:rPr>
              <a:t>Sociale</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749745" cy="4832092"/>
          </a:xfrm>
          <a:prstGeom prst="rect">
            <a:avLst/>
          </a:prstGeom>
          <a:noFill/>
        </p:spPr>
        <p:txBody>
          <a:bodyPr wrap="square" rtlCol="0">
            <a:spAutoFit/>
          </a:bodyPr>
          <a:lstStyle/>
          <a:p>
            <a:r>
              <a:rPr lang="en-US" sz="2800" dirty="0"/>
              <a:t>Come per </a:t>
            </a:r>
            <a:r>
              <a:rPr lang="en-US" sz="2800" dirty="0" err="1"/>
              <a:t>l'Intelligenza</a:t>
            </a:r>
            <a:r>
              <a:rPr lang="en-US" sz="2800" dirty="0"/>
              <a:t> </a:t>
            </a:r>
            <a:r>
              <a:rPr lang="en-US" sz="2800" dirty="0" err="1"/>
              <a:t>Emotiva</a:t>
            </a:r>
            <a:r>
              <a:rPr lang="en-US" sz="2800" dirty="0"/>
              <a:t>, </a:t>
            </a:r>
            <a:r>
              <a:rPr lang="en-US" sz="2800" dirty="0" err="1"/>
              <a:t>l'Intelligenza</a:t>
            </a:r>
            <a:r>
              <a:rPr lang="en-US" sz="2800" dirty="0"/>
              <a:t> </a:t>
            </a:r>
            <a:r>
              <a:rPr lang="en-US" sz="2800" dirty="0" err="1"/>
              <a:t>Sociale</a:t>
            </a:r>
            <a:r>
              <a:rPr lang="en-US" sz="2800" dirty="0"/>
              <a:t> è </a:t>
            </a:r>
            <a:r>
              <a:rPr lang="en-US" sz="2800" dirty="0" err="1"/>
              <a:t>comunemente</a:t>
            </a:r>
            <a:r>
              <a:rPr lang="en-US" sz="2800" dirty="0"/>
              <a:t> </a:t>
            </a:r>
            <a:r>
              <a:rPr lang="en-US" sz="2800" dirty="0" err="1"/>
              <a:t>inquadrata</a:t>
            </a:r>
            <a:r>
              <a:rPr lang="en-US" sz="2800" dirty="0"/>
              <a:t> in un </a:t>
            </a:r>
            <a:r>
              <a:rPr lang="en-US" sz="2800" dirty="0" err="1"/>
              <a:t>modello</a:t>
            </a:r>
            <a:r>
              <a:rPr lang="en-US" sz="2800" dirty="0"/>
              <a:t> di cinque </a:t>
            </a:r>
            <a:r>
              <a:rPr lang="en-US" sz="2800" dirty="0" err="1"/>
              <a:t>dimensioni</a:t>
            </a:r>
            <a:r>
              <a:rPr lang="en-US" sz="2800" dirty="0"/>
              <a:t> </a:t>
            </a:r>
            <a:r>
              <a:rPr lang="en-US" sz="2800" dirty="0" err="1"/>
              <a:t>che</a:t>
            </a:r>
            <a:r>
              <a:rPr lang="en-US" sz="2800" dirty="0"/>
              <a:t> </a:t>
            </a:r>
            <a:r>
              <a:rPr lang="en-US" sz="2800" dirty="0" err="1"/>
              <a:t>prende</a:t>
            </a:r>
            <a:r>
              <a:rPr lang="en-US" sz="2800" dirty="0"/>
              <a:t> in </a:t>
            </a:r>
            <a:r>
              <a:rPr lang="en-US" sz="2800" dirty="0" err="1"/>
              <a:t>considerazione</a:t>
            </a:r>
            <a:r>
              <a:rPr lang="en-US" sz="2800" dirty="0"/>
              <a:t>:</a:t>
            </a:r>
            <a:br>
              <a:rPr lang="en-US" sz="2800" dirty="0"/>
            </a:br>
            <a:br>
              <a:rPr lang="en-US" sz="2800" dirty="0"/>
            </a:br>
            <a:r>
              <a:rPr lang="en-US" sz="2800" dirty="0"/>
              <a:t>1. Situational Awareness - </a:t>
            </a:r>
            <a:r>
              <a:rPr lang="en-US" sz="2800" dirty="0" err="1"/>
              <a:t>l'ambiente</a:t>
            </a:r>
            <a:r>
              <a:rPr lang="en-US" sz="2800" dirty="0"/>
              <a:t> </a:t>
            </a:r>
            <a:r>
              <a:rPr lang="en-US" sz="2800" dirty="0" err="1"/>
              <a:t>che</a:t>
            </a:r>
            <a:r>
              <a:rPr lang="en-US" sz="2800" dirty="0"/>
              <a:t> </a:t>
            </a:r>
            <a:r>
              <a:rPr lang="en-US" sz="2800" dirty="0" err="1"/>
              <a:t>stai</a:t>
            </a:r>
            <a:r>
              <a:rPr lang="en-US" sz="2800" dirty="0"/>
              <a:t> </a:t>
            </a:r>
            <a:r>
              <a:rPr lang="en-US" sz="2800" dirty="0" err="1"/>
              <a:t>condividendo</a:t>
            </a:r>
            <a:r>
              <a:rPr lang="en-US" sz="2800" dirty="0"/>
              <a:t> con </a:t>
            </a:r>
            <a:r>
              <a:rPr lang="en-US" sz="2800" dirty="0" err="1"/>
              <a:t>altre</a:t>
            </a:r>
            <a:r>
              <a:rPr lang="en-US" sz="2800" dirty="0"/>
              <a:t> </a:t>
            </a:r>
            <a:r>
              <a:rPr lang="en-US" sz="2800" dirty="0" err="1"/>
              <a:t>persone</a:t>
            </a:r>
            <a:r>
              <a:rPr lang="en-US" sz="2800" dirty="0"/>
              <a:t> e la </a:t>
            </a:r>
            <a:r>
              <a:rPr lang="en-US" sz="2800" dirty="0" err="1"/>
              <a:t>loro</a:t>
            </a:r>
            <a:r>
              <a:rPr lang="en-US" sz="2800" dirty="0"/>
              <a:t> </a:t>
            </a:r>
            <a:r>
              <a:rPr lang="en-US" sz="2800" dirty="0" err="1"/>
              <a:t>volontà</a:t>
            </a:r>
            <a:r>
              <a:rPr lang="en-US" sz="2800" dirty="0"/>
              <a:t> di </a:t>
            </a:r>
            <a:r>
              <a:rPr lang="en-US" sz="2800" dirty="0" err="1"/>
              <a:t>interagire</a:t>
            </a:r>
            <a:r>
              <a:rPr lang="en-US" sz="2800" dirty="0"/>
              <a:t> e </a:t>
            </a:r>
            <a:r>
              <a:rPr lang="en-US" sz="2800" dirty="0" err="1"/>
              <a:t>partecipare</a:t>
            </a:r>
            <a:r>
              <a:rPr lang="en-US" sz="2800" dirty="0"/>
              <a:t> con </a:t>
            </a:r>
            <a:r>
              <a:rPr lang="en-US" sz="2800" dirty="0" err="1"/>
              <a:t>te</a:t>
            </a:r>
            <a:r>
              <a:rPr lang="en-US" sz="2800" dirty="0"/>
              <a:t> </a:t>
            </a:r>
            <a:r>
              <a:rPr lang="en-US" sz="2800" dirty="0" err="1"/>
              <a:t>nelle</a:t>
            </a:r>
            <a:r>
              <a:rPr lang="en-US" sz="2800" dirty="0"/>
              <a:t> </a:t>
            </a:r>
            <a:r>
              <a:rPr lang="en-US" sz="2800" dirty="0" err="1"/>
              <a:t>attività</a:t>
            </a:r>
            <a:r>
              <a:rPr lang="en-US" sz="2800" dirty="0"/>
              <a:t> "</a:t>
            </a:r>
            <a:r>
              <a:rPr lang="en-US" sz="2800" dirty="0" err="1"/>
              <a:t>sociali</a:t>
            </a:r>
            <a:r>
              <a:rPr lang="en-US" sz="2800" dirty="0"/>
              <a:t>".</a:t>
            </a:r>
            <a:br>
              <a:rPr lang="en-US" sz="2800" dirty="0"/>
            </a:br>
            <a:r>
              <a:rPr lang="en-US" sz="2800" dirty="0"/>
              <a:t>2. </a:t>
            </a:r>
            <a:r>
              <a:rPr lang="en-US" sz="2800" dirty="0" err="1"/>
              <a:t>Presenza</a:t>
            </a:r>
            <a:r>
              <a:rPr lang="en-US" sz="2800" dirty="0"/>
              <a:t> - </a:t>
            </a:r>
            <a:r>
              <a:rPr lang="en-US" sz="2800" dirty="0" err="1"/>
              <a:t>intuizioni</a:t>
            </a:r>
            <a:r>
              <a:rPr lang="en-US" sz="2800" dirty="0"/>
              <a:t> e </a:t>
            </a:r>
            <a:r>
              <a:rPr lang="en-US" sz="2800" dirty="0" err="1"/>
              <a:t>segnali</a:t>
            </a:r>
            <a:r>
              <a:rPr lang="en-US" sz="2800" dirty="0"/>
              <a:t> </a:t>
            </a:r>
            <a:r>
              <a:rPr lang="en-US" sz="2800" dirty="0" err="1"/>
              <a:t>che</a:t>
            </a:r>
            <a:r>
              <a:rPr lang="en-US" sz="2800" dirty="0"/>
              <a:t> </a:t>
            </a:r>
            <a:r>
              <a:rPr lang="en-US" sz="2800" dirty="0" err="1"/>
              <a:t>indicano</a:t>
            </a:r>
            <a:r>
              <a:rPr lang="en-US" sz="2800" dirty="0"/>
              <a:t> </a:t>
            </a:r>
            <a:r>
              <a:rPr lang="en-US" sz="2800" dirty="0" err="1"/>
              <a:t>i</a:t>
            </a:r>
            <a:r>
              <a:rPr lang="en-US" sz="2800" dirty="0"/>
              <a:t> </a:t>
            </a:r>
            <a:r>
              <a:rPr lang="en-US" sz="2800" dirty="0" err="1"/>
              <a:t>loro</a:t>
            </a:r>
            <a:r>
              <a:rPr lang="en-US" sz="2800" dirty="0"/>
              <a:t> </a:t>
            </a:r>
            <a:r>
              <a:rPr lang="en-US" sz="2800" dirty="0" err="1"/>
              <a:t>stati</a:t>
            </a:r>
            <a:r>
              <a:rPr lang="en-US" sz="2800" dirty="0"/>
              <a:t> </a:t>
            </a:r>
            <a:r>
              <a:rPr lang="en-US" sz="2800" dirty="0" err="1"/>
              <a:t>emotivi</a:t>
            </a:r>
            <a:r>
              <a:rPr lang="en-US" sz="2800" dirty="0"/>
              <a:t> (</a:t>
            </a:r>
            <a:r>
              <a:rPr lang="en-US" sz="2800" dirty="0" err="1"/>
              <a:t>toni</a:t>
            </a:r>
            <a:r>
              <a:rPr lang="en-US" sz="2800" dirty="0"/>
              <a:t> </a:t>
            </a:r>
            <a:r>
              <a:rPr lang="en-US" sz="2800" dirty="0" err="1"/>
              <a:t>della</a:t>
            </a:r>
            <a:r>
              <a:rPr lang="en-US" sz="2800" dirty="0"/>
              <a:t> voce, </a:t>
            </a:r>
            <a:r>
              <a:rPr lang="en-US" sz="2800" dirty="0" err="1"/>
              <a:t>postura</a:t>
            </a:r>
            <a:r>
              <a:rPr lang="en-US" sz="2800" dirty="0"/>
              <a:t>, </a:t>
            </a:r>
            <a:r>
              <a:rPr lang="en-US" sz="2800" dirty="0" err="1"/>
              <a:t>ecc</a:t>
            </a:r>
            <a:r>
              <a:rPr lang="en-US" sz="2800" dirty="0"/>
              <a:t>.)</a:t>
            </a:r>
            <a:br>
              <a:rPr lang="en-US" sz="2800" dirty="0"/>
            </a:br>
            <a:r>
              <a:rPr lang="en-US" sz="2800" dirty="0"/>
              <a:t>3. </a:t>
            </a:r>
            <a:r>
              <a:rPr lang="en-US" sz="2800" dirty="0" err="1"/>
              <a:t>Autenticità</a:t>
            </a:r>
            <a:r>
              <a:rPr lang="en-US" sz="2800" dirty="0"/>
              <a:t> - </a:t>
            </a:r>
            <a:r>
              <a:rPr lang="en-US" sz="2800" dirty="0" err="1"/>
              <a:t>ciò</a:t>
            </a:r>
            <a:r>
              <a:rPr lang="en-US" sz="2800" dirty="0"/>
              <a:t> </a:t>
            </a:r>
            <a:r>
              <a:rPr lang="en-US" sz="2800" dirty="0" err="1"/>
              <a:t>che</a:t>
            </a:r>
            <a:r>
              <a:rPr lang="en-US" sz="2800" dirty="0"/>
              <a:t> </a:t>
            </a:r>
            <a:r>
              <a:rPr lang="en-US" sz="2800" dirty="0" err="1"/>
              <a:t>gli</a:t>
            </a:r>
            <a:r>
              <a:rPr lang="en-US" sz="2800" dirty="0"/>
              <a:t> </a:t>
            </a:r>
            <a:r>
              <a:rPr lang="en-US" sz="2800" dirty="0" err="1"/>
              <a:t>altri</a:t>
            </a:r>
            <a:r>
              <a:rPr lang="en-US" sz="2800" dirty="0"/>
              <a:t> </a:t>
            </a:r>
            <a:r>
              <a:rPr lang="en-US" sz="2800" dirty="0" err="1"/>
              <a:t>percepiscono</a:t>
            </a:r>
            <a:r>
              <a:rPr lang="en-US" sz="2800" dirty="0"/>
              <a:t> da </a:t>
            </a:r>
            <a:r>
              <a:rPr lang="en-US" sz="2800" dirty="0" err="1"/>
              <a:t>noi</a:t>
            </a:r>
            <a:r>
              <a:rPr lang="en-US" sz="2800" dirty="0"/>
              <a:t>.</a:t>
            </a:r>
            <a:br>
              <a:rPr lang="en-US" sz="2800" dirty="0"/>
            </a:br>
            <a:r>
              <a:rPr lang="en-US" sz="2800" dirty="0"/>
              <a:t>4. </a:t>
            </a:r>
            <a:r>
              <a:rPr lang="en-US" sz="2800" dirty="0" err="1"/>
              <a:t>Chiarezza</a:t>
            </a:r>
            <a:r>
              <a:rPr lang="en-US" sz="2800" dirty="0"/>
              <a:t> - la nostra </a:t>
            </a:r>
            <a:r>
              <a:rPr lang="en-US" sz="2800" dirty="0" err="1"/>
              <a:t>capacità</a:t>
            </a:r>
            <a:r>
              <a:rPr lang="en-US" sz="2800" dirty="0"/>
              <a:t> di </a:t>
            </a:r>
            <a:r>
              <a:rPr lang="en-US" sz="2800" dirty="0" err="1"/>
              <a:t>condividere</a:t>
            </a:r>
            <a:r>
              <a:rPr lang="en-US" sz="2800" dirty="0"/>
              <a:t> in modo </a:t>
            </a:r>
            <a:r>
              <a:rPr lang="en-US" sz="2800" dirty="0" err="1"/>
              <a:t>chiaro</a:t>
            </a:r>
            <a:r>
              <a:rPr lang="en-US" sz="2800" dirty="0"/>
              <a:t> e </a:t>
            </a:r>
            <a:r>
              <a:rPr lang="en-US" sz="2800" dirty="0" err="1"/>
              <a:t>dettagliato</a:t>
            </a:r>
            <a:r>
              <a:rPr lang="en-US" sz="2800" dirty="0"/>
              <a:t> idee, </a:t>
            </a:r>
            <a:r>
              <a:rPr lang="en-US" sz="2800" dirty="0" err="1"/>
              <a:t>informazioni</a:t>
            </a:r>
            <a:r>
              <a:rPr lang="en-US" sz="2800" dirty="0"/>
              <a:t> e </a:t>
            </a:r>
            <a:r>
              <a:rPr lang="en-US" sz="2800" dirty="0" err="1"/>
              <a:t>opinioni</a:t>
            </a:r>
            <a:r>
              <a:rPr lang="en-US" sz="2800" dirty="0"/>
              <a:t> </a:t>
            </a:r>
            <a:r>
              <a:rPr lang="en-US" sz="2800" dirty="0" err="1"/>
              <a:t>che</a:t>
            </a:r>
            <a:r>
              <a:rPr lang="en-US" sz="2800" dirty="0"/>
              <a:t> </a:t>
            </a:r>
            <a:r>
              <a:rPr lang="en-US" sz="2800" dirty="0" err="1"/>
              <a:t>possono</a:t>
            </a:r>
            <a:r>
              <a:rPr lang="en-US" sz="2800" dirty="0"/>
              <a:t> farci </a:t>
            </a:r>
            <a:r>
              <a:rPr lang="en-US" sz="2800" dirty="0" err="1"/>
              <a:t>guadagnare</a:t>
            </a:r>
            <a:r>
              <a:rPr lang="en-US" sz="2800" dirty="0"/>
              <a:t> la </a:t>
            </a:r>
            <a:r>
              <a:rPr lang="en-US" sz="2800" dirty="0" err="1"/>
              <a:t>loro</a:t>
            </a:r>
            <a:r>
              <a:rPr lang="en-US" sz="2800" dirty="0"/>
              <a:t> fiducia.</a:t>
            </a:r>
            <a:br>
              <a:rPr lang="en-US" sz="2800" dirty="0"/>
            </a:br>
            <a:r>
              <a:rPr lang="en-US" sz="2800" dirty="0"/>
              <a:t>5. </a:t>
            </a:r>
            <a:r>
              <a:rPr lang="en-US" sz="2800" dirty="0" err="1"/>
              <a:t>Empatia</a:t>
            </a:r>
            <a:r>
              <a:rPr lang="en-US" sz="2800" dirty="0"/>
              <a:t> - un </a:t>
            </a:r>
            <a:r>
              <a:rPr lang="en-US" sz="2800" dirty="0" err="1"/>
              <a:t>processo</a:t>
            </a:r>
            <a:r>
              <a:rPr lang="en-US" sz="2800" dirty="0"/>
              <a:t> di </a:t>
            </a:r>
            <a:r>
              <a:rPr lang="en-US" sz="2800" dirty="0" err="1"/>
              <a:t>identificazione</a:t>
            </a:r>
            <a:r>
              <a:rPr lang="en-US" sz="2800" dirty="0"/>
              <a:t> con </a:t>
            </a:r>
            <a:r>
              <a:rPr lang="en-US" sz="2800" dirty="0" err="1"/>
              <a:t>gli</a:t>
            </a:r>
            <a:r>
              <a:rPr lang="en-US" sz="2800" dirty="0"/>
              <a:t> </a:t>
            </a:r>
            <a:r>
              <a:rPr lang="en-US" sz="2800" dirty="0" err="1"/>
              <a:t>stati</a:t>
            </a:r>
            <a:r>
              <a:rPr lang="en-US" sz="2800" dirty="0"/>
              <a:t> </a:t>
            </a:r>
            <a:r>
              <a:rPr lang="en-US" sz="2800" dirty="0" err="1"/>
              <a:t>emotivi</a:t>
            </a:r>
            <a:r>
              <a:rPr lang="en-US" sz="2800" dirty="0"/>
              <a:t> e </a:t>
            </a:r>
            <a:r>
              <a:rPr lang="en-US" sz="2800" dirty="0" err="1"/>
              <a:t>i</a:t>
            </a:r>
            <a:r>
              <a:rPr lang="en-US" sz="2800" dirty="0"/>
              <a:t> </a:t>
            </a:r>
            <a:r>
              <a:rPr lang="en-US" sz="2800" dirty="0" err="1"/>
              <a:t>sentimenti</a:t>
            </a:r>
            <a:r>
              <a:rPr lang="en-US" sz="2800" dirty="0"/>
              <a:t> </a:t>
            </a:r>
            <a:r>
              <a:rPr lang="en-US" sz="2800" dirty="0" err="1"/>
              <a:t>altrui</a:t>
            </a:r>
            <a:r>
              <a:rPr lang="en-US" sz="2800" dirty="0"/>
              <a:t>.</a:t>
            </a:r>
            <a:endParaRPr lang="it-IT" sz="2800" dirty="0"/>
          </a:p>
          <a:p>
            <a:pPr marL="514350" indent="-514350" algn="just">
              <a:buFont typeface="+mj-lt"/>
              <a:buAutoNum type="arabicPeriod"/>
            </a:pPr>
            <a:endParaRPr lang="en-US" altLang="ko-KR" sz="2800" dirty="0"/>
          </a:p>
        </p:txBody>
      </p:sp>
    </p:spTree>
    <p:extLst>
      <p:ext uri="{BB962C8B-B14F-4D97-AF65-F5344CB8AC3E}">
        <p14:creationId xmlns:p14="http://schemas.microsoft.com/office/powerpoint/2010/main" val="408024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Parlando di </a:t>
            </a:r>
            <a:r>
              <a:rPr lang="en-GB" sz="4000" b="1" spc="50" dirty="0" err="1">
                <a:solidFill>
                  <a:srgbClr val="243255"/>
                </a:solidFill>
                <a:cs typeface="Tahoma"/>
              </a:rPr>
              <a:t>Empatia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597345" cy="3970318"/>
          </a:xfrm>
          <a:prstGeom prst="rect">
            <a:avLst/>
          </a:prstGeom>
          <a:noFill/>
        </p:spPr>
        <p:txBody>
          <a:bodyPr wrap="square" rtlCol="0">
            <a:spAutoFit/>
          </a:bodyPr>
          <a:lstStyle/>
          <a:p>
            <a:r>
              <a:rPr lang="en-US" sz="2800" dirty="0" err="1">
                <a:solidFill>
                  <a:srgbClr val="0F243E"/>
                </a:solidFill>
                <a:effectLst/>
                <a:latin typeface="Calibri" panose="020F0502020204030204" pitchFamily="34" charset="0"/>
                <a:ea typeface="Times New Roman" panose="02020603050405020304" pitchFamily="18" charset="0"/>
              </a:rPr>
              <a:t>L'empatia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rappresenta</a:t>
            </a:r>
            <a:r>
              <a:rPr lang="en-US" sz="2800" dirty="0">
                <a:solidFill>
                  <a:srgbClr val="0F243E"/>
                </a:solidFill>
                <a:effectLst/>
                <a:latin typeface="Calibri" panose="020F0502020204030204" pitchFamily="34" charset="0"/>
                <a:ea typeface="Times New Roman" panose="02020603050405020304" pitchFamily="18" charset="0"/>
              </a:rPr>
              <a:t> la </a:t>
            </a:r>
            <a:r>
              <a:rPr lang="en-US" sz="2800" dirty="0" err="1">
                <a:solidFill>
                  <a:srgbClr val="0F243E"/>
                </a:solidFill>
                <a:effectLst/>
                <a:latin typeface="Calibri" panose="020F0502020204030204" pitchFamily="34" charset="0"/>
                <a:ea typeface="Times New Roman" panose="02020603050405020304" pitchFamily="18" charset="0"/>
              </a:rPr>
              <a:t>dimensione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più</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sofisticata</a:t>
            </a:r>
            <a:r>
              <a:rPr lang="en-US" sz="2800" dirty="0">
                <a:solidFill>
                  <a:srgbClr val="0F243E"/>
                </a:solidFill>
                <a:effectLst/>
                <a:latin typeface="Calibri" panose="020F0502020204030204" pitchFamily="34" charset="0"/>
                <a:ea typeface="Times New Roman" panose="02020603050405020304" pitchFamily="18" charset="0"/>
              </a:rPr>
              <a:t> del framework in </a:t>
            </a:r>
            <a:r>
              <a:rPr lang="en-US" sz="2800" dirty="0" err="1">
                <a:solidFill>
                  <a:srgbClr val="0F243E"/>
                </a:solidFill>
                <a:effectLst/>
                <a:latin typeface="Calibri" panose="020F0502020204030204" pitchFamily="34" charset="0"/>
                <a:ea typeface="Times New Roman" panose="02020603050405020304" pitchFamily="18" charset="0"/>
              </a:rPr>
              <a:t>quanto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implica</a:t>
            </a:r>
            <a:r>
              <a:rPr lang="en-US" sz="2800" dirty="0">
                <a:solidFill>
                  <a:srgbClr val="0F243E"/>
                </a:solidFill>
                <a:effectLst/>
                <a:latin typeface="Calibri" panose="020F0502020204030204" pitchFamily="34" charset="0"/>
                <a:ea typeface="Times New Roman" panose="02020603050405020304" pitchFamily="18" charset="0"/>
              </a:rPr>
              <a:t> una </a:t>
            </a:r>
            <a:r>
              <a:rPr lang="en-US" sz="2800" dirty="0" err="1">
                <a:solidFill>
                  <a:srgbClr val="0F243E"/>
                </a:solidFill>
                <a:effectLst/>
                <a:latin typeface="Calibri" panose="020F0502020204030204" pitchFamily="34" charset="0"/>
                <a:ea typeface="Times New Roman" panose="02020603050405020304" pitchFamily="18" charset="0"/>
              </a:rPr>
              <a:t>grande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conoscenza</a:t>
            </a:r>
            <a:r>
              <a:rPr lang="en-US" sz="2800" dirty="0">
                <a:solidFill>
                  <a:srgbClr val="0F243E"/>
                </a:solidFill>
                <a:effectLst/>
                <a:latin typeface="Calibri" panose="020F0502020204030204" pitchFamily="34" charset="0"/>
                <a:ea typeface="Times New Roman" panose="02020603050405020304" pitchFamily="18" charset="0"/>
              </a:rPr>
              <a:t> e </a:t>
            </a:r>
            <a:r>
              <a:rPr lang="en-US" sz="2800" dirty="0" err="1">
                <a:solidFill>
                  <a:srgbClr val="0F243E"/>
                </a:solidFill>
                <a:effectLst/>
                <a:latin typeface="Calibri" panose="020F0502020204030204" pitchFamily="34" charset="0"/>
                <a:ea typeface="Times New Roman" panose="02020603050405020304" pitchFamily="18" charset="0"/>
              </a:rPr>
              <a:t>padronanza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dello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stesso</a:t>
            </a:r>
            <a:r>
              <a:rPr lang="en-US" sz="2800" dirty="0">
                <a:solidFill>
                  <a:srgbClr val="0F243E"/>
                </a:solidFill>
                <a:effectLst/>
                <a:latin typeface="Calibri" panose="020F0502020204030204" pitchFamily="34" charset="0"/>
                <a:ea typeface="Times New Roman" panose="02020603050405020304" pitchFamily="18" charset="0"/>
              </a:rPr>
              <a:t>.</a:t>
            </a:r>
            <a:br>
              <a:rPr lang="en-US" sz="2800" dirty="0">
                <a:solidFill>
                  <a:srgbClr val="0F243E"/>
                </a:solidFill>
                <a:effectLst/>
                <a:latin typeface="Calibri" panose="020F0502020204030204" pitchFamily="34" charset="0"/>
                <a:ea typeface="Times New Roman" panose="02020603050405020304" pitchFamily="18" charset="0"/>
              </a:rPr>
            </a:br>
            <a:r>
              <a:rPr lang="en-US" sz="2800" dirty="0" err="1">
                <a:solidFill>
                  <a:srgbClr val="0F243E"/>
                </a:solidFill>
                <a:effectLst/>
                <a:latin typeface="Calibri" panose="020F0502020204030204" pitchFamily="34" charset="0"/>
                <a:ea typeface="Times New Roman" panose="02020603050405020304" pitchFamily="18" charset="0"/>
              </a:rPr>
              <a:t>Stabilire</a:t>
            </a:r>
            <a:r>
              <a:rPr lang="en-US" sz="2800" dirty="0">
                <a:solidFill>
                  <a:srgbClr val="0F243E"/>
                </a:solidFill>
                <a:effectLst/>
                <a:latin typeface="Calibri" panose="020F0502020204030204" pitchFamily="34" charset="0"/>
                <a:ea typeface="Times New Roman" panose="02020603050405020304" pitchFamily="18" charset="0"/>
              </a:rPr>
              <a:t> una </a:t>
            </a:r>
            <a:r>
              <a:rPr lang="en-US" sz="2800" dirty="0" err="1">
                <a:solidFill>
                  <a:srgbClr val="0F243E"/>
                </a:solidFill>
                <a:effectLst/>
                <a:latin typeface="Calibri" panose="020F0502020204030204" pitchFamily="34" charset="0"/>
                <a:ea typeface="Times New Roman" panose="02020603050405020304" pitchFamily="18" charset="0"/>
              </a:rPr>
              <a:t>relazione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basata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sull'empatia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richiede</a:t>
            </a:r>
            <a:r>
              <a:rPr lang="en-US" sz="2800" dirty="0">
                <a:solidFill>
                  <a:srgbClr val="0F243E"/>
                </a:solidFill>
                <a:effectLst/>
                <a:latin typeface="Calibri" panose="020F0502020204030204" pitchFamily="34" charset="0"/>
                <a:ea typeface="Times New Roman" panose="02020603050405020304" pitchFamily="18" charset="0"/>
              </a:rPr>
              <a:t> un </a:t>
            </a:r>
            <a:r>
              <a:rPr lang="en-US" sz="2800" dirty="0" err="1">
                <a:solidFill>
                  <a:srgbClr val="0F243E"/>
                </a:solidFill>
                <a:effectLst/>
                <a:latin typeface="Calibri" panose="020F0502020204030204" pitchFamily="34" charset="0"/>
                <a:ea typeface="Times New Roman" panose="02020603050405020304" pitchFamily="18" charset="0"/>
              </a:rPr>
              <a:t>duplice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sforzo</a:t>
            </a:r>
            <a:r>
              <a:rPr lang="en-US" sz="2800" dirty="0">
                <a:solidFill>
                  <a:srgbClr val="0F243E"/>
                </a:solidFill>
                <a:effectLst/>
                <a:latin typeface="Calibri" panose="020F0502020204030204" pitchFamily="34" charset="0"/>
                <a:ea typeface="Times New Roman" panose="02020603050405020304" pitchFamily="18" charset="0"/>
              </a:rPr>
              <a:t>:</a:t>
            </a:r>
            <a:br>
              <a:rPr lang="en-US" sz="2800" dirty="0">
                <a:solidFill>
                  <a:srgbClr val="0F243E"/>
                </a:solidFill>
                <a:effectLst/>
                <a:latin typeface="Calibri" panose="020F0502020204030204" pitchFamily="34" charset="0"/>
                <a:ea typeface="Times New Roman" panose="02020603050405020304" pitchFamily="18" charset="0"/>
              </a:rPr>
            </a:br>
            <a:br>
              <a:rPr lang="en-US" sz="2800" dirty="0">
                <a:solidFill>
                  <a:srgbClr val="0F243E"/>
                </a:solidFill>
                <a:effectLst/>
                <a:latin typeface="Calibri" panose="020F0502020204030204" pitchFamily="34" charset="0"/>
                <a:ea typeface="Times New Roman" panose="02020603050405020304" pitchFamily="18" charset="0"/>
              </a:rPr>
            </a:br>
            <a:r>
              <a:rPr lang="en-US" sz="2800" dirty="0">
                <a:solidFill>
                  <a:srgbClr val="0F243E"/>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800" dirty="0">
                <a:solidFill>
                  <a:srgbClr val="0F243E"/>
                </a:solidFill>
                <a:effectLst/>
                <a:latin typeface="Calibri" panose="020F0502020204030204" pitchFamily="34" charset="0"/>
                <a:ea typeface="Times New Roman" panose="02020603050405020304" pitchFamily="18" charset="0"/>
              </a:rPr>
              <a:t>Grande </a:t>
            </a:r>
            <a:r>
              <a:rPr lang="en-US" sz="2800" dirty="0" err="1">
                <a:solidFill>
                  <a:srgbClr val="0F243E"/>
                </a:solidFill>
                <a:effectLst/>
                <a:latin typeface="Calibri" panose="020F0502020204030204" pitchFamily="34" charset="0"/>
                <a:ea typeface="Times New Roman" panose="02020603050405020304" pitchFamily="18" charset="0"/>
              </a:rPr>
              <a:t>consapevolezza</a:t>
            </a:r>
            <a:r>
              <a:rPr lang="en-US" sz="2800" dirty="0">
                <a:solidFill>
                  <a:srgbClr val="0F243E"/>
                </a:solidFill>
                <a:effectLst/>
                <a:latin typeface="Calibri" panose="020F0502020204030204" pitchFamily="34" charset="0"/>
                <a:ea typeface="Times New Roman" panose="02020603050405020304" pitchFamily="18" charset="0"/>
              </a:rPr>
              <a:t> di </a:t>
            </a:r>
            <a:r>
              <a:rPr lang="en-US" sz="2800" dirty="0" err="1">
                <a:solidFill>
                  <a:srgbClr val="0F243E"/>
                </a:solidFill>
                <a:effectLst/>
                <a:latin typeface="Calibri" panose="020F0502020204030204" pitchFamily="34" charset="0"/>
                <a:ea typeface="Times New Roman" panose="02020603050405020304" pitchFamily="18" charset="0"/>
              </a:rPr>
              <a:t>sé</a:t>
            </a:r>
            <a:r>
              <a:rPr lang="en-US" sz="2800" dirty="0">
                <a:solidFill>
                  <a:srgbClr val="0F243E"/>
                </a:solidFill>
                <a:effectLst/>
                <a:latin typeface="Calibri" panose="020F0502020204030204" pitchFamily="34" charset="0"/>
                <a:ea typeface="Times New Roman" panose="02020603050405020304" pitchFamily="18" charset="0"/>
              </a:rPr>
              <a:t> e di </a:t>
            </a:r>
            <a:r>
              <a:rPr lang="en-US" sz="2800" dirty="0" err="1">
                <a:solidFill>
                  <a:srgbClr val="0F243E"/>
                </a:solidFill>
                <a:effectLst/>
                <a:latin typeface="Calibri" panose="020F0502020204030204" pitchFamily="34" charset="0"/>
                <a:ea typeface="Times New Roman" panose="02020603050405020304" pitchFamily="18" charset="0"/>
              </a:rPr>
              <a:t>autoefficacia</a:t>
            </a:r>
            <a:br>
              <a:rPr lang="en-US" sz="2800" dirty="0">
                <a:solidFill>
                  <a:srgbClr val="0F243E"/>
                </a:solidFill>
                <a:effectLst/>
                <a:latin typeface="Calibri" panose="020F0502020204030204" pitchFamily="34" charset="0"/>
                <a:ea typeface="Times New Roman" panose="02020603050405020304" pitchFamily="18" charset="0"/>
              </a:rPr>
            </a:br>
            <a:r>
              <a:rPr lang="en-US" sz="2800" dirty="0">
                <a:solidFill>
                  <a:srgbClr val="0F243E"/>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800" dirty="0">
                <a:solidFill>
                  <a:srgbClr val="0F243E"/>
                </a:solidFill>
                <a:effectLst/>
                <a:latin typeface="Calibri" panose="020F0502020204030204" pitchFamily="34" charset="0"/>
                <a:ea typeface="Times New Roman" panose="02020603050405020304" pitchFamily="18" charset="0"/>
              </a:rPr>
              <a:t>Grande </a:t>
            </a:r>
            <a:r>
              <a:rPr lang="en-US" sz="2800" dirty="0" err="1">
                <a:solidFill>
                  <a:srgbClr val="0F243E"/>
                </a:solidFill>
                <a:effectLst/>
                <a:latin typeface="Calibri" panose="020F0502020204030204" pitchFamily="34" charset="0"/>
                <a:ea typeface="Times New Roman" panose="02020603050405020304" pitchFamily="18" charset="0"/>
              </a:rPr>
              <a:t>autenticità</a:t>
            </a:r>
            <a:r>
              <a:rPr lang="en-US" sz="2800" dirty="0">
                <a:solidFill>
                  <a:srgbClr val="0F243E"/>
                </a:solidFill>
                <a:effectLst/>
                <a:latin typeface="Calibri" panose="020F0502020204030204" pitchFamily="34" charset="0"/>
                <a:ea typeface="Times New Roman" panose="02020603050405020304" pitchFamily="18" charset="0"/>
              </a:rPr>
              <a:t> e </a:t>
            </a:r>
            <a:r>
              <a:rPr lang="en-US" sz="2800" dirty="0" err="1">
                <a:solidFill>
                  <a:srgbClr val="0F243E"/>
                </a:solidFill>
                <a:effectLst/>
                <a:latin typeface="Calibri" panose="020F0502020204030204" pitchFamily="34" charset="0"/>
                <a:ea typeface="Times New Roman" panose="02020603050405020304" pitchFamily="18" charset="0"/>
              </a:rPr>
              <a:t>chiarezza</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delle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nostre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intenzioni</a:t>
            </a:r>
            <a:br>
              <a:rPr lang="en-US" sz="2800" dirty="0">
                <a:solidFill>
                  <a:srgbClr val="0F243E"/>
                </a:solidFill>
                <a:effectLst/>
                <a:latin typeface="Calibri" panose="020F0502020204030204" pitchFamily="34" charset="0"/>
                <a:ea typeface="Times New Roman" panose="02020603050405020304" pitchFamily="18" charset="0"/>
              </a:rPr>
            </a:br>
            <a:br>
              <a:rPr lang="en-US" sz="2800" dirty="0">
                <a:solidFill>
                  <a:srgbClr val="0F243E"/>
                </a:solidFill>
                <a:effectLst/>
                <a:latin typeface="Calibri" panose="020F0502020204030204" pitchFamily="34" charset="0"/>
                <a:ea typeface="Times New Roman" panose="02020603050405020304" pitchFamily="18" charset="0"/>
              </a:rPr>
            </a:br>
            <a:r>
              <a:rPr lang="en-US" sz="2800" dirty="0" err="1">
                <a:solidFill>
                  <a:srgbClr val="0F243E"/>
                </a:solidFill>
                <a:effectLst/>
                <a:latin typeface="Calibri" panose="020F0502020204030204" pitchFamily="34" charset="0"/>
                <a:ea typeface="Times New Roman" panose="02020603050405020304" pitchFamily="18" charset="0"/>
              </a:rPr>
              <a:t>Qualsiasi</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disallineamento</a:t>
            </a:r>
            <a:r>
              <a:rPr lang="en-US" sz="2800" dirty="0">
                <a:solidFill>
                  <a:srgbClr val="0F243E"/>
                </a:solidFill>
                <a:effectLst/>
                <a:latin typeface="Calibri" panose="020F0502020204030204" pitchFamily="34" charset="0"/>
                <a:ea typeface="Times New Roman" panose="02020603050405020304" pitchFamily="18" charset="0"/>
              </a:rPr>
              <a:t> o errata </a:t>
            </a:r>
            <a:r>
              <a:rPr lang="en-US" sz="2800" dirty="0" err="1">
                <a:solidFill>
                  <a:srgbClr val="0F243E"/>
                </a:solidFill>
                <a:effectLst/>
                <a:latin typeface="Calibri" panose="020F0502020204030204" pitchFamily="34" charset="0"/>
                <a:ea typeface="Times New Roman" panose="02020603050405020304" pitchFamily="18" charset="0"/>
              </a:rPr>
              <a:t>interpretazione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può</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generare</a:t>
            </a:r>
            <a:r>
              <a:rPr lang="en-US" sz="2800" dirty="0">
                <a:solidFill>
                  <a:srgbClr val="0F243E"/>
                </a:solidFill>
                <a:effectLst/>
                <a:latin typeface="Calibri" panose="020F0502020204030204" pitchFamily="34" charset="0"/>
                <a:ea typeface="Times New Roman" panose="02020603050405020304" pitchFamily="18" charset="0"/>
              </a:rPr>
              <a:t> un </a:t>
            </a:r>
            <a:r>
              <a:rPr lang="en-US" sz="2800" dirty="0" err="1">
                <a:solidFill>
                  <a:srgbClr val="0F243E"/>
                </a:solidFill>
                <a:effectLst/>
                <a:latin typeface="Calibri" panose="020F0502020204030204" pitchFamily="34" charset="0"/>
                <a:ea typeface="Times New Roman" panose="02020603050405020304" pitchFamily="18" charset="0"/>
              </a:rPr>
              <a:t>effetto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totalmente</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opposto</a:t>
            </a:r>
            <a:r>
              <a:rPr lang="en-US" sz="2800" dirty="0">
                <a:solidFill>
                  <a:srgbClr val="0F243E"/>
                </a:solidFill>
                <a:effectLst/>
                <a:latin typeface="Calibri" panose="020F0502020204030204" pitchFamily="34" charset="0"/>
                <a:ea typeface="Times New Roman" panose="02020603050405020304" pitchFamily="18" charset="0"/>
              </a:rPr>
              <a:t>, </a:t>
            </a:r>
            <a:r>
              <a:rPr lang="en-US" sz="2800" dirty="0" err="1">
                <a:solidFill>
                  <a:srgbClr val="0F243E"/>
                </a:solidFill>
                <a:effectLst/>
                <a:latin typeface="Calibri" panose="020F0502020204030204" pitchFamily="34" charset="0"/>
                <a:ea typeface="Times New Roman" panose="02020603050405020304" pitchFamily="18" charset="0"/>
              </a:rPr>
              <a:t>danneggiando</a:t>
            </a:r>
            <a:r>
              <a:rPr lang="en-US" sz="2800" dirty="0">
                <a:solidFill>
                  <a:srgbClr val="0F243E"/>
                </a:solidFill>
                <a:effectLst/>
                <a:latin typeface="Calibri" panose="020F0502020204030204" pitchFamily="34" charset="0"/>
                <a:ea typeface="Times New Roman" panose="02020603050405020304" pitchFamily="18" charset="0"/>
              </a:rPr>
              <a:t> non solo le </a:t>
            </a:r>
            <a:r>
              <a:rPr lang="en-US" sz="2800" dirty="0" err="1">
                <a:solidFill>
                  <a:srgbClr val="0F243E"/>
                </a:solidFill>
                <a:effectLst/>
                <a:latin typeface="Calibri" panose="020F0502020204030204" pitchFamily="34" charset="0"/>
                <a:ea typeface="Times New Roman" panose="02020603050405020304" pitchFamily="18" charset="0"/>
              </a:rPr>
              <a:t>relazioni</a:t>
            </a:r>
            <a:r>
              <a:rPr lang="en-US" sz="2800" dirty="0">
                <a:solidFill>
                  <a:srgbClr val="0F243E"/>
                </a:solidFill>
                <a:effectLst/>
                <a:latin typeface="Calibri" panose="020F0502020204030204" pitchFamily="34" charset="0"/>
                <a:ea typeface="Times New Roman" panose="02020603050405020304" pitchFamily="18" charset="0"/>
              </a:rPr>
              <a:t> ma </a:t>
            </a:r>
            <a:r>
              <a:rPr lang="en-US" sz="2800" dirty="0" err="1">
                <a:solidFill>
                  <a:srgbClr val="0F243E"/>
                </a:solidFill>
                <a:effectLst/>
                <a:latin typeface="Calibri" panose="020F0502020204030204" pitchFamily="34" charset="0"/>
                <a:ea typeface="Times New Roman" panose="02020603050405020304" pitchFamily="18" charset="0"/>
              </a:rPr>
              <a:t>anche</a:t>
            </a:r>
            <a:r>
              <a:rPr lang="en-US" sz="2800" dirty="0">
                <a:solidFill>
                  <a:srgbClr val="0F243E"/>
                </a:solidFill>
                <a:effectLst/>
                <a:latin typeface="Calibri" panose="020F0502020204030204" pitchFamily="34" charset="0"/>
                <a:ea typeface="Times New Roman" panose="02020603050405020304" pitchFamily="18" charset="0"/>
              </a:rPr>
              <a:t> la nostra </a:t>
            </a:r>
            <a:r>
              <a:rPr lang="en-US" sz="2800" dirty="0" err="1">
                <a:solidFill>
                  <a:srgbClr val="0F243E"/>
                </a:solidFill>
                <a:effectLst/>
                <a:latin typeface="Calibri" panose="020F0502020204030204" pitchFamily="34" charset="0"/>
                <a:ea typeface="Times New Roman" panose="02020603050405020304" pitchFamily="18" charset="0"/>
              </a:rPr>
              <a:t>reputazione</a:t>
            </a:r>
            <a:r>
              <a:rPr lang="en-US" sz="2800" dirty="0">
                <a:solidFill>
                  <a:srgbClr val="0F243E"/>
                </a:solidFill>
                <a:effectLst/>
                <a:latin typeface="Calibri" panose="020F0502020204030204" pitchFamily="34" charset="0"/>
                <a:ea typeface="Times New Roman" panose="02020603050405020304" pitchFamily="18" charset="0"/>
              </a:rPr>
              <a:t> e la nostra </a:t>
            </a:r>
            <a:r>
              <a:rPr lang="en-US" sz="2800" dirty="0" err="1">
                <a:solidFill>
                  <a:srgbClr val="0F243E"/>
                </a:solidFill>
                <a:effectLst/>
                <a:latin typeface="Calibri" panose="020F0502020204030204" pitchFamily="34" charset="0"/>
                <a:ea typeface="Times New Roman" panose="02020603050405020304" pitchFamily="18" charset="0"/>
              </a:rPr>
              <a:t>identità</a:t>
            </a:r>
            <a:r>
              <a:rPr lang="en-US" sz="2800" dirty="0">
                <a:solidFill>
                  <a:srgbClr val="0F243E"/>
                </a:solidFill>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258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Atteggiamenti</a:t>
            </a:r>
            <a:r>
              <a:rPr lang="en-GB" sz="4000" b="1" spc="50" dirty="0">
                <a:solidFill>
                  <a:srgbClr val="243255"/>
                </a:solidFill>
                <a:cs typeface="Tahoma"/>
              </a:rPr>
              <a:t> </a:t>
            </a:r>
            <a:r>
              <a:rPr lang="en-GB" sz="4000" b="1" spc="50" dirty="0" err="1">
                <a:solidFill>
                  <a:srgbClr val="243255"/>
                </a:solidFill>
                <a:cs typeface="Tahoma"/>
              </a:rPr>
              <a:t>che</a:t>
            </a:r>
            <a:r>
              <a:rPr lang="en-GB" sz="4000" b="1" spc="50" dirty="0">
                <a:solidFill>
                  <a:srgbClr val="243255"/>
                </a:solidFill>
                <a:cs typeface="Tahoma"/>
              </a:rPr>
              <a:t> </a:t>
            </a:r>
            <a:r>
              <a:rPr lang="en-GB" sz="4000" b="1" spc="50" dirty="0" err="1">
                <a:solidFill>
                  <a:srgbClr val="243255"/>
                </a:solidFill>
                <a:cs typeface="Tahoma"/>
              </a:rPr>
              <a:t>agevolano</a:t>
            </a:r>
            <a:r>
              <a:rPr lang="en-GB" sz="4000" b="1" spc="50" dirty="0">
                <a:solidFill>
                  <a:srgbClr val="243255"/>
                </a:solidFill>
                <a:cs typeface="Tahoma"/>
              </a:rPr>
              <a:t> </a:t>
            </a:r>
            <a:r>
              <a:rPr lang="en-GB" sz="4000" b="1" spc="50" dirty="0" err="1">
                <a:solidFill>
                  <a:srgbClr val="243255"/>
                </a:solidFill>
                <a:cs typeface="Tahoma"/>
              </a:rPr>
              <a:t>l’emersione</a:t>
            </a:r>
            <a:r>
              <a:rPr lang="en-GB" sz="4000" b="1" spc="50" dirty="0">
                <a:solidFill>
                  <a:srgbClr val="243255"/>
                </a:solidFill>
                <a:cs typeface="Tahoma"/>
              </a:rPr>
              <a:t> </a:t>
            </a:r>
            <a:r>
              <a:rPr lang="en-GB" sz="4000" b="1" spc="50" dirty="0" err="1">
                <a:solidFill>
                  <a:srgbClr val="243255"/>
                </a:solidFill>
                <a:cs typeface="Tahoma"/>
              </a:rPr>
              <a:t>dell’empatia</a:t>
            </a:r>
            <a:r>
              <a:rPr lang="en-GB" sz="4000" b="1" spc="50" dirty="0">
                <a:solidFill>
                  <a:srgbClr val="243255"/>
                </a:solidFill>
                <a:cs typeface="Tahoma"/>
              </a:rPr>
              <a:t> </a:t>
            </a:r>
            <a:r>
              <a:rPr lang="en-GB" sz="4000" b="1" spc="50" dirty="0" err="1">
                <a:solidFill>
                  <a:srgbClr val="243255"/>
                </a:solidFill>
                <a:cs typeface="Tahoma"/>
              </a:rPr>
              <a:t>basata</a:t>
            </a:r>
            <a:r>
              <a:rPr lang="en-GB" sz="4000" b="1" spc="50" dirty="0">
                <a:solidFill>
                  <a:srgbClr val="243255"/>
                </a:solidFill>
                <a:cs typeface="Tahoma"/>
              </a:rPr>
              <a:t> </a:t>
            </a:r>
            <a:r>
              <a:rPr lang="en-GB" sz="4000" b="1" spc="50" dirty="0" err="1">
                <a:solidFill>
                  <a:srgbClr val="243255"/>
                </a:solidFill>
                <a:cs typeface="Tahoma"/>
              </a:rPr>
              <a:t>sulle</a:t>
            </a:r>
            <a:r>
              <a:rPr lang="en-GB" sz="4000" b="1" spc="50" dirty="0">
                <a:solidFill>
                  <a:srgbClr val="243255"/>
                </a:solidFill>
                <a:cs typeface="Tahoma"/>
              </a:rPr>
              <a:t> </a:t>
            </a:r>
            <a:r>
              <a:rPr lang="en-GB" sz="4000" b="1" spc="50" dirty="0" err="1">
                <a:solidFill>
                  <a:srgbClr val="243255"/>
                </a:solidFill>
                <a:cs typeface="Tahoma"/>
              </a:rPr>
              <a:t>relazioni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207387"/>
            <a:ext cx="15368745" cy="2677656"/>
          </a:xfrm>
          <a:prstGeom prst="rect">
            <a:avLst/>
          </a:prstGeom>
          <a:noFill/>
        </p:spPr>
        <p:txBody>
          <a:bodyPr wrap="square" rtlCol="0">
            <a:spAutoFit/>
          </a:bodyPr>
          <a:lstStyle/>
          <a:p>
            <a:r>
              <a:rPr lang="en-US" sz="2800" dirty="0"/>
              <a:t>Ci </a:t>
            </a:r>
            <a:r>
              <a:rPr lang="en-US" sz="2800" dirty="0" err="1"/>
              <a:t>sono</a:t>
            </a:r>
            <a:r>
              <a:rPr lang="en-US" sz="2800" dirty="0"/>
              <a:t> </a:t>
            </a:r>
            <a:r>
              <a:rPr lang="en-US" sz="2800" dirty="0" err="1"/>
              <a:t>tre</a:t>
            </a:r>
            <a:r>
              <a:rPr lang="en-US" sz="2800" dirty="0"/>
              <a:t> </a:t>
            </a:r>
            <a:r>
              <a:rPr lang="en-US" sz="2800" dirty="0" err="1"/>
              <a:t>ingredienti</a:t>
            </a:r>
            <a:r>
              <a:rPr lang="en-US" sz="2800" dirty="0"/>
              <a:t> </a:t>
            </a:r>
            <a:r>
              <a:rPr lang="en-US" sz="2800" dirty="0" err="1"/>
              <a:t>chiave</a:t>
            </a:r>
            <a:r>
              <a:rPr lang="en-US" sz="2800" dirty="0"/>
              <a:t> </a:t>
            </a:r>
            <a:r>
              <a:rPr lang="en-US" sz="2800" dirty="0" err="1"/>
              <a:t>che</a:t>
            </a:r>
            <a:r>
              <a:rPr lang="en-US" sz="2800" dirty="0"/>
              <a:t> </a:t>
            </a:r>
            <a:r>
              <a:rPr lang="en-US" sz="2800" dirty="0" err="1"/>
              <a:t>aiutano</a:t>
            </a:r>
            <a:r>
              <a:rPr lang="en-US" sz="2800" dirty="0"/>
              <a:t> a </a:t>
            </a:r>
            <a:r>
              <a:rPr lang="en-US" sz="2800" dirty="0" err="1"/>
              <a:t>stabilire</a:t>
            </a:r>
            <a:r>
              <a:rPr lang="en-US" sz="2800" dirty="0"/>
              <a:t> </a:t>
            </a:r>
            <a:r>
              <a:rPr lang="en-US" sz="2800" dirty="0" err="1"/>
              <a:t>relazioni</a:t>
            </a:r>
            <a:r>
              <a:rPr lang="en-US" sz="2800" dirty="0"/>
              <a:t> </a:t>
            </a:r>
            <a:r>
              <a:rPr lang="en-US" sz="2800" dirty="0" err="1"/>
              <a:t>basate</a:t>
            </a:r>
            <a:r>
              <a:rPr lang="en-US" sz="2800" dirty="0"/>
              <a:t> </a:t>
            </a:r>
            <a:r>
              <a:rPr lang="en-US" sz="2800" dirty="0" err="1"/>
              <a:t>sull'empatia</a:t>
            </a:r>
            <a:r>
              <a:rPr lang="en-US" sz="2800" dirty="0"/>
              <a:t>:</a:t>
            </a:r>
            <a:br>
              <a:rPr lang="en-US" sz="2800" dirty="0"/>
            </a:br>
            <a:br>
              <a:rPr lang="en-US" sz="2800" dirty="0"/>
            </a:br>
            <a:r>
              <a:rPr lang="en-US" sz="2800" dirty="0"/>
              <a:t>• </a:t>
            </a:r>
            <a:r>
              <a:rPr lang="en-US" sz="2800" dirty="0" err="1"/>
              <a:t>Riflessività</a:t>
            </a:r>
            <a:r>
              <a:rPr lang="en-US" sz="2800" dirty="0"/>
              <a:t> - </a:t>
            </a:r>
            <a:r>
              <a:rPr lang="en-US" sz="2800" dirty="0" err="1"/>
              <a:t>dimostrare</a:t>
            </a:r>
            <a:r>
              <a:rPr lang="en-US" sz="2800" dirty="0"/>
              <a:t> un </a:t>
            </a:r>
            <a:r>
              <a:rPr lang="en-US" sz="2800" dirty="0" err="1"/>
              <a:t>genuino</a:t>
            </a:r>
            <a:r>
              <a:rPr lang="en-US" sz="2800" dirty="0"/>
              <a:t> interesse per il </a:t>
            </a:r>
            <a:r>
              <a:rPr lang="en-US" sz="2800" dirty="0" err="1"/>
              <a:t>benessere</a:t>
            </a:r>
            <a:r>
              <a:rPr lang="en-US" sz="2800" dirty="0"/>
              <a:t> </a:t>
            </a:r>
            <a:r>
              <a:rPr lang="en-US" sz="2800" dirty="0" err="1"/>
              <a:t>mentale</a:t>
            </a:r>
            <a:r>
              <a:rPr lang="en-US" sz="2800" dirty="0"/>
              <a:t> e </a:t>
            </a:r>
            <a:r>
              <a:rPr lang="en-US" sz="2800" dirty="0" err="1"/>
              <a:t>fisico</a:t>
            </a:r>
            <a:r>
              <a:rPr lang="en-US" sz="2800" dirty="0"/>
              <a:t> </a:t>
            </a:r>
            <a:r>
              <a:rPr lang="en-US" sz="2800" dirty="0" err="1"/>
              <a:t>degli</a:t>
            </a:r>
            <a:r>
              <a:rPr lang="en-US" sz="2800" dirty="0"/>
              <a:t> </a:t>
            </a:r>
            <a:r>
              <a:rPr lang="en-US" sz="2800" dirty="0" err="1"/>
              <a:t>altri</a:t>
            </a:r>
            <a:br>
              <a:rPr lang="en-US" sz="2800" dirty="0"/>
            </a:br>
            <a:r>
              <a:rPr lang="en-US" sz="2800" dirty="0"/>
              <a:t>• </a:t>
            </a:r>
            <a:r>
              <a:rPr lang="en-US" sz="2800" dirty="0" err="1"/>
              <a:t>Apprezzamento</a:t>
            </a:r>
            <a:r>
              <a:rPr lang="en-US" sz="2800" dirty="0"/>
              <a:t> - </a:t>
            </a:r>
            <a:r>
              <a:rPr lang="en-US" sz="2800" dirty="0" err="1"/>
              <a:t>valorizzare</a:t>
            </a:r>
            <a:r>
              <a:rPr lang="en-US" sz="2800" dirty="0"/>
              <a:t> e </a:t>
            </a:r>
            <a:r>
              <a:rPr lang="en-US" sz="2800" dirty="0" err="1"/>
              <a:t>riconoscere</a:t>
            </a:r>
            <a:r>
              <a:rPr lang="en-US" sz="2800" dirty="0"/>
              <a:t> le </a:t>
            </a:r>
            <a:r>
              <a:rPr lang="en-US" sz="2800" dirty="0" err="1"/>
              <a:t>opinioni</a:t>
            </a:r>
            <a:r>
              <a:rPr lang="en-US" sz="2800" dirty="0"/>
              <a:t> </a:t>
            </a:r>
            <a:r>
              <a:rPr lang="en-US" sz="2800" dirty="0" err="1"/>
              <a:t>degli</a:t>
            </a:r>
            <a:r>
              <a:rPr lang="en-US" sz="2800" dirty="0"/>
              <a:t> </a:t>
            </a:r>
            <a:r>
              <a:rPr lang="en-US" sz="2800" dirty="0" err="1"/>
              <a:t>altri</a:t>
            </a:r>
            <a:r>
              <a:rPr lang="en-US" sz="2800" dirty="0"/>
              <a:t> </a:t>
            </a:r>
            <a:r>
              <a:rPr lang="en-US" sz="2800" dirty="0" err="1"/>
              <a:t>anche</a:t>
            </a:r>
            <a:r>
              <a:rPr lang="en-US" sz="2800" dirty="0"/>
              <a:t> in </a:t>
            </a:r>
            <a:r>
              <a:rPr lang="en-US" sz="2800" dirty="0" err="1"/>
              <a:t>caso</a:t>
            </a:r>
            <a:r>
              <a:rPr lang="en-US" sz="2800" dirty="0"/>
              <a:t> di </a:t>
            </a:r>
            <a:r>
              <a:rPr lang="en-US" sz="2800" dirty="0" err="1"/>
              <a:t>disaccordo</a:t>
            </a:r>
            <a:r>
              <a:rPr lang="en-US" sz="2800" dirty="0"/>
              <a:t>.</a:t>
            </a:r>
            <a:br>
              <a:rPr lang="en-US" sz="2800" dirty="0"/>
            </a:br>
            <a:r>
              <a:rPr lang="en-US" sz="2800" dirty="0"/>
              <a:t>• </a:t>
            </a:r>
            <a:r>
              <a:rPr lang="en-US" sz="2800" dirty="0" err="1"/>
              <a:t>Accettazione</a:t>
            </a:r>
            <a:r>
              <a:rPr lang="en-US" sz="2800" dirty="0"/>
              <a:t> - </a:t>
            </a:r>
            <a:r>
              <a:rPr lang="en-US" sz="2800" dirty="0" err="1"/>
              <a:t>sostenere</a:t>
            </a:r>
            <a:r>
              <a:rPr lang="en-US" sz="2800" dirty="0"/>
              <a:t> le </a:t>
            </a:r>
            <a:r>
              <a:rPr lang="en-US" sz="2800" dirty="0" err="1"/>
              <a:t>persone</a:t>
            </a:r>
            <a:r>
              <a:rPr lang="en-US" sz="2800" dirty="0"/>
              <a:t> </a:t>
            </a:r>
            <a:r>
              <a:rPr lang="en-US" sz="2800" dirty="0" err="1"/>
              <a:t>intorno</a:t>
            </a:r>
            <a:r>
              <a:rPr lang="en-US" sz="2800" dirty="0"/>
              <a:t> a </a:t>
            </a:r>
            <a:r>
              <a:rPr lang="en-US" sz="2800" dirty="0" err="1"/>
              <a:t>voi</a:t>
            </a:r>
            <a:r>
              <a:rPr lang="en-US" sz="2800" dirty="0"/>
              <a:t>, </a:t>
            </a:r>
            <a:r>
              <a:rPr lang="en-US" sz="2800" dirty="0" err="1"/>
              <a:t>praticare</a:t>
            </a:r>
            <a:r>
              <a:rPr lang="en-US" sz="2800" dirty="0"/>
              <a:t> </a:t>
            </a:r>
            <a:r>
              <a:rPr lang="en-US" sz="2800" dirty="0" err="1"/>
              <a:t>l'ascolto</a:t>
            </a:r>
            <a:r>
              <a:rPr lang="en-US" sz="2800" dirty="0"/>
              <a:t> </a:t>
            </a:r>
            <a:r>
              <a:rPr lang="en-US" sz="2800" dirty="0" err="1"/>
              <a:t>attivo</a:t>
            </a:r>
            <a:r>
              <a:rPr lang="en-US" sz="2800" dirty="0"/>
              <a:t>, </a:t>
            </a:r>
            <a:r>
              <a:rPr lang="en-US" sz="2800" dirty="0" err="1"/>
              <a:t>alimentare</a:t>
            </a:r>
            <a:r>
              <a:rPr lang="en-US" sz="2800" dirty="0"/>
              <a:t> il </a:t>
            </a:r>
            <a:r>
              <a:rPr lang="en-US" sz="2800" dirty="0" err="1"/>
              <a:t>dialogo</a:t>
            </a:r>
            <a:r>
              <a:rPr lang="en-US" sz="2800" dirty="0"/>
              <a:t> e la </a:t>
            </a:r>
            <a:r>
              <a:rPr lang="en-US" sz="2800" dirty="0" err="1"/>
              <a:t>comprensione</a:t>
            </a:r>
            <a:r>
              <a:rPr lang="en-US" sz="2800" dirty="0"/>
              <a:t> </a:t>
            </a:r>
            <a:r>
              <a:rPr lang="en-US" sz="2800" dirty="0" err="1"/>
              <a:t>comune</a:t>
            </a:r>
            <a:endParaRPr lang="it-IT" sz="2800" dirty="0"/>
          </a:p>
        </p:txBody>
      </p:sp>
    </p:spTree>
    <p:extLst>
      <p:ext uri="{BB962C8B-B14F-4D97-AF65-F5344CB8AC3E}">
        <p14:creationId xmlns:p14="http://schemas.microsoft.com/office/powerpoint/2010/main" val="36155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1734739"/>
            <a:ext cx="15673545" cy="233269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Il </a:t>
            </a:r>
            <a:r>
              <a:rPr lang="en-GB" sz="4000" b="1" spc="50" dirty="0" err="1">
                <a:solidFill>
                  <a:srgbClr val="243255"/>
                </a:solidFill>
                <a:cs typeface="Tahoma"/>
              </a:rPr>
              <a:t>Modello</a:t>
            </a:r>
            <a:r>
              <a:rPr lang="en-GB" sz="4000" b="1" spc="50" dirty="0">
                <a:solidFill>
                  <a:srgbClr val="243255"/>
                </a:solidFill>
                <a:cs typeface="Tahoma"/>
              </a:rPr>
              <a:t> </a:t>
            </a:r>
            <a:r>
              <a:rPr lang="en-GB" sz="4000" b="1" spc="50" dirty="0" err="1">
                <a:solidFill>
                  <a:srgbClr val="243255"/>
                </a:solidFill>
                <a:cs typeface="Tahoma"/>
              </a:rPr>
              <a:t>delle</a:t>
            </a:r>
            <a:r>
              <a:rPr lang="en-GB" sz="4000" b="1" spc="50" dirty="0">
                <a:solidFill>
                  <a:srgbClr val="243255"/>
                </a:solidFill>
                <a:cs typeface="Tahoma"/>
              </a:rPr>
              <a:t> </a:t>
            </a:r>
            <a:r>
              <a:rPr lang="en-GB" sz="4000" b="1" spc="50" dirty="0" err="1">
                <a:solidFill>
                  <a:srgbClr val="243255"/>
                </a:solidFill>
                <a:cs typeface="Tahoma"/>
              </a:rPr>
              <a:t>abilità</a:t>
            </a:r>
            <a:r>
              <a:rPr lang="en-GB" sz="4000" b="1" spc="50" dirty="0">
                <a:solidFill>
                  <a:srgbClr val="243255"/>
                </a:solidFill>
                <a:cs typeface="Tahoma"/>
              </a:rPr>
              <a:t>: </a:t>
            </a:r>
            <a:r>
              <a:rPr lang="en-GB" sz="4000" b="1" spc="50" dirty="0" err="1">
                <a:solidFill>
                  <a:srgbClr val="243255"/>
                </a:solidFill>
                <a:cs typeface="Tahoma"/>
              </a:rPr>
              <a:t>valutare</a:t>
            </a:r>
            <a:r>
              <a:rPr lang="en-GB" sz="4000" b="1" spc="50" dirty="0">
                <a:solidFill>
                  <a:srgbClr val="243255"/>
                </a:solidFill>
                <a:cs typeface="Tahoma"/>
              </a:rPr>
              <a:t>, </a:t>
            </a:r>
            <a:r>
              <a:rPr lang="en-GB" sz="4000" b="1" spc="50" dirty="0" err="1">
                <a:solidFill>
                  <a:srgbClr val="243255"/>
                </a:solidFill>
                <a:cs typeface="Tahoma"/>
              </a:rPr>
              <a:t>regolare</a:t>
            </a:r>
            <a:r>
              <a:rPr lang="en-GB" sz="4000" b="1" spc="50" dirty="0">
                <a:solidFill>
                  <a:srgbClr val="243255"/>
                </a:solidFill>
                <a:cs typeface="Tahoma"/>
              </a:rPr>
              <a:t> e </a:t>
            </a:r>
            <a:r>
              <a:rPr lang="en-GB" sz="4000" b="1" spc="50" dirty="0" err="1">
                <a:solidFill>
                  <a:srgbClr val="243255"/>
                </a:solidFill>
                <a:cs typeface="Tahoma"/>
              </a:rPr>
              <a:t>gestire</a:t>
            </a:r>
            <a:r>
              <a:rPr lang="en-GB" sz="4000" b="1" spc="50" dirty="0">
                <a:solidFill>
                  <a:srgbClr val="243255"/>
                </a:solidFill>
                <a:cs typeface="Tahoma"/>
              </a:rPr>
              <a:t> le </a:t>
            </a:r>
            <a:r>
              <a:rPr lang="en-GB" sz="4000" b="1" spc="50" dirty="0" err="1">
                <a:solidFill>
                  <a:srgbClr val="243255"/>
                </a:solidFill>
                <a:cs typeface="Tahoma"/>
              </a:rPr>
              <a:t>amozioni</a:t>
            </a:r>
            <a:endParaRPr lang="es-ES" sz="4000" b="1" spc="50" dirty="0">
              <a:solidFill>
                <a:srgbClr val="243255"/>
              </a:solidFill>
              <a:cs typeface="Tahoma"/>
            </a:endParaRPr>
          </a:p>
          <a:p>
            <a:pPr marL="12700" algn="just">
              <a:lnSpc>
                <a:spcPct val="100000"/>
              </a:lnSpc>
              <a:spcBef>
                <a:spcPts val="110"/>
              </a:spcBef>
            </a:pPr>
            <a:endParaRPr lang="es-ES" sz="2500" spc="50" dirty="0">
              <a:solidFill>
                <a:srgbClr val="002060"/>
              </a:solidFill>
              <a:latin typeface="Tahoma"/>
              <a:cs typeface="Tahoma"/>
            </a:endParaRPr>
          </a:p>
          <a:p>
            <a:pPr marL="12700">
              <a:spcBef>
                <a:spcPts val="110"/>
              </a:spcBef>
            </a:pPr>
            <a:r>
              <a:rPr lang="it-IT" sz="2800" dirty="0">
                <a:effectLst/>
                <a:latin typeface="Calibri" panose="020F0502020204030204" pitchFamily="34" charset="0"/>
                <a:ea typeface="Times New Roman" panose="02020603050405020304" pitchFamily="18" charset="0"/>
              </a:rPr>
              <a:t>Prima di EI Framework di </a:t>
            </a:r>
            <a:r>
              <a:rPr lang="it-IT" sz="2800" dirty="0" err="1">
                <a:effectLst/>
                <a:latin typeface="Calibri" panose="020F0502020204030204" pitchFamily="34" charset="0"/>
                <a:ea typeface="Times New Roman" panose="02020603050405020304" pitchFamily="18" charset="0"/>
              </a:rPr>
              <a:t>Goleman</a:t>
            </a:r>
            <a:r>
              <a:rPr lang="it-IT" sz="2800" dirty="0">
                <a:effectLst/>
                <a:latin typeface="Calibri" panose="020F0502020204030204" pitchFamily="34" charset="0"/>
                <a:ea typeface="Times New Roman" panose="02020603050405020304" pitchFamily="18" charset="0"/>
              </a:rPr>
              <a:t>, </a:t>
            </a:r>
            <a:r>
              <a:rPr lang="it-IT" sz="2800" dirty="0" err="1">
                <a:effectLst/>
                <a:latin typeface="Calibri" panose="020F0502020204030204" pitchFamily="34" charset="0"/>
                <a:ea typeface="Times New Roman" panose="02020603050405020304" pitchFamily="18" charset="0"/>
              </a:rPr>
              <a:t>Salovey</a:t>
            </a:r>
            <a:r>
              <a:rPr lang="it-IT" sz="2800" dirty="0">
                <a:effectLst/>
                <a:latin typeface="Calibri" panose="020F0502020204030204" pitchFamily="34" charset="0"/>
                <a:ea typeface="Times New Roman" panose="02020603050405020304" pitchFamily="18" charset="0"/>
              </a:rPr>
              <a:t> e Mayer hanno creato un proprio quadro di riferimento per l'Intelligenza Emotiva, il cosiddetto Modello di Abilità, in quanto implica la propria capacità di processare la natura delle proprie emozioni più profonde.</a:t>
            </a: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5673544" cy="3862596"/>
          </a:xfrm>
          <a:prstGeom prst="rect">
            <a:avLst/>
          </a:prstGeom>
          <a:noFill/>
        </p:spPr>
        <p:txBody>
          <a:bodyPr wrap="square" rtlCol="0">
            <a:spAutoFit/>
          </a:bodyPr>
          <a:lstStyle/>
          <a:p>
            <a:r>
              <a:rPr lang="en-US" sz="2800" dirty="0"/>
              <a:t>In una </a:t>
            </a:r>
            <a:r>
              <a:rPr lang="en-US" sz="2800" dirty="0" err="1"/>
              <a:t>pubblicazione</a:t>
            </a:r>
            <a:r>
              <a:rPr lang="en-US" sz="2800" dirty="0"/>
              <a:t> del 2004, </a:t>
            </a:r>
            <a:r>
              <a:rPr lang="en-US" sz="2800" dirty="0" err="1"/>
              <a:t>i</a:t>
            </a:r>
            <a:r>
              <a:rPr lang="en-US" sz="2800" dirty="0"/>
              <a:t> due </a:t>
            </a:r>
            <a:r>
              <a:rPr lang="en-US" sz="2800" dirty="0" err="1"/>
              <a:t>autori</a:t>
            </a:r>
            <a:r>
              <a:rPr lang="en-US" sz="2800" dirty="0"/>
              <a:t> </a:t>
            </a:r>
            <a:r>
              <a:rPr lang="en-US" sz="2800" dirty="0" err="1"/>
              <a:t>definiscono</a:t>
            </a:r>
            <a:r>
              <a:rPr lang="en-US" sz="2800" dirty="0"/>
              <a:t> </a:t>
            </a:r>
            <a:r>
              <a:rPr lang="en-US" sz="2800" dirty="0" err="1"/>
              <a:t>l’Intelligenza</a:t>
            </a:r>
            <a:r>
              <a:rPr lang="en-US" sz="2800" dirty="0"/>
              <a:t> </a:t>
            </a:r>
            <a:r>
              <a:rPr lang="en-US" sz="2800" dirty="0" err="1"/>
              <a:t>Emotiva</a:t>
            </a:r>
            <a:r>
              <a:rPr lang="en-US" sz="2800" dirty="0"/>
              <a:t> come:</a:t>
            </a:r>
            <a:br>
              <a:rPr lang="en-US" sz="2800" dirty="0"/>
            </a:br>
            <a:br>
              <a:rPr lang="en-US" sz="2800" dirty="0"/>
            </a:br>
            <a:r>
              <a:rPr lang="en-US" sz="2800" dirty="0"/>
              <a:t>...</a:t>
            </a:r>
            <a:r>
              <a:rPr lang="en-US" sz="2800" i="1" dirty="0"/>
              <a:t>la </a:t>
            </a:r>
            <a:r>
              <a:rPr lang="en-US" sz="2800" i="1" dirty="0" err="1"/>
              <a:t>capacità</a:t>
            </a:r>
            <a:r>
              <a:rPr lang="en-US" sz="2800" i="1" dirty="0"/>
              <a:t> di </a:t>
            </a:r>
            <a:r>
              <a:rPr lang="en-US" sz="2800" i="1" dirty="0" err="1"/>
              <a:t>ragionare</a:t>
            </a:r>
            <a:r>
              <a:rPr lang="en-US" sz="2800" i="1" dirty="0"/>
              <a:t> </a:t>
            </a:r>
            <a:r>
              <a:rPr lang="en-US" sz="2800" i="1" dirty="0" err="1"/>
              <a:t>sulle</a:t>
            </a:r>
            <a:r>
              <a:rPr lang="en-US" sz="2800" i="1" dirty="0"/>
              <a:t> </a:t>
            </a:r>
            <a:r>
              <a:rPr lang="en-US" sz="2800" i="1" dirty="0" err="1"/>
              <a:t>proprie</a:t>
            </a:r>
            <a:r>
              <a:rPr lang="en-US" sz="2800" i="1" dirty="0"/>
              <a:t> idee ed </a:t>
            </a:r>
            <a:r>
              <a:rPr lang="en-US" sz="2800" i="1" dirty="0" err="1"/>
              <a:t>emozioni</a:t>
            </a:r>
            <a:r>
              <a:rPr lang="en-US" sz="2800" i="1" dirty="0"/>
              <a:t>, di </a:t>
            </a:r>
            <a:r>
              <a:rPr lang="en-US" sz="2800" i="1" dirty="0" err="1"/>
              <a:t>migliorare</a:t>
            </a:r>
            <a:r>
              <a:rPr lang="en-US" sz="2800" i="1" dirty="0"/>
              <a:t> il </a:t>
            </a:r>
            <a:r>
              <a:rPr lang="en-US" sz="2800" i="1" dirty="0" err="1"/>
              <a:t>pensiero</a:t>
            </a:r>
            <a:r>
              <a:rPr lang="en-US" sz="2800" i="1" dirty="0"/>
              <a:t>. </a:t>
            </a:r>
            <a:r>
              <a:rPr lang="en-US" sz="2800" i="1" dirty="0" err="1"/>
              <a:t>Inoltre</a:t>
            </a:r>
            <a:r>
              <a:rPr lang="en-US" sz="2800" i="1" dirty="0"/>
              <a:t>, include la </a:t>
            </a:r>
            <a:r>
              <a:rPr lang="en-US" sz="2800" i="1" dirty="0" err="1"/>
              <a:t>capacità</a:t>
            </a:r>
            <a:r>
              <a:rPr lang="en-US" sz="2800" i="1" dirty="0"/>
              <a:t> di </a:t>
            </a:r>
            <a:r>
              <a:rPr lang="en-US" sz="2800" i="1" dirty="0" err="1"/>
              <a:t>percepire</a:t>
            </a:r>
            <a:r>
              <a:rPr lang="en-US" sz="2800" i="1" dirty="0"/>
              <a:t> </a:t>
            </a:r>
            <a:r>
              <a:rPr lang="en-US" sz="2800" i="1" dirty="0" err="1"/>
              <a:t>accuratamente</a:t>
            </a:r>
            <a:r>
              <a:rPr lang="en-US" sz="2800" i="1" dirty="0"/>
              <a:t> le </a:t>
            </a:r>
            <a:r>
              <a:rPr lang="en-US" sz="2800" i="1" dirty="0" err="1"/>
              <a:t>emozioni</a:t>
            </a:r>
            <a:r>
              <a:rPr lang="en-US" sz="2800" i="1" dirty="0"/>
              <a:t>, di </a:t>
            </a:r>
            <a:r>
              <a:rPr lang="en-US" sz="2800" i="1" dirty="0" err="1"/>
              <a:t>accedervi</a:t>
            </a:r>
            <a:r>
              <a:rPr lang="en-US" sz="2800" i="1" dirty="0"/>
              <a:t> e </a:t>
            </a:r>
            <a:r>
              <a:rPr lang="en-US" sz="2800" i="1" dirty="0" err="1"/>
              <a:t>generarne</a:t>
            </a:r>
            <a:r>
              <a:rPr lang="en-US" sz="2800" i="1" dirty="0"/>
              <a:t> di </a:t>
            </a:r>
            <a:r>
              <a:rPr lang="en-US" sz="2800" i="1" dirty="0" err="1"/>
              <a:t>nuove</a:t>
            </a:r>
            <a:r>
              <a:rPr lang="en-US" sz="2800" i="1" dirty="0"/>
              <a:t> in modo da </a:t>
            </a:r>
            <a:r>
              <a:rPr lang="en-US" sz="2800" i="1" dirty="0" err="1"/>
              <a:t>assistere</a:t>
            </a:r>
            <a:r>
              <a:rPr lang="en-US" sz="2800" i="1" dirty="0"/>
              <a:t> il </a:t>
            </a:r>
            <a:r>
              <a:rPr lang="en-US" sz="2800" i="1" dirty="0" err="1"/>
              <a:t>pensiero</a:t>
            </a:r>
            <a:r>
              <a:rPr lang="en-US" sz="2800" i="1" dirty="0"/>
              <a:t>, di </a:t>
            </a:r>
            <a:r>
              <a:rPr lang="en-US" sz="2800" i="1" dirty="0" err="1"/>
              <a:t>comprenderle</a:t>
            </a:r>
            <a:r>
              <a:rPr lang="en-US" sz="2800" i="1" dirty="0"/>
              <a:t> e </a:t>
            </a:r>
            <a:r>
              <a:rPr lang="en-US" sz="2800" i="1" dirty="0" err="1"/>
              <a:t>migliorare</a:t>
            </a:r>
            <a:r>
              <a:rPr lang="en-US" sz="2800" i="1" dirty="0"/>
              <a:t> la propria </a:t>
            </a:r>
            <a:r>
              <a:rPr lang="en-US" sz="2800" i="1" dirty="0" err="1"/>
              <a:t>conoscenza</a:t>
            </a:r>
            <a:r>
              <a:rPr lang="en-US" sz="2800" i="1" dirty="0"/>
              <a:t> </a:t>
            </a:r>
            <a:r>
              <a:rPr lang="en-US" sz="2800" i="1" dirty="0" err="1"/>
              <a:t>emotiva</a:t>
            </a:r>
            <a:r>
              <a:rPr lang="en-US" sz="2800" i="1" dirty="0"/>
              <a:t>, di </a:t>
            </a:r>
            <a:r>
              <a:rPr lang="en-US" sz="2800" i="1" dirty="0" err="1"/>
              <a:t>saperle</a:t>
            </a:r>
            <a:r>
              <a:rPr lang="en-US" sz="2800" i="1" dirty="0"/>
              <a:t> </a:t>
            </a:r>
            <a:r>
              <a:rPr lang="en-US" sz="2800" i="1" dirty="0" err="1"/>
              <a:t>regolare</a:t>
            </a:r>
            <a:r>
              <a:rPr lang="en-US" sz="2800" i="1" dirty="0"/>
              <a:t> in </a:t>
            </a:r>
            <a:r>
              <a:rPr lang="en-US" sz="2800" i="1" dirty="0" err="1"/>
              <a:t>maniera</a:t>
            </a:r>
            <a:r>
              <a:rPr lang="en-US" sz="2800" i="1" dirty="0"/>
              <a:t> </a:t>
            </a:r>
            <a:r>
              <a:rPr lang="en-US" sz="2800" i="1" dirty="0" err="1"/>
              <a:t>riflessiva</a:t>
            </a:r>
            <a:r>
              <a:rPr lang="en-US" sz="2800" i="1" dirty="0"/>
              <a:t>, in modo da </a:t>
            </a:r>
            <a:r>
              <a:rPr lang="en-US" sz="2800" i="1" dirty="0" err="1"/>
              <a:t>promuovere</a:t>
            </a:r>
            <a:r>
              <a:rPr lang="en-US" sz="2800" i="1" dirty="0"/>
              <a:t> la </a:t>
            </a:r>
            <a:r>
              <a:rPr lang="en-US" sz="2800" i="1" dirty="0" err="1"/>
              <a:t>crescita</a:t>
            </a:r>
            <a:r>
              <a:rPr lang="en-US" sz="2800" i="1" dirty="0"/>
              <a:t> </a:t>
            </a:r>
            <a:r>
              <a:rPr lang="en-US" sz="2800" i="1" dirty="0" err="1"/>
              <a:t>emotiva</a:t>
            </a:r>
            <a:r>
              <a:rPr lang="en-US" sz="2800" i="1" dirty="0"/>
              <a:t> e </a:t>
            </a:r>
            <a:r>
              <a:rPr lang="en-US" sz="2800" i="1" dirty="0" err="1"/>
              <a:t>intellettuale</a:t>
            </a:r>
            <a:r>
              <a:rPr lang="en-US" sz="2800" i="1" dirty="0"/>
              <a:t>.</a:t>
            </a:r>
            <a:br>
              <a:rPr lang="en-US" sz="2800" i="1" dirty="0"/>
            </a:br>
            <a:r>
              <a:rPr lang="en-US" sz="2400" dirty="0"/>
              <a:t>Fonte: Mayer JD, Salovey P, Caruso DR (</a:t>
            </a:r>
            <a:r>
              <a:rPr lang="en-US" sz="2400" dirty="0" err="1"/>
              <a:t>luglio</a:t>
            </a:r>
            <a:r>
              <a:rPr lang="en-US" sz="2400" dirty="0"/>
              <a:t> 2004). "Intelligenza </a:t>
            </a:r>
            <a:r>
              <a:rPr lang="en-US" sz="2400" dirty="0" err="1"/>
              <a:t>emotiva</a:t>
            </a:r>
            <a:r>
              <a:rPr lang="en-US" sz="2400" dirty="0"/>
              <a:t>: </a:t>
            </a:r>
            <a:r>
              <a:rPr lang="en-US" sz="2400" dirty="0" err="1"/>
              <a:t>teoria</a:t>
            </a:r>
            <a:r>
              <a:rPr lang="en-US" sz="2400" dirty="0"/>
              <a:t>, </a:t>
            </a:r>
            <a:r>
              <a:rPr lang="en-US" sz="2400" dirty="0" err="1"/>
              <a:t>scoperte</a:t>
            </a:r>
            <a:r>
              <a:rPr lang="en-US" sz="2400" dirty="0"/>
              <a:t> e </a:t>
            </a:r>
            <a:r>
              <a:rPr lang="en-US" sz="2400" dirty="0" err="1"/>
              <a:t>implicazioni</a:t>
            </a:r>
            <a:r>
              <a:rPr lang="en-US" sz="2400" dirty="0"/>
              <a:t>". </a:t>
            </a:r>
            <a:r>
              <a:rPr lang="en-US" sz="2400" dirty="0" err="1"/>
              <a:t>Indagine</a:t>
            </a:r>
            <a:r>
              <a:rPr lang="en-US" sz="2400" dirty="0"/>
              <a:t> </a:t>
            </a:r>
            <a:r>
              <a:rPr lang="en-US" sz="2400" dirty="0" err="1"/>
              <a:t>psicologica</a:t>
            </a:r>
            <a:r>
              <a:rPr lang="en-US" sz="2400" dirty="0"/>
              <a:t>. 15 (3): 197-215.</a:t>
            </a:r>
            <a:br>
              <a:rPr lang="en-US" sz="2400" dirty="0"/>
            </a:br>
            <a:endParaRPr lang="en-US" altLang="ko-KR" sz="24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4167344" cy="584775"/>
          </a:xfrm>
          <a:prstGeom prst="rect">
            <a:avLst/>
          </a:prstGeom>
          <a:noFill/>
        </p:spPr>
        <p:txBody>
          <a:bodyPr wrap="square" rtlCol="0" anchor="ctr">
            <a:spAutoFit/>
          </a:bodyPr>
          <a:lstStyle/>
          <a:p>
            <a:r>
              <a:rPr lang="en-US" altLang="ko-KR" sz="3200" b="1" dirty="0" err="1">
                <a:solidFill>
                  <a:srgbClr val="243255"/>
                </a:solidFill>
                <a:ea typeface="Tahoma" panose="020B0604030504040204" pitchFamily="34" charset="0"/>
                <a:cs typeface="Tahoma" panose="020B0604030504040204" pitchFamily="34" charset="0"/>
              </a:rPr>
              <a:t>Inoltre</a:t>
            </a:r>
            <a:r>
              <a:rPr lang="en-US" altLang="ko-KR" sz="3200" b="1" dirty="0">
                <a:solidFill>
                  <a:srgbClr val="243255"/>
                </a:solidFill>
                <a:ea typeface="Tahoma" panose="020B0604030504040204" pitchFamily="34" charset="0"/>
                <a:cs typeface="Tahoma" panose="020B0604030504040204" pitchFamily="34" charset="0"/>
              </a:rPr>
              <a:t>…</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47214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Orientarsi</a:t>
            </a:r>
            <a:r>
              <a:rPr lang="en-GB" sz="4000" b="1" spc="50" dirty="0">
                <a:solidFill>
                  <a:srgbClr val="243255"/>
                </a:solidFill>
                <a:cs typeface="Tahoma"/>
              </a:rPr>
              <a:t> </a:t>
            </a:r>
            <a:r>
              <a:rPr lang="en-GB" sz="4000" b="1" spc="50" dirty="0" err="1">
                <a:solidFill>
                  <a:srgbClr val="243255"/>
                </a:solidFill>
                <a:cs typeface="Tahoma"/>
              </a:rPr>
              <a:t>nell’ambiente</a:t>
            </a:r>
            <a:r>
              <a:rPr lang="en-GB" sz="4000" b="1" spc="50" dirty="0">
                <a:solidFill>
                  <a:srgbClr val="243255"/>
                </a:solidFill>
                <a:cs typeface="Tahoma"/>
              </a:rPr>
              <a:t> </a:t>
            </a:r>
            <a:r>
              <a:rPr lang="en-GB" sz="4000" b="1" spc="50" dirty="0" err="1">
                <a:solidFill>
                  <a:srgbClr val="243255"/>
                </a:solidFill>
                <a:cs typeface="Tahoma"/>
              </a:rPr>
              <a:t>sociale</a:t>
            </a:r>
            <a:r>
              <a:rPr lang="en-GB" sz="4000" b="1" spc="50" dirty="0">
                <a:solidFill>
                  <a:srgbClr val="243255"/>
                </a:solidFill>
                <a:cs typeface="Tahoma"/>
              </a:rPr>
              <a:t> </a:t>
            </a:r>
            <a:r>
              <a:rPr lang="en-GB" sz="4000" b="1" spc="50" dirty="0" err="1">
                <a:solidFill>
                  <a:srgbClr val="243255"/>
                </a:solidFill>
                <a:cs typeface="Tahoma"/>
              </a:rPr>
              <a:t>attraverso</a:t>
            </a:r>
            <a:r>
              <a:rPr lang="en-GB" sz="4000" b="1" spc="50" dirty="0">
                <a:solidFill>
                  <a:srgbClr val="243255"/>
                </a:solidFill>
                <a:cs typeface="Tahoma"/>
              </a:rPr>
              <a:t> </a:t>
            </a:r>
            <a:r>
              <a:rPr lang="en-GB" sz="4000" b="1" spc="50" dirty="0" err="1">
                <a:solidFill>
                  <a:srgbClr val="243255"/>
                </a:solidFill>
                <a:cs typeface="Tahoma"/>
              </a:rPr>
              <a:t>l’Intelligenza</a:t>
            </a:r>
            <a:r>
              <a:rPr lang="en-GB" sz="4000" b="1" spc="50" dirty="0">
                <a:solidFill>
                  <a:srgbClr val="243255"/>
                </a:solidFill>
                <a:cs typeface="Tahoma"/>
              </a:rPr>
              <a:t> </a:t>
            </a:r>
            <a:r>
              <a:rPr lang="en-GB" sz="4000" b="1" spc="50" dirty="0" err="1">
                <a:solidFill>
                  <a:srgbClr val="243255"/>
                </a:solidFill>
                <a:cs typeface="Tahoma"/>
              </a:rPr>
              <a:t>Emotiva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749745" cy="5262979"/>
          </a:xfrm>
          <a:prstGeom prst="rect">
            <a:avLst/>
          </a:prstGeom>
          <a:noFill/>
        </p:spPr>
        <p:txBody>
          <a:bodyPr wrap="square" rtlCol="0">
            <a:spAutoFit/>
          </a:bodyPr>
          <a:lstStyle/>
          <a:p>
            <a:r>
              <a:rPr lang="en-US" sz="2800" dirty="0" err="1"/>
              <a:t>L'Intelligenza</a:t>
            </a:r>
            <a:r>
              <a:rPr lang="en-US" sz="2800" dirty="0"/>
              <a:t> </a:t>
            </a:r>
            <a:r>
              <a:rPr lang="en-US" sz="2800" dirty="0" err="1"/>
              <a:t>Emozionale</a:t>
            </a:r>
            <a:r>
              <a:rPr lang="en-US" sz="2800" dirty="0"/>
              <a:t> è la "</a:t>
            </a:r>
            <a:r>
              <a:rPr lang="en-US" sz="2800" dirty="0" err="1"/>
              <a:t>bussola</a:t>
            </a:r>
            <a:r>
              <a:rPr lang="en-US" sz="2800" dirty="0"/>
              <a:t>" </a:t>
            </a:r>
            <a:r>
              <a:rPr lang="en-US" sz="2800" dirty="0" err="1"/>
              <a:t>sociale</a:t>
            </a:r>
            <a:r>
              <a:rPr lang="en-US" sz="2800" dirty="0"/>
              <a:t> </a:t>
            </a:r>
            <a:r>
              <a:rPr lang="en-US" sz="2800" dirty="0" err="1"/>
              <a:t>che</a:t>
            </a:r>
            <a:r>
              <a:rPr lang="en-US" sz="2800" dirty="0"/>
              <a:t> </a:t>
            </a:r>
            <a:r>
              <a:rPr lang="en-US" sz="2800" dirty="0" err="1"/>
              <a:t>guida</a:t>
            </a:r>
            <a:r>
              <a:rPr lang="en-US" sz="2800" dirty="0"/>
              <a:t> le </a:t>
            </a:r>
            <a:r>
              <a:rPr lang="en-US" sz="2800" dirty="0" err="1"/>
              <a:t>persone</a:t>
            </a:r>
            <a:r>
              <a:rPr lang="en-US" sz="2800" dirty="0"/>
              <a:t> </a:t>
            </a:r>
            <a:r>
              <a:rPr lang="en-US" sz="2800" dirty="0" err="1"/>
              <a:t>nell'orientare</a:t>
            </a:r>
            <a:r>
              <a:rPr lang="en-US" sz="2800" dirty="0"/>
              <a:t> </a:t>
            </a:r>
            <a:r>
              <a:rPr lang="en-US" sz="2800" dirty="0" err="1"/>
              <a:t>i</a:t>
            </a:r>
            <a:r>
              <a:rPr lang="en-US" sz="2800" dirty="0"/>
              <a:t> </a:t>
            </a:r>
            <a:r>
              <a:rPr lang="en-US" sz="2800" dirty="0" err="1"/>
              <a:t>loro</a:t>
            </a:r>
            <a:r>
              <a:rPr lang="en-US" sz="2800" dirty="0"/>
              <a:t> </a:t>
            </a:r>
            <a:r>
              <a:rPr lang="en-US" sz="2800" dirty="0" err="1"/>
              <a:t>comportamenti</a:t>
            </a:r>
            <a:r>
              <a:rPr lang="en-US" sz="2800" dirty="0"/>
              <a:t>, </a:t>
            </a:r>
            <a:r>
              <a:rPr lang="en-US" sz="2800" dirty="0" err="1"/>
              <a:t>azioni</a:t>
            </a:r>
            <a:r>
              <a:rPr lang="en-US" sz="2800" dirty="0"/>
              <a:t> e </a:t>
            </a:r>
            <a:r>
              <a:rPr lang="en-US" sz="2800" dirty="0" err="1"/>
              <a:t>reazioni</a:t>
            </a:r>
            <a:r>
              <a:rPr lang="en-US" sz="2800" dirty="0"/>
              <a:t> </a:t>
            </a:r>
            <a:r>
              <a:rPr lang="en-US" sz="2800" dirty="0" err="1"/>
              <a:t>agli</a:t>
            </a:r>
            <a:r>
              <a:rPr lang="en-US" sz="2800" dirty="0"/>
              <a:t> </a:t>
            </a:r>
            <a:r>
              <a:rPr lang="en-US" sz="2800" dirty="0" err="1"/>
              <a:t>stimoli</a:t>
            </a:r>
            <a:r>
              <a:rPr lang="en-US" sz="2800" dirty="0"/>
              <a:t> </a:t>
            </a:r>
            <a:r>
              <a:rPr lang="en-US" sz="2800" dirty="0" err="1"/>
              <a:t>esterni</a:t>
            </a:r>
            <a:r>
              <a:rPr lang="en-US" sz="2800" dirty="0"/>
              <a:t> ed </a:t>
            </a:r>
            <a:r>
              <a:rPr lang="en-US" sz="2800" dirty="0" err="1"/>
              <a:t>interni</a:t>
            </a:r>
            <a:r>
              <a:rPr lang="en-US" sz="2800" dirty="0"/>
              <a:t>.</a:t>
            </a:r>
            <a:br>
              <a:rPr lang="en-US" sz="2800" dirty="0"/>
            </a:br>
            <a:br>
              <a:rPr lang="en-US" sz="2800" dirty="0"/>
            </a:br>
            <a:r>
              <a:rPr lang="en-US" sz="2800" dirty="0"/>
              <a:t>Questa </a:t>
            </a:r>
            <a:r>
              <a:rPr lang="en-US" sz="2800" dirty="0" err="1"/>
              <a:t>capacità</a:t>
            </a:r>
            <a:r>
              <a:rPr lang="en-US" sz="2800" dirty="0"/>
              <a:t> di "orienteering", </a:t>
            </a:r>
            <a:r>
              <a:rPr lang="en-US" sz="2800" dirty="0" err="1"/>
              <a:t>si</a:t>
            </a:r>
            <a:r>
              <a:rPr lang="en-US" sz="2800" dirty="0"/>
              <a:t> </a:t>
            </a:r>
            <a:r>
              <a:rPr lang="en-US" sz="2800" dirty="0" err="1"/>
              <a:t>presenta</a:t>
            </a:r>
            <a:r>
              <a:rPr lang="en-US" sz="2800" dirty="0"/>
              <a:t> in modo simile al </a:t>
            </a:r>
            <a:r>
              <a:rPr lang="en-US" sz="2800" dirty="0" err="1"/>
              <a:t>processo</a:t>
            </a:r>
            <a:r>
              <a:rPr lang="en-US" sz="2800" dirty="0"/>
              <a:t> di </a:t>
            </a:r>
            <a:r>
              <a:rPr lang="en-US" sz="2800" dirty="0" err="1"/>
              <a:t>autoregolamentazione</a:t>
            </a:r>
            <a:r>
              <a:rPr lang="en-US" sz="2800" dirty="0"/>
              <a:t> </a:t>
            </a:r>
            <a:r>
              <a:rPr lang="en-US" sz="2800" dirty="0" err="1"/>
              <a:t>che</a:t>
            </a:r>
            <a:r>
              <a:rPr lang="en-US" sz="2800" dirty="0"/>
              <a:t> </a:t>
            </a:r>
            <a:r>
              <a:rPr lang="en-US" sz="2800" dirty="0" err="1"/>
              <a:t>abbiamo</a:t>
            </a:r>
            <a:r>
              <a:rPr lang="en-US" sz="2800" dirty="0"/>
              <a:t> visto parlando di </a:t>
            </a:r>
            <a:r>
              <a:rPr lang="en-US" sz="2800" dirty="0" err="1"/>
              <a:t>consapevolezza</a:t>
            </a:r>
            <a:r>
              <a:rPr lang="en-US" sz="2800" dirty="0"/>
              <a:t> di </a:t>
            </a:r>
            <a:r>
              <a:rPr lang="en-US" sz="2800" dirty="0" err="1"/>
              <a:t>sé</a:t>
            </a:r>
            <a:r>
              <a:rPr lang="en-US" sz="2800" dirty="0"/>
              <a:t> e di auto-</a:t>
            </a:r>
            <a:r>
              <a:rPr lang="en-US" sz="2800" dirty="0" err="1"/>
              <a:t>efficacia</a:t>
            </a:r>
            <a:r>
              <a:rPr lang="en-US" sz="2800" dirty="0"/>
              <a:t>. Il </a:t>
            </a:r>
            <a:r>
              <a:rPr lang="en-US" sz="2800" dirty="0" err="1"/>
              <a:t>costrutto</a:t>
            </a:r>
            <a:r>
              <a:rPr lang="en-US" sz="2800" dirty="0"/>
              <a:t> del </a:t>
            </a:r>
            <a:r>
              <a:rPr lang="en-US" sz="2800" dirty="0" err="1"/>
              <a:t>Modello</a:t>
            </a:r>
            <a:r>
              <a:rPr lang="en-US" sz="2800" dirty="0"/>
              <a:t> di </a:t>
            </a:r>
            <a:r>
              <a:rPr lang="en-US" sz="2800" dirty="0" err="1"/>
              <a:t>Abilità</a:t>
            </a:r>
            <a:r>
              <a:rPr lang="en-US" sz="2800" dirty="0"/>
              <a:t> </a:t>
            </a:r>
            <a:r>
              <a:rPr lang="en-US" sz="2800" dirty="0" err="1"/>
              <a:t>si</a:t>
            </a:r>
            <a:r>
              <a:rPr lang="en-US" sz="2800" dirty="0"/>
              <a:t> </a:t>
            </a:r>
            <a:r>
              <a:rPr lang="en-US" sz="2800" dirty="0" err="1"/>
              <a:t>basa</a:t>
            </a:r>
            <a:r>
              <a:rPr lang="en-US" sz="2800" dirty="0"/>
              <a:t> </a:t>
            </a:r>
            <a:r>
              <a:rPr lang="en-US" sz="2800" dirty="0" err="1"/>
              <a:t>su</a:t>
            </a:r>
            <a:r>
              <a:rPr lang="en-US" sz="2800" dirty="0"/>
              <a:t>:</a:t>
            </a:r>
            <a:endParaRPr lang="it-IT" sz="2800" dirty="0"/>
          </a:p>
          <a:p>
            <a:pPr algn="just"/>
            <a:endParaRPr lang="en-US" altLang="ko-KR" sz="2800" dirty="0"/>
          </a:p>
          <a:p>
            <a:pPr marL="457200" indent="-457200" algn="just">
              <a:buFont typeface="Arial" panose="020B0604020202020204" pitchFamily="34" charset="0"/>
              <a:buChar char="•"/>
            </a:pPr>
            <a:r>
              <a:rPr lang="en-US" altLang="ko-KR" sz="2800" dirty="0" err="1"/>
              <a:t>Percepire</a:t>
            </a:r>
            <a:r>
              <a:rPr lang="en-US" altLang="ko-KR" sz="2800" dirty="0"/>
              <a:t> le </a:t>
            </a:r>
            <a:r>
              <a:rPr lang="en-US" altLang="ko-KR" sz="2800" dirty="0" err="1"/>
              <a:t>emozioni</a:t>
            </a:r>
            <a:endParaRPr lang="en-US" altLang="ko-KR" sz="2800" dirty="0"/>
          </a:p>
          <a:p>
            <a:pPr marL="457200" indent="-457200" algn="just">
              <a:buFont typeface="Arial" panose="020B0604020202020204" pitchFamily="34" charset="0"/>
              <a:buChar char="•"/>
            </a:pPr>
            <a:r>
              <a:rPr lang="en-US" altLang="ko-KR" sz="2800" dirty="0" err="1"/>
              <a:t>Utilizzare</a:t>
            </a:r>
            <a:r>
              <a:rPr lang="en-US" altLang="ko-KR" sz="2800" dirty="0"/>
              <a:t> le </a:t>
            </a:r>
            <a:r>
              <a:rPr lang="en-US" altLang="ko-KR" sz="2800" dirty="0" err="1"/>
              <a:t>emozioni</a:t>
            </a:r>
            <a:endParaRPr lang="en-US" altLang="ko-KR" sz="2800" dirty="0"/>
          </a:p>
          <a:p>
            <a:pPr marL="457200" indent="-457200" algn="just">
              <a:buFont typeface="Arial" panose="020B0604020202020204" pitchFamily="34" charset="0"/>
              <a:buChar char="•"/>
            </a:pPr>
            <a:r>
              <a:rPr lang="en-US" altLang="ko-KR" sz="2800" dirty="0" err="1"/>
              <a:t>Comprendere</a:t>
            </a:r>
            <a:r>
              <a:rPr lang="en-US" altLang="ko-KR" sz="2800" dirty="0"/>
              <a:t> le </a:t>
            </a:r>
            <a:r>
              <a:rPr lang="en-US" altLang="ko-KR" sz="2800" dirty="0" err="1"/>
              <a:t>emozioni</a:t>
            </a:r>
            <a:endParaRPr lang="en-US" altLang="ko-KR" sz="2800" dirty="0"/>
          </a:p>
          <a:p>
            <a:pPr marL="457200" indent="-457200" algn="just">
              <a:buFont typeface="Arial" panose="020B0604020202020204" pitchFamily="34" charset="0"/>
              <a:buChar char="•"/>
            </a:pPr>
            <a:r>
              <a:rPr lang="en-US" altLang="ko-KR" sz="2800" dirty="0" err="1"/>
              <a:t>Gestire</a:t>
            </a:r>
            <a:r>
              <a:rPr lang="en-US" altLang="ko-KR" sz="2800" dirty="0"/>
              <a:t> le </a:t>
            </a:r>
            <a:r>
              <a:rPr lang="en-US" altLang="ko-KR" sz="2800" dirty="0" err="1"/>
              <a:t>emozioni</a:t>
            </a:r>
            <a:endParaRPr lang="en-US" altLang="ko-KR" sz="2800" dirty="0"/>
          </a:p>
          <a:p>
            <a:pPr algn="just"/>
            <a:endParaRPr lang="en-US" altLang="ko-KR" sz="2800" dirty="0"/>
          </a:p>
        </p:txBody>
      </p:sp>
    </p:spTree>
    <p:extLst>
      <p:ext uri="{BB962C8B-B14F-4D97-AF65-F5344CB8AC3E}">
        <p14:creationId xmlns:p14="http://schemas.microsoft.com/office/powerpoint/2010/main" val="16628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arn(inVertic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4249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848804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43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457200" y="3371499"/>
            <a:ext cx="5774580" cy="3785652"/>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1: </a:t>
            </a:r>
            <a:r>
              <a:rPr lang="en-US" altLang="ko-KR" sz="2400" b="1" dirty="0" err="1">
                <a:solidFill>
                  <a:srgbClr val="243255"/>
                </a:solidFill>
                <a:cs typeface="Arial" pitchFamily="34" charset="0"/>
              </a:rPr>
              <a:t>L’approccio</a:t>
            </a:r>
            <a:r>
              <a:rPr lang="en-US" altLang="ko-KR" sz="2400" b="1" dirty="0">
                <a:solidFill>
                  <a:srgbClr val="243255"/>
                </a:solidFill>
                <a:cs typeface="Arial" pitchFamily="34" charset="0"/>
              </a:rPr>
              <a:t> di </a:t>
            </a:r>
            <a:r>
              <a:rPr lang="en-US" altLang="ko-KR" sz="2400" b="1" dirty="0" err="1">
                <a:solidFill>
                  <a:srgbClr val="243255"/>
                </a:solidFill>
                <a:cs typeface="Arial" pitchFamily="34" charset="0"/>
              </a:rPr>
              <a:t>EntreComp</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all’IE</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err="1">
                <a:solidFill>
                  <a:srgbClr val="000000"/>
                </a:solidFill>
                <a:cs typeface="Arial" pitchFamily="34" charset="0"/>
              </a:rPr>
              <a:t>EntreComp</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Risorse</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fondamentali</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err="1">
                <a:solidFill>
                  <a:srgbClr val="000000"/>
                </a:solidFill>
                <a:cs typeface="Arial" pitchFamily="34" charset="0"/>
              </a:rPr>
              <a:t>Quali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consigli</a:t>
            </a:r>
            <a:r>
              <a:rPr lang="en-US" altLang="ko-KR" sz="2400" dirty="0">
                <a:solidFill>
                  <a:srgbClr val="000000"/>
                </a:solidFill>
                <a:cs typeface="Arial" pitchFamily="34" charset="0"/>
              </a:rPr>
              <a:t> per </a:t>
            </a:r>
            <a:r>
              <a:rPr lang="en-US" altLang="ko-KR" sz="2400" dirty="0" err="1">
                <a:solidFill>
                  <a:srgbClr val="000000"/>
                </a:solidFill>
                <a:cs typeface="Arial" pitchFamily="34" charset="0"/>
              </a:rPr>
              <a:t>l’occupabilità</a:t>
            </a:r>
            <a:r>
              <a:rPr lang="en-US" altLang="ko-KR" sz="2400" dirty="0">
                <a:solidFill>
                  <a:srgbClr val="000000"/>
                </a:solidFill>
                <a:cs typeface="Arial" pitchFamily="34" charset="0"/>
              </a:rPr>
              <a:t>?</a:t>
            </a:r>
          </a:p>
          <a:p>
            <a:pPr marL="342900" indent="-342900" algn="just">
              <a:buFont typeface="Arial" panose="020B0604020202020204" pitchFamily="34" charset="0"/>
              <a:buChar char="•"/>
            </a:pPr>
            <a:r>
              <a:rPr lang="en-US" altLang="ko-KR" sz="2400" dirty="0">
                <a:solidFill>
                  <a:srgbClr val="000000"/>
                </a:solidFill>
                <a:cs typeface="Arial" pitchFamily="34" charset="0"/>
              </a:rPr>
              <a:t>Cross-referencing </a:t>
            </a:r>
            <a:r>
              <a:rPr lang="en-US" altLang="ko-KR" sz="2400" dirty="0" err="1">
                <a:solidFill>
                  <a:srgbClr val="000000"/>
                </a:solidFill>
                <a:cs typeface="Arial" pitchFamily="34" charset="0"/>
              </a:rPr>
              <a:t>tra</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EntreComp</a:t>
            </a:r>
            <a:r>
              <a:rPr lang="en-US" altLang="ko-KR" sz="2400" dirty="0">
                <a:solidFill>
                  <a:srgbClr val="000000"/>
                </a:solidFill>
                <a:cs typeface="Arial" pitchFamily="34" charset="0"/>
              </a:rPr>
              <a:t> e EI</a:t>
            </a:r>
          </a:p>
          <a:p>
            <a:pPr marL="342900" indent="-342900" algn="just">
              <a:buFont typeface="Arial" panose="020B0604020202020204" pitchFamily="34" charset="0"/>
              <a:buChar char="•"/>
            </a:pPr>
            <a:r>
              <a:rPr lang="en-US" altLang="ko-KR" sz="2400" dirty="0" err="1">
                <a:solidFill>
                  <a:srgbClr val="000000"/>
                </a:solidFill>
                <a:cs typeface="Arial" pitchFamily="34" charset="0"/>
              </a:rPr>
              <a:t>Gli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elementi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costitutivi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l’autoefficacia</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Full-immersion </a:t>
            </a:r>
            <a:r>
              <a:rPr lang="en-US" altLang="ko-KR" sz="2400" dirty="0" err="1">
                <a:solidFill>
                  <a:srgbClr val="000000"/>
                </a:solidFill>
                <a:cs typeface="Arial" pitchFamily="34" charset="0"/>
              </a:rPr>
              <a:t>nell’autoconsapevolezza</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err="1">
                <a:solidFill>
                  <a:srgbClr val="000000"/>
                </a:solidFill>
                <a:cs typeface="Arial" pitchFamily="34" charset="0"/>
              </a:rPr>
              <a:t>Autocosapevolezza</a:t>
            </a:r>
            <a:r>
              <a:rPr lang="en-US" altLang="ko-KR" sz="2400" dirty="0">
                <a:solidFill>
                  <a:srgbClr val="000000"/>
                </a:solidFill>
                <a:cs typeface="Arial" pitchFamily="34" charset="0"/>
              </a:rPr>
              <a:t> ed </a:t>
            </a:r>
            <a:r>
              <a:rPr lang="en-US" altLang="ko-KR" sz="2400" dirty="0" err="1">
                <a:solidFill>
                  <a:srgbClr val="000000"/>
                </a:solidFill>
                <a:cs typeface="Arial" pitchFamily="34" charset="0"/>
              </a:rPr>
              <a:t>autoefficacia</a:t>
            </a:r>
            <a:r>
              <a:rPr lang="en-US" altLang="ko-KR" sz="2400" dirty="0">
                <a:solidFill>
                  <a:srgbClr val="000000"/>
                </a:solidFill>
                <a:cs typeface="Arial" pitchFamily="34" charset="0"/>
              </a:rPr>
              <a:t> in </a:t>
            </a:r>
            <a:r>
              <a:rPr lang="en-US" altLang="ko-KR" sz="2400" dirty="0" err="1">
                <a:solidFill>
                  <a:srgbClr val="000000"/>
                </a:solidFill>
                <a:cs typeface="Arial" pitchFamily="34" charset="0"/>
              </a:rPr>
              <a:t>EntreComp</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29" name="TextBox 34">
            <a:extLst>
              <a:ext uri="{FF2B5EF4-FFF2-40B4-BE49-F238E27FC236}">
                <a16:creationId xmlns:a16="http://schemas.microsoft.com/office/drawing/2014/main" id="{9A4BBE72-BFEB-4C72-9760-B722279C9CA7}"/>
              </a:ext>
            </a:extLst>
          </p:cNvPr>
          <p:cNvSpPr txBox="1"/>
          <p:nvPr/>
        </p:nvSpPr>
        <p:spPr>
          <a:xfrm>
            <a:off x="6231780" y="3378237"/>
            <a:ext cx="6305524" cy="2308324"/>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2: Intelligenza </a:t>
            </a:r>
            <a:r>
              <a:rPr lang="en-US" altLang="ko-KR" sz="2400" b="1" dirty="0" err="1">
                <a:solidFill>
                  <a:srgbClr val="243255"/>
                </a:solidFill>
                <a:cs typeface="Arial" pitchFamily="34" charset="0"/>
              </a:rPr>
              <a:t>Emotiva</a:t>
            </a:r>
            <a:r>
              <a:rPr lang="en-US" altLang="ko-KR" sz="2400" b="1" dirty="0">
                <a:solidFill>
                  <a:srgbClr val="243255"/>
                </a:solidFill>
                <a:cs typeface="Arial" pitchFamily="34" charset="0"/>
              </a:rPr>
              <a:t> e </a:t>
            </a:r>
            <a:r>
              <a:rPr lang="en-US" altLang="ko-KR" sz="2400" b="1" dirty="0" err="1">
                <a:solidFill>
                  <a:srgbClr val="243255"/>
                </a:solidFill>
                <a:cs typeface="Arial" pitchFamily="34" charset="0"/>
              </a:rPr>
              <a:t>Sociale</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err="1">
                <a:solidFill>
                  <a:srgbClr val="000000"/>
                </a:solidFill>
                <a:cs typeface="Arial" pitchFamily="34" charset="0"/>
              </a:rPr>
              <a:t>L’Empatia</a:t>
            </a:r>
            <a:r>
              <a:rPr lang="en-US" altLang="ko-KR" sz="2400" dirty="0">
                <a:solidFill>
                  <a:srgbClr val="000000"/>
                </a:solidFill>
                <a:cs typeface="Arial" pitchFamily="34" charset="0"/>
              </a:rPr>
              <a:t> e </a:t>
            </a:r>
            <a:r>
              <a:rPr lang="en-US" altLang="ko-KR" sz="2400" dirty="0" err="1">
                <a:solidFill>
                  <a:srgbClr val="000000"/>
                </a:solidFill>
                <a:cs typeface="Arial" pitchFamily="34" charset="0"/>
              </a:rPr>
              <a:t>l’empatia</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basata</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sulle</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relazioni</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err="1">
                <a:solidFill>
                  <a:srgbClr val="000000"/>
                </a:solidFill>
                <a:cs typeface="Arial" pitchFamily="34" charset="0"/>
              </a:rPr>
              <a:t>Premura</a:t>
            </a:r>
            <a:r>
              <a:rPr lang="en-US" altLang="ko-KR" sz="2400" dirty="0">
                <a:solidFill>
                  <a:srgbClr val="000000"/>
                </a:solidFill>
                <a:cs typeface="Arial" pitchFamily="34" charset="0"/>
              </a:rPr>
              <a:t> e </a:t>
            </a:r>
            <a:r>
              <a:rPr lang="en-US" altLang="ko-KR" sz="2400" dirty="0" err="1">
                <a:solidFill>
                  <a:srgbClr val="000000"/>
                </a:solidFill>
                <a:cs typeface="Arial" pitchFamily="34" charset="0"/>
              </a:rPr>
              <a:t>apprezzamento</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err="1">
                <a:solidFill>
                  <a:srgbClr val="000000"/>
                </a:solidFill>
                <a:cs typeface="Arial" pitchFamily="34" charset="0"/>
              </a:rPr>
              <a:t>Accettazione</a:t>
            </a:r>
            <a:r>
              <a:rPr lang="en-US" altLang="ko-KR" sz="2400" dirty="0">
                <a:solidFill>
                  <a:srgbClr val="000000"/>
                </a:solidFill>
                <a:cs typeface="Arial" pitchFamily="34" charset="0"/>
              </a:rPr>
              <a:t> e </a:t>
            </a:r>
            <a:r>
              <a:rPr lang="en-US" altLang="ko-KR" sz="2400" dirty="0" err="1">
                <a:solidFill>
                  <a:srgbClr val="000000"/>
                </a:solidFill>
                <a:cs typeface="Arial" pitchFamily="34" charset="0"/>
              </a:rPr>
              <a:t>riconoscimento</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degli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altri</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33" name="TextBox 34">
            <a:extLst>
              <a:ext uri="{FF2B5EF4-FFF2-40B4-BE49-F238E27FC236}">
                <a16:creationId xmlns:a16="http://schemas.microsoft.com/office/drawing/2014/main" id="{9A4BBE72-BFEB-4C72-9760-B722279C9CA7}"/>
              </a:ext>
            </a:extLst>
          </p:cNvPr>
          <p:cNvSpPr txBox="1"/>
          <p:nvPr/>
        </p:nvSpPr>
        <p:spPr>
          <a:xfrm>
            <a:off x="12537304" y="3350439"/>
            <a:ext cx="5774580" cy="2677656"/>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3: Il </a:t>
            </a:r>
            <a:r>
              <a:rPr lang="en-US" altLang="ko-KR" sz="2400" b="1" dirty="0" err="1">
                <a:solidFill>
                  <a:srgbClr val="243255"/>
                </a:solidFill>
                <a:cs typeface="Arial" pitchFamily="34" charset="0"/>
              </a:rPr>
              <a:t>Modello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delle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Abilità</a:t>
            </a:r>
            <a:r>
              <a:rPr lang="en-US" altLang="ko-KR" sz="2400" b="1" dirty="0">
                <a:solidFill>
                  <a:srgbClr val="243255"/>
                </a:solidFill>
                <a:cs typeface="Arial" pitchFamily="34" charset="0"/>
              </a:rPr>
              <a:t> per </a:t>
            </a:r>
            <a:r>
              <a:rPr lang="en-US" altLang="ko-KR" sz="2400" b="1" dirty="0" err="1">
                <a:solidFill>
                  <a:srgbClr val="243255"/>
                </a:solidFill>
                <a:cs typeface="Arial" pitchFamily="34" charset="0"/>
              </a:rPr>
              <a:t>l’IE</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GB" altLang="ko-KR" sz="2400" dirty="0" err="1">
                <a:solidFill>
                  <a:srgbClr val="000000"/>
                </a:solidFill>
                <a:cs typeface="Arial" pitchFamily="34" charset="0"/>
              </a:rPr>
              <a:t>Percepire</a:t>
            </a:r>
            <a:r>
              <a:rPr lang="en-GB" altLang="ko-KR" sz="2400" dirty="0">
                <a:solidFill>
                  <a:srgbClr val="000000"/>
                </a:solidFill>
                <a:cs typeface="Arial" pitchFamily="34" charset="0"/>
              </a:rPr>
              <a:t> le </a:t>
            </a:r>
            <a:r>
              <a:rPr lang="en-GB" altLang="ko-KR" sz="2400" dirty="0" err="1">
                <a:solidFill>
                  <a:srgbClr val="000000"/>
                </a:solidFill>
                <a:cs typeface="Arial" pitchFamily="34" charset="0"/>
              </a:rPr>
              <a:t>emozioni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r>
              <a:rPr lang="en-GB" altLang="ko-KR" sz="2400" dirty="0" err="1">
                <a:solidFill>
                  <a:srgbClr val="000000"/>
                </a:solidFill>
                <a:cs typeface="Arial" pitchFamily="34" charset="0"/>
              </a:rPr>
              <a:t>Utilizzare</a:t>
            </a:r>
            <a:r>
              <a:rPr lang="en-GB" altLang="ko-KR" sz="2400" dirty="0">
                <a:solidFill>
                  <a:srgbClr val="000000"/>
                </a:solidFill>
                <a:cs typeface="Arial" pitchFamily="34" charset="0"/>
              </a:rPr>
              <a:t> le </a:t>
            </a:r>
            <a:r>
              <a:rPr lang="en-GB" altLang="ko-KR" sz="2400" dirty="0" err="1">
                <a:solidFill>
                  <a:srgbClr val="000000"/>
                </a:solidFill>
                <a:cs typeface="Arial" pitchFamily="34" charset="0"/>
              </a:rPr>
              <a:t>emozioni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r>
              <a:rPr lang="en-GB" altLang="ko-KR" sz="2400" dirty="0" err="1">
                <a:solidFill>
                  <a:srgbClr val="000000"/>
                </a:solidFill>
                <a:cs typeface="Arial" pitchFamily="34" charset="0"/>
              </a:rPr>
              <a:t>Comprendere</a:t>
            </a:r>
            <a:r>
              <a:rPr lang="en-GB" altLang="ko-KR" sz="2400" dirty="0">
                <a:solidFill>
                  <a:srgbClr val="000000"/>
                </a:solidFill>
                <a:cs typeface="Arial" pitchFamily="34" charset="0"/>
              </a:rPr>
              <a:t> le </a:t>
            </a:r>
            <a:r>
              <a:rPr lang="en-GB" altLang="ko-KR" sz="2400" dirty="0" err="1">
                <a:solidFill>
                  <a:srgbClr val="000000"/>
                </a:solidFill>
                <a:cs typeface="Arial" pitchFamily="34" charset="0"/>
              </a:rPr>
              <a:t>emozioni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r>
              <a:rPr lang="en-GB" altLang="ko-KR" sz="2400" dirty="0" err="1">
                <a:solidFill>
                  <a:srgbClr val="000000"/>
                </a:solidFill>
                <a:cs typeface="Arial" pitchFamily="34" charset="0"/>
              </a:rPr>
              <a:t>Gestire</a:t>
            </a:r>
            <a:r>
              <a:rPr lang="en-GB" altLang="ko-KR" sz="2400" dirty="0">
                <a:solidFill>
                  <a:srgbClr val="000000"/>
                </a:solidFill>
                <a:cs typeface="Arial" pitchFamily="34" charset="0"/>
              </a:rPr>
              <a:t> le </a:t>
            </a:r>
            <a:r>
              <a:rPr lang="en-GB" altLang="ko-KR" sz="2400" dirty="0" err="1">
                <a:solidFill>
                  <a:srgbClr val="000000"/>
                </a:solidFill>
                <a:cs typeface="Arial" pitchFamily="34" charset="0"/>
              </a:rPr>
              <a:t>emozioni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1. </a:t>
            </a:r>
            <a:r>
              <a:rPr lang="en-GB" sz="4000" b="1" spc="50" dirty="0" err="1">
                <a:solidFill>
                  <a:srgbClr val="243255"/>
                </a:solidFill>
                <a:cs typeface="Tahoma"/>
              </a:rPr>
              <a:t>Percepire</a:t>
            </a:r>
            <a:r>
              <a:rPr lang="en-GB" sz="4000" b="1" spc="50" dirty="0">
                <a:solidFill>
                  <a:srgbClr val="243255"/>
                </a:solidFill>
                <a:cs typeface="Tahoma"/>
              </a:rPr>
              <a:t> le </a:t>
            </a:r>
            <a:r>
              <a:rPr lang="en-GB" sz="4000" b="1" spc="50" dirty="0" err="1">
                <a:solidFill>
                  <a:srgbClr val="243255"/>
                </a:solidFill>
                <a:cs typeface="Tahoma"/>
              </a:rPr>
              <a:t>emozioni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4835345" cy="3539430"/>
          </a:xfrm>
          <a:prstGeom prst="rect">
            <a:avLst/>
          </a:prstGeom>
          <a:noFill/>
        </p:spPr>
        <p:txBody>
          <a:bodyPr wrap="square" rtlCol="0">
            <a:spAutoFit/>
          </a:bodyPr>
          <a:lstStyle/>
          <a:p>
            <a:r>
              <a:rPr lang="en-US" sz="2800" dirty="0" err="1">
                <a:effectLst/>
                <a:latin typeface="Calibri" panose="020F0502020204030204" pitchFamily="34" charset="0"/>
                <a:ea typeface="Times New Roman" panose="02020603050405020304" pitchFamily="18" charset="0"/>
              </a:rPr>
              <a:t>Percepire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emozioni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implica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rilevarle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riconoscere</a:t>
            </a:r>
            <a:r>
              <a:rPr lang="en-US" sz="2800" dirty="0">
                <a:effectLst/>
                <a:latin typeface="Calibri" panose="020F0502020204030204" pitchFamily="34" charset="0"/>
                <a:ea typeface="Times New Roman" panose="02020603050405020304" pitchFamily="18" charset="0"/>
              </a:rPr>
              <a:t> il modo in cui </a:t>
            </a:r>
            <a:r>
              <a:rPr lang="en-US" sz="2800" dirty="0" err="1">
                <a:effectLst/>
                <a:latin typeface="Calibri" panose="020F0502020204030204" pitchFamily="34" charset="0"/>
                <a:ea typeface="Times New Roman" panose="02020603050405020304" pitchFamily="18" charset="0"/>
              </a:rPr>
              <a:t>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manifestano</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strato</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modello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rappresenta</a:t>
            </a:r>
            <a:r>
              <a:rPr lang="en-US" sz="2800" dirty="0">
                <a:effectLst/>
                <a:latin typeface="Calibri" panose="020F0502020204030204" pitchFamily="34" charset="0"/>
                <a:ea typeface="Times New Roman" panose="02020603050405020304" pitchFamily="18" charset="0"/>
              </a:rPr>
              <a:t> il primo </a:t>
            </a:r>
            <a:r>
              <a:rPr lang="en-US" sz="2800" dirty="0" err="1">
                <a:effectLst/>
                <a:latin typeface="Calibri" panose="020F0502020204030204" pitchFamily="34" charset="0"/>
                <a:ea typeface="Times New Roman" panose="02020603050405020304" pitchFamily="18" charset="0"/>
              </a:rPr>
              <a:t>elemento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costitutivo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consapevolezza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emotiva</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quanto</a:t>
            </a:r>
            <a:r>
              <a:rPr lang="en-US" sz="2800" dirty="0">
                <a:effectLst/>
                <a:latin typeface="Calibri" panose="020F0502020204030204" pitchFamily="34" charset="0"/>
                <a:ea typeface="Times New Roman" panose="02020603050405020304" pitchFamily="18" charset="0"/>
              </a:rPr>
              <a:t> è </a:t>
            </a:r>
            <a:r>
              <a:rPr lang="en-US" sz="2800" dirty="0" err="1">
                <a:effectLst/>
                <a:latin typeface="Calibri" panose="020F0502020204030204" pitchFamily="34" charset="0"/>
                <a:ea typeface="Times New Roman" panose="02020603050405020304" pitchFamily="18" charset="0"/>
              </a:rPr>
              <a:t>strumentale</a:t>
            </a:r>
            <a:r>
              <a:rPr lang="en-US" sz="2800" dirty="0">
                <a:effectLst/>
                <a:latin typeface="Calibri" panose="020F0502020204030204" pitchFamily="34" charset="0"/>
                <a:ea typeface="Times New Roman" panose="02020603050405020304" pitchFamily="18" charset="0"/>
              </a:rPr>
              <a:t> per il </a:t>
            </a:r>
            <a:r>
              <a:rPr lang="en-US" sz="2800" dirty="0" err="1">
                <a:effectLst/>
                <a:latin typeface="Calibri" panose="020F0502020204030204" pitchFamily="34" charset="0"/>
                <a:ea typeface="Times New Roman" panose="02020603050405020304" pitchFamily="18" charset="0"/>
              </a:rPr>
              <a:t>funzionamento</a:t>
            </a:r>
            <a:r>
              <a:rPr lang="en-US" sz="2800" dirty="0">
                <a:effectLst/>
                <a:latin typeface="Calibri" panose="020F0502020204030204" pitchFamily="34" charset="0"/>
                <a:ea typeface="Times New Roman" panose="02020603050405020304" pitchFamily="18" charset="0"/>
              </a:rPr>
              <a:t> di tutti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altri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processi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cognitivi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basati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emozioni</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a:p>
            <a:pPr fontAlgn="base"/>
            <a:r>
              <a:rPr lang="it-IT" sz="2800" dirty="0">
                <a:effectLst/>
                <a:latin typeface="Calibri" panose="020F050202020403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r>
              <a:rPr lang="en-US" sz="2800" dirty="0">
                <a:effectLst/>
                <a:latin typeface="Calibri" panose="020F0502020204030204" pitchFamily="34" charset="0"/>
                <a:ea typeface="Times New Roman" panose="02020603050405020304" pitchFamily="18" charset="0"/>
              </a:rPr>
              <a:t>I </a:t>
            </a:r>
            <a:r>
              <a:rPr lang="en-US" sz="2800" dirty="0" err="1">
                <a:effectLst/>
                <a:latin typeface="Calibri" panose="020F0502020204030204" pitchFamily="34" charset="0"/>
                <a:ea typeface="Times New Roman" panose="02020603050405020304" pitchFamily="18" charset="0"/>
              </a:rPr>
              <a:t>livelli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elevati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consapevolezza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percezione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includono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anche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fattori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culturali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potrebbero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intervenire</a:t>
            </a:r>
            <a:r>
              <a:rPr lang="en-US" sz="2800" dirty="0">
                <a:effectLst/>
                <a:latin typeface="Calibri" panose="020F0502020204030204" pitchFamily="34" charset="0"/>
                <a:ea typeface="Times New Roman" panose="02020603050405020304" pitchFamily="18" charset="0"/>
              </a:rPr>
              <a:t> come </a:t>
            </a:r>
            <a:r>
              <a:rPr lang="en-US" sz="2800" dirty="0" err="1">
                <a:effectLst/>
                <a:latin typeface="Calibri" panose="020F0502020204030204" pitchFamily="34" charset="0"/>
                <a:ea typeface="Times New Roman" panose="02020603050405020304" pitchFamily="18" charset="0"/>
              </a:rPr>
              <a:t>portatori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significati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artefatti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sociali</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grandi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implicazioni</a:t>
            </a:r>
            <a:r>
              <a:rPr lang="en-US" sz="2800" dirty="0">
                <a:effectLst/>
                <a:latin typeface="Calibri" panose="020F0502020204030204" pitchFamily="34" charset="0"/>
                <a:ea typeface="Times New Roman" panose="02020603050405020304" pitchFamily="18" charset="0"/>
              </a:rPr>
              <a:t> per lo </a:t>
            </a:r>
            <a:r>
              <a:rPr lang="en-US" sz="2800" dirty="0" err="1">
                <a:effectLst/>
                <a:latin typeface="Calibri" panose="020F0502020204030204" pitchFamily="34" charset="0"/>
                <a:ea typeface="Times New Roman" panose="02020603050405020304" pitchFamily="18" charset="0"/>
              </a:rPr>
              <a:t>sviluppo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relazione</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36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2. </a:t>
            </a:r>
            <a:r>
              <a:rPr lang="en-GB" sz="4000" b="1" spc="50" dirty="0" err="1">
                <a:solidFill>
                  <a:srgbClr val="243255"/>
                </a:solidFill>
                <a:cs typeface="Tahoma"/>
              </a:rPr>
              <a:t>Utilizzare</a:t>
            </a:r>
            <a:r>
              <a:rPr lang="en-GB" sz="4000" b="1" spc="50" dirty="0">
                <a:solidFill>
                  <a:srgbClr val="243255"/>
                </a:solidFill>
                <a:cs typeface="Tahoma"/>
              </a:rPr>
              <a:t> le </a:t>
            </a:r>
            <a:r>
              <a:rPr lang="en-GB" sz="4000" b="1" spc="50" dirty="0" err="1">
                <a:solidFill>
                  <a:srgbClr val="243255"/>
                </a:solidFill>
                <a:cs typeface="Tahoma"/>
              </a:rPr>
              <a:t>emozioni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140145" cy="3970318"/>
          </a:xfrm>
          <a:prstGeom prst="rect">
            <a:avLst/>
          </a:prstGeom>
          <a:noFill/>
        </p:spPr>
        <p:txBody>
          <a:bodyPr wrap="square" rtlCol="0">
            <a:spAutoFit/>
          </a:bodyPr>
          <a:lstStyle/>
          <a:p>
            <a:r>
              <a:rPr lang="en-US" sz="2800" dirty="0">
                <a:effectLst/>
                <a:ea typeface="Times New Roman" panose="02020603050405020304" pitchFamily="18" charset="0"/>
              </a:rPr>
              <a:t>“</a:t>
            </a:r>
            <a:r>
              <a:rPr lang="en-US" sz="2800" dirty="0" err="1">
                <a:effectLst/>
                <a:ea typeface="Times New Roman" panose="02020603050405020304" pitchFamily="18" charset="0"/>
              </a:rPr>
              <a:t>L’utilizzo</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a:t>
            </a:r>
            <a:r>
              <a:rPr lang="en-US" sz="2800" dirty="0" err="1">
                <a:effectLst/>
                <a:ea typeface="Times New Roman" panose="02020603050405020304" pitchFamily="18" charset="0"/>
              </a:rPr>
              <a:t>implica</a:t>
            </a:r>
            <a:r>
              <a:rPr lang="en-US" sz="2800" dirty="0">
                <a:effectLst/>
                <a:ea typeface="Times New Roman" panose="02020603050405020304" pitchFamily="18" charset="0"/>
              </a:rPr>
              <a:t> la </a:t>
            </a:r>
            <a:r>
              <a:rPr lang="en-US" sz="2800" dirty="0" err="1">
                <a:effectLst/>
                <a:ea typeface="Times New Roman" panose="02020603050405020304" pitchFamily="18" charset="0"/>
              </a:rPr>
              <a:t>capacità</a:t>
            </a:r>
            <a:r>
              <a:rPr lang="en-US" sz="2800" dirty="0">
                <a:effectLst/>
                <a:ea typeface="Times New Roman" panose="02020603050405020304" pitchFamily="18" charset="0"/>
              </a:rPr>
              <a:t> di </a:t>
            </a:r>
            <a:r>
              <a:rPr lang="en-US" sz="2800" dirty="0" err="1">
                <a:effectLst/>
                <a:ea typeface="Times New Roman" panose="02020603050405020304" pitchFamily="18" charset="0"/>
              </a:rPr>
              <a:t>connettere</a:t>
            </a:r>
            <a:r>
              <a:rPr lang="en-US" sz="2800" dirty="0">
                <a:effectLst/>
                <a:ea typeface="Times New Roman" panose="02020603050405020304" pitchFamily="18" charset="0"/>
              </a:rPr>
              <a:t> le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a:t>
            </a:r>
            <a:r>
              <a:rPr lang="en-US" sz="2800" dirty="0" err="1">
                <a:effectLst/>
                <a:ea typeface="Times New Roman" panose="02020603050405020304" pitchFamily="18" charset="0"/>
              </a:rPr>
              <a:t>decodificarne</a:t>
            </a:r>
            <a:r>
              <a:rPr lang="en-US" sz="2800" dirty="0">
                <a:effectLst/>
                <a:ea typeface="Times New Roman" panose="02020603050405020304" pitchFamily="18" charset="0"/>
              </a:rPr>
              <a:t> il </a:t>
            </a:r>
            <a:r>
              <a:rPr lang="en-US" sz="2800" dirty="0" err="1">
                <a:effectLst/>
                <a:ea typeface="Times New Roman" panose="02020603050405020304" pitchFamily="18" charset="0"/>
              </a:rPr>
              <a:t>significato</a:t>
            </a:r>
            <a:r>
              <a:rPr lang="en-US" sz="2800" dirty="0">
                <a:effectLst/>
                <a:ea typeface="Times New Roman" panose="02020603050405020304" pitchFamily="18" charset="0"/>
              </a:rPr>
              <a:t> e </a:t>
            </a:r>
            <a:r>
              <a:rPr lang="en-US" sz="2800" dirty="0" err="1">
                <a:effectLst/>
                <a:ea typeface="Times New Roman" panose="02020603050405020304" pitchFamily="18" charset="0"/>
              </a:rPr>
              <a:t>portarle</a:t>
            </a:r>
            <a:r>
              <a:rPr lang="en-US" sz="2800" dirty="0">
                <a:effectLst/>
                <a:ea typeface="Times New Roman" panose="02020603050405020304" pitchFamily="18" charset="0"/>
              </a:rPr>
              <a:t> a </a:t>
            </a:r>
            <a:r>
              <a:rPr lang="en-US" sz="2800" dirty="0" err="1">
                <a:effectLst/>
                <a:ea typeface="Times New Roman" panose="02020603050405020304" pitchFamily="18" charset="0"/>
              </a:rPr>
              <a:t>sostenere</a:t>
            </a:r>
            <a:r>
              <a:rPr lang="en-US" sz="2800" dirty="0">
                <a:effectLst/>
                <a:ea typeface="Times New Roman" panose="02020603050405020304" pitchFamily="18" charset="0"/>
              </a:rPr>
              <a:t> al </a:t>
            </a:r>
            <a:r>
              <a:rPr lang="en-US" sz="2800" dirty="0" err="1">
                <a:effectLst/>
                <a:ea typeface="Times New Roman" panose="02020603050405020304" pitchFamily="18" charset="0"/>
              </a:rPr>
              <a:t>meglio</a:t>
            </a:r>
            <a:r>
              <a:rPr lang="en-US" sz="2800" dirty="0">
                <a:effectLst/>
                <a:ea typeface="Times New Roman" panose="02020603050405020304" pitchFamily="18" charset="0"/>
              </a:rPr>
              <a:t> le </a:t>
            </a:r>
            <a:r>
              <a:rPr lang="en-US" sz="2800" dirty="0" err="1">
                <a:effectLst/>
                <a:ea typeface="Times New Roman" panose="02020603050405020304" pitchFamily="18" charset="0"/>
              </a:rPr>
              <a:t>altre</a:t>
            </a:r>
            <a:r>
              <a:rPr lang="en-US" sz="2800" dirty="0">
                <a:effectLst/>
                <a:ea typeface="Times New Roman" panose="02020603050405020304" pitchFamily="18" charset="0"/>
              </a:rPr>
              <a:t> </a:t>
            </a:r>
            <a:r>
              <a:rPr lang="en-US" sz="2800" dirty="0" err="1">
                <a:effectLst/>
                <a:ea typeface="Times New Roman" panose="02020603050405020304" pitchFamily="18" charset="0"/>
              </a:rPr>
              <a:t>abilità</a:t>
            </a:r>
            <a:r>
              <a:rPr lang="en-US" sz="2800" dirty="0">
                <a:effectLst/>
                <a:ea typeface="Times New Roman" panose="02020603050405020304" pitchFamily="18" charset="0"/>
              </a:rPr>
              <a:t> cognitive - come la </a:t>
            </a:r>
            <a:r>
              <a:rPr lang="en-US" sz="2800" dirty="0" err="1">
                <a:effectLst/>
                <a:ea typeface="Times New Roman" panose="02020603050405020304" pitchFamily="18" charset="0"/>
              </a:rPr>
              <a:t>creatività</a:t>
            </a:r>
            <a:r>
              <a:rPr lang="en-US" sz="2800" dirty="0">
                <a:effectLst/>
                <a:ea typeface="Times New Roman" panose="02020603050405020304" pitchFamily="18" charset="0"/>
              </a:rPr>
              <a:t>, il </a:t>
            </a:r>
            <a:r>
              <a:rPr lang="en-US" sz="2800" dirty="0" err="1">
                <a:effectLst/>
                <a:ea typeface="Times New Roman" panose="02020603050405020304" pitchFamily="18" charset="0"/>
              </a:rPr>
              <a:t>pensiero</a:t>
            </a:r>
            <a:r>
              <a:rPr lang="en-US" sz="2800" dirty="0">
                <a:effectLst/>
                <a:ea typeface="Times New Roman" panose="02020603050405020304" pitchFamily="18" charset="0"/>
              </a:rPr>
              <a:t> </a:t>
            </a:r>
            <a:r>
              <a:rPr lang="en-US" sz="2800" dirty="0" err="1">
                <a:effectLst/>
                <a:ea typeface="Times New Roman" panose="02020603050405020304" pitchFamily="18" charset="0"/>
              </a:rPr>
              <a:t>laterale</a:t>
            </a:r>
            <a:r>
              <a:rPr lang="en-US" sz="2800" dirty="0">
                <a:effectLst/>
                <a:ea typeface="Times New Roman" panose="02020603050405020304" pitchFamily="18" charset="0"/>
              </a:rPr>
              <a:t> e </a:t>
            </a:r>
            <a:r>
              <a:rPr lang="en-US" sz="2800" dirty="0" err="1">
                <a:effectLst/>
                <a:ea typeface="Times New Roman" panose="02020603050405020304" pitchFamily="18" charset="0"/>
              </a:rPr>
              <a:t>critico</a:t>
            </a:r>
            <a:r>
              <a:rPr lang="en-US" sz="2800" dirty="0">
                <a:effectLst/>
                <a:ea typeface="Times New Roman" panose="02020603050405020304" pitchFamily="18" charset="0"/>
              </a:rPr>
              <a:t>.</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rPr>
              <a:t>In </a:t>
            </a:r>
            <a:r>
              <a:rPr lang="en-US" sz="2800" dirty="0" err="1">
                <a:effectLst/>
                <a:ea typeface="Times New Roman" panose="02020603050405020304" pitchFamily="18" charset="0"/>
              </a:rPr>
              <a:t>altre</a:t>
            </a:r>
            <a:r>
              <a:rPr lang="en-US" sz="2800" dirty="0">
                <a:effectLst/>
                <a:ea typeface="Times New Roman" panose="02020603050405020304" pitchFamily="18" charset="0"/>
              </a:rPr>
              <a:t> parole, </a:t>
            </a:r>
            <a:r>
              <a:rPr lang="en-US" sz="2800" dirty="0" err="1">
                <a:effectLst/>
                <a:ea typeface="Times New Roman" panose="02020603050405020304" pitchFamily="18" charset="0"/>
              </a:rPr>
              <a:t>usare</a:t>
            </a:r>
            <a:r>
              <a:rPr lang="en-US" sz="2800" dirty="0">
                <a:effectLst/>
                <a:ea typeface="Times New Roman" panose="02020603050405020304" pitchFamily="18" charset="0"/>
              </a:rPr>
              <a:t> le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a:t>
            </a:r>
            <a:r>
              <a:rPr lang="en-US" sz="2800" dirty="0" err="1">
                <a:effectLst/>
                <a:ea typeface="Times New Roman" panose="02020603050405020304" pitchFamily="18" charset="0"/>
              </a:rPr>
              <a:t>significa</a:t>
            </a:r>
            <a:r>
              <a:rPr lang="en-US" sz="2800" dirty="0">
                <a:effectLst/>
                <a:ea typeface="Times New Roman" panose="02020603050405020304" pitchFamily="18" charset="0"/>
              </a:rPr>
              <a:t> </a:t>
            </a:r>
            <a:r>
              <a:rPr lang="en-US" sz="2800" dirty="0" err="1">
                <a:effectLst/>
                <a:ea typeface="Times New Roman" panose="02020603050405020304" pitchFamily="18" charset="0"/>
              </a:rPr>
              <a:t>sfruttare</a:t>
            </a:r>
            <a:r>
              <a:rPr lang="en-US" sz="2800" dirty="0">
                <a:effectLst/>
                <a:ea typeface="Times New Roman" panose="02020603050405020304" pitchFamily="18" charset="0"/>
              </a:rPr>
              <a:t> </a:t>
            </a:r>
            <a:r>
              <a:rPr lang="en-US" sz="2800" dirty="0" err="1">
                <a:effectLst/>
                <a:ea typeface="Times New Roman" panose="02020603050405020304" pitchFamily="18" charset="0"/>
              </a:rPr>
              <a:t>tutte</a:t>
            </a:r>
            <a:r>
              <a:rPr lang="en-US" sz="2800" dirty="0">
                <a:effectLst/>
                <a:ea typeface="Times New Roman" panose="02020603050405020304" pitchFamily="18" charset="0"/>
              </a:rPr>
              <a:t> le </a:t>
            </a:r>
            <a:r>
              <a:rPr lang="en-US" sz="2800" dirty="0" err="1">
                <a:effectLst/>
                <a:ea typeface="Times New Roman" panose="02020603050405020304" pitchFamily="18" charset="0"/>
              </a:rPr>
              <a:t>loro</a:t>
            </a:r>
            <a:r>
              <a:rPr lang="en-US" sz="2800" dirty="0">
                <a:effectLst/>
                <a:ea typeface="Times New Roman" panose="02020603050405020304" pitchFamily="18" charset="0"/>
              </a:rPr>
              <a:t> </a:t>
            </a:r>
            <a:r>
              <a:rPr lang="en-US" sz="2800" dirty="0" err="1">
                <a:effectLst/>
                <a:ea typeface="Times New Roman" panose="02020603050405020304" pitchFamily="18" charset="0"/>
              </a:rPr>
              <a:t>potenzialità</a:t>
            </a:r>
            <a:r>
              <a:rPr lang="en-US" sz="2800" dirty="0">
                <a:effectLst/>
                <a:ea typeface="Times New Roman" panose="02020603050405020304" pitchFamily="18" charset="0"/>
              </a:rPr>
              <a:t> per </a:t>
            </a:r>
            <a:r>
              <a:rPr lang="en-US" sz="2800" dirty="0" err="1">
                <a:effectLst/>
                <a:ea typeface="Times New Roman" panose="02020603050405020304" pitchFamily="18" charset="0"/>
              </a:rPr>
              <a:t>generare</a:t>
            </a:r>
            <a:r>
              <a:rPr lang="en-US" sz="2800" dirty="0">
                <a:effectLst/>
                <a:ea typeface="Times New Roman" panose="02020603050405020304" pitchFamily="18" charset="0"/>
              </a:rPr>
              <a:t> idee, </a:t>
            </a:r>
            <a:r>
              <a:rPr lang="en-US" sz="2800" dirty="0" err="1">
                <a:effectLst/>
                <a:ea typeface="Times New Roman" panose="02020603050405020304" pitchFamily="18" charset="0"/>
              </a:rPr>
              <a:t>pensieri</a:t>
            </a:r>
            <a:r>
              <a:rPr lang="en-US" sz="2800" dirty="0">
                <a:effectLst/>
                <a:ea typeface="Times New Roman" panose="02020603050405020304" pitchFamily="18" charset="0"/>
              </a:rPr>
              <a:t> e </a:t>
            </a:r>
            <a:r>
              <a:rPr lang="en-US" sz="2800" dirty="0" err="1">
                <a:effectLst/>
                <a:ea typeface="Times New Roman" panose="02020603050405020304" pitchFamily="18" charset="0"/>
              </a:rPr>
              <a:t>soluzioni</a:t>
            </a:r>
            <a:r>
              <a:rPr lang="en-US" sz="2800" dirty="0">
                <a:effectLst/>
                <a:ea typeface="Times New Roman" panose="02020603050405020304" pitchFamily="18" charset="0"/>
              </a:rPr>
              <a:t> </a:t>
            </a:r>
            <a:r>
              <a:rPr lang="en-US" sz="2800" dirty="0" err="1">
                <a:effectLst/>
                <a:ea typeface="Times New Roman" panose="02020603050405020304" pitchFamily="18" charset="0"/>
              </a:rPr>
              <a:t>significativi</a:t>
            </a:r>
            <a:r>
              <a:rPr lang="en-US" sz="2800" dirty="0">
                <a:effectLst/>
                <a:ea typeface="Times New Roman" panose="02020603050405020304" pitchFamily="18" charset="0"/>
              </a:rPr>
              <a:t>.</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err="1">
                <a:effectLst/>
                <a:ea typeface="Times New Roman" panose="02020603050405020304" pitchFamily="18" charset="0"/>
              </a:rPr>
              <a:t>D'altra</a:t>
            </a:r>
            <a:r>
              <a:rPr lang="en-US" sz="2800" dirty="0">
                <a:effectLst/>
                <a:ea typeface="Times New Roman" panose="02020603050405020304" pitchFamily="18" charset="0"/>
              </a:rPr>
              <a:t> </a:t>
            </a:r>
            <a:r>
              <a:rPr lang="en-US" sz="2800" dirty="0" err="1">
                <a:effectLst/>
                <a:ea typeface="Times New Roman" panose="02020603050405020304" pitchFamily="18" charset="0"/>
              </a:rPr>
              <a:t>parte</a:t>
            </a:r>
            <a:r>
              <a:rPr lang="en-US" sz="2800" dirty="0">
                <a:effectLst/>
                <a:ea typeface="Times New Roman" panose="02020603050405020304" pitchFamily="18" charset="0"/>
              </a:rPr>
              <a:t>, </a:t>
            </a:r>
            <a:r>
              <a:rPr lang="en-US" sz="2800" dirty="0" err="1">
                <a:effectLst/>
                <a:ea typeface="Times New Roman" panose="02020603050405020304" pitchFamily="18" charset="0"/>
              </a:rPr>
              <a:t>nei</a:t>
            </a:r>
            <a:r>
              <a:rPr lang="en-US" sz="2800" dirty="0">
                <a:effectLst/>
                <a:ea typeface="Times New Roman" panose="02020603050405020304" pitchFamily="18" charset="0"/>
              </a:rPr>
              <a:t> </a:t>
            </a:r>
            <a:r>
              <a:rPr lang="en-US" sz="2800" dirty="0" err="1">
                <a:effectLst/>
                <a:ea typeface="Times New Roman" panose="02020603050405020304" pitchFamily="18" charset="0"/>
              </a:rPr>
              <a:t>momenti</a:t>
            </a:r>
            <a:r>
              <a:rPr lang="en-US" sz="2800" dirty="0">
                <a:effectLst/>
                <a:ea typeface="Times New Roman" panose="02020603050405020304" pitchFamily="18" charset="0"/>
              </a:rPr>
              <a:t> </a:t>
            </a:r>
            <a:r>
              <a:rPr lang="en-US" sz="2800" dirty="0" err="1">
                <a:effectLst/>
                <a:ea typeface="Times New Roman" panose="02020603050405020304" pitchFamily="18" charset="0"/>
              </a:rPr>
              <a:t>difficili</a:t>
            </a:r>
            <a:r>
              <a:rPr lang="en-US" sz="2800" dirty="0">
                <a:effectLst/>
                <a:ea typeface="Times New Roman" panose="02020603050405020304" pitchFamily="18" charset="0"/>
              </a:rPr>
              <a:t> (come per </a:t>
            </a:r>
            <a:r>
              <a:rPr lang="en-US" sz="2800" dirty="0" err="1">
                <a:effectLst/>
                <a:ea typeface="Times New Roman" panose="02020603050405020304" pitchFamily="18" charset="0"/>
              </a:rPr>
              <a:t>esempio</a:t>
            </a:r>
            <a:r>
              <a:rPr lang="en-US" sz="2800" dirty="0">
                <a:effectLst/>
                <a:ea typeface="Times New Roman" panose="02020603050405020304" pitchFamily="18" charset="0"/>
              </a:rPr>
              <a:t> </a:t>
            </a:r>
            <a:r>
              <a:rPr lang="en-US" sz="2800" dirty="0" err="1">
                <a:effectLst/>
                <a:ea typeface="Times New Roman" panose="02020603050405020304" pitchFamily="18" charset="0"/>
              </a:rPr>
              <a:t>quando</a:t>
            </a:r>
            <a:r>
              <a:rPr lang="en-US" sz="2800" dirty="0">
                <a:effectLst/>
                <a:ea typeface="Times New Roman" panose="02020603050405020304" pitchFamily="18" charset="0"/>
              </a:rPr>
              <a:t> </a:t>
            </a:r>
            <a:r>
              <a:rPr lang="en-US" sz="2800" dirty="0" err="1">
                <a:effectLst/>
                <a:ea typeface="Times New Roman" panose="02020603050405020304" pitchFamily="18" charset="0"/>
              </a:rPr>
              <a:t>si</a:t>
            </a:r>
            <a:r>
              <a:rPr lang="en-US" sz="2800" dirty="0">
                <a:effectLst/>
                <a:ea typeface="Times New Roman" panose="02020603050405020304" pitchFamily="18" charset="0"/>
              </a:rPr>
              <a:t> </a:t>
            </a:r>
            <a:r>
              <a:rPr lang="en-US" sz="2800" dirty="0" err="1">
                <a:effectLst/>
                <a:ea typeface="Times New Roman" panose="02020603050405020304" pitchFamily="18" charset="0"/>
              </a:rPr>
              <a:t>provano</a:t>
            </a:r>
            <a:r>
              <a:rPr lang="en-US" sz="2800" dirty="0">
                <a:effectLst/>
                <a:ea typeface="Times New Roman" panose="02020603050405020304" pitchFamily="18" charset="0"/>
              </a:rPr>
              <a:t> </a:t>
            </a:r>
            <a:r>
              <a:rPr lang="en-US" sz="2800" dirty="0" err="1">
                <a:effectLst/>
                <a:ea typeface="Times New Roman" panose="02020603050405020304" pitchFamily="18" charset="0"/>
              </a:rPr>
              <a:t>sentimenti</a:t>
            </a:r>
            <a:r>
              <a:rPr lang="en-US" sz="2800" dirty="0">
                <a:effectLst/>
                <a:ea typeface="Times New Roman" panose="02020603050405020304" pitchFamily="18" charset="0"/>
              </a:rPr>
              <a:t> di </a:t>
            </a:r>
            <a:r>
              <a:rPr lang="en-US" sz="2800" dirty="0" err="1">
                <a:effectLst/>
                <a:ea typeface="Times New Roman" panose="02020603050405020304" pitchFamily="18" charset="0"/>
              </a:rPr>
              <a:t>rabbia</a:t>
            </a:r>
            <a:r>
              <a:rPr lang="en-US" sz="2800" dirty="0">
                <a:effectLst/>
                <a:ea typeface="Times New Roman" panose="02020603050405020304" pitchFamily="18" charset="0"/>
              </a:rPr>
              <a:t> e </a:t>
            </a:r>
            <a:r>
              <a:rPr lang="en-US" sz="2800" dirty="0" err="1">
                <a:effectLst/>
                <a:ea typeface="Times New Roman" panose="02020603050405020304" pitchFamily="18" charset="0"/>
              </a:rPr>
              <a:t>gelosia</a:t>
            </a:r>
            <a:r>
              <a:rPr lang="en-US" sz="2800" dirty="0">
                <a:effectLst/>
                <a:ea typeface="Times New Roman" panose="02020603050405020304" pitchFamily="18" charset="0"/>
              </a:rPr>
              <a:t> </a:t>
            </a:r>
            <a:r>
              <a:rPr lang="en-US" sz="2800" dirty="0" err="1">
                <a:effectLst/>
                <a:ea typeface="Times New Roman" panose="02020603050405020304" pitchFamily="18" charset="0"/>
              </a:rPr>
              <a:t>ecc</a:t>
            </a:r>
            <a:r>
              <a:rPr lang="en-US" sz="2800" dirty="0">
                <a:effectLst/>
                <a:ea typeface="Times New Roman" panose="02020603050405020304" pitchFamily="18" charset="0"/>
              </a:rPr>
              <a:t>..), le </a:t>
            </a:r>
            <a:r>
              <a:rPr lang="en-US" sz="2800" dirty="0" err="1">
                <a:effectLst/>
                <a:ea typeface="Times New Roman" panose="02020603050405020304" pitchFamily="18" charset="0"/>
              </a:rPr>
              <a:t>persone</a:t>
            </a:r>
            <a:r>
              <a:rPr lang="en-US" sz="2800" dirty="0">
                <a:effectLst/>
                <a:ea typeface="Times New Roman" panose="02020603050405020304" pitchFamily="18" charset="0"/>
              </a:rPr>
              <a:t> </a:t>
            </a:r>
            <a:r>
              <a:rPr lang="en-US" sz="2800" dirty="0" err="1">
                <a:effectLst/>
                <a:ea typeface="Times New Roman" panose="02020603050405020304" pitchFamily="18" charset="0"/>
              </a:rPr>
              <a:t>dovrebbero</a:t>
            </a:r>
            <a:r>
              <a:rPr lang="en-US" sz="2800" dirty="0">
                <a:effectLst/>
                <a:ea typeface="Times New Roman" panose="02020603050405020304" pitchFamily="18" charset="0"/>
              </a:rPr>
              <a:t> </a:t>
            </a:r>
            <a:r>
              <a:rPr lang="en-US" sz="2800" dirty="0" err="1">
                <a:effectLst/>
                <a:ea typeface="Times New Roman" panose="02020603050405020304" pitchFamily="18" charset="0"/>
              </a:rPr>
              <a:t>utilizzare</a:t>
            </a:r>
            <a:r>
              <a:rPr lang="en-US" sz="2800" dirty="0">
                <a:effectLst/>
                <a:ea typeface="Times New Roman" panose="02020603050405020304" pitchFamily="18" charset="0"/>
              </a:rPr>
              <a:t> le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per "</a:t>
            </a:r>
            <a:r>
              <a:rPr lang="en-US" sz="2800" dirty="0" err="1">
                <a:effectLst/>
                <a:ea typeface="Times New Roman" panose="02020603050405020304" pitchFamily="18" charset="0"/>
              </a:rPr>
              <a:t>rompere</a:t>
            </a:r>
            <a:r>
              <a:rPr lang="en-US" sz="2800" dirty="0">
                <a:effectLst/>
                <a:ea typeface="Times New Roman" panose="02020603050405020304" pitchFamily="18" charset="0"/>
              </a:rPr>
              <a:t> il loop" e </a:t>
            </a:r>
            <a:r>
              <a:rPr lang="en-US" sz="2800" dirty="0" err="1">
                <a:effectLst/>
                <a:ea typeface="Times New Roman" panose="02020603050405020304" pitchFamily="18" charset="0"/>
              </a:rPr>
              <a:t>ristabilire</a:t>
            </a:r>
            <a:r>
              <a:rPr lang="en-US" sz="2800" dirty="0">
                <a:effectLst/>
                <a:ea typeface="Times New Roman" panose="02020603050405020304" pitchFamily="18" charset="0"/>
              </a:rPr>
              <a:t> il giusto </a:t>
            </a:r>
            <a:r>
              <a:rPr lang="en-US" sz="2800" dirty="0" err="1">
                <a:effectLst/>
                <a:ea typeface="Times New Roman" panose="02020603050405020304" pitchFamily="18" charset="0"/>
              </a:rPr>
              <a:t>equilibrio</a:t>
            </a:r>
            <a:r>
              <a:rPr lang="en-US" sz="2800" dirty="0">
                <a:effectLst/>
                <a:ea typeface="Times New Roman" panose="02020603050405020304" pitchFamily="18" charset="0"/>
              </a:rPr>
              <a:t> </a:t>
            </a:r>
            <a:r>
              <a:rPr lang="en-US" sz="2800" dirty="0" err="1">
                <a:effectLst/>
                <a:ea typeface="Times New Roman" panose="02020603050405020304" pitchFamily="18" charset="0"/>
              </a:rPr>
              <a:t>mentale</a:t>
            </a:r>
            <a:r>
              <a:rPr lang="en-US" sz="2800" dirty="0">
                <a:effectLst/>
                <a:ea typeface="Times New Roman" panose="02020603050405020304" pitchFamily="18" charset="0"/>
              </a:rPr>
              <a:t>.</a:t>
            </a:r>
            <a:endParaRPr lang="it-IT" sz="2800" dirty="0">
              <a:effectLst/>
              <a:ea typeface="Times New Roman" panose="02020603050405020304" pitchFamily="18" charset="0"/>
            </a:endParaRPr>
          </a:p>
        </p:txBody>
      </p:sp>
    </p:spTree>
    <p:extLst>
      <p:ext uri="{BB962C8B-B14F-4D97-AF65-F5344CB8AC3E}">
        <p14:creationId xmlns:p14="http://schemas.microsoft.com/office/powerpoint/2010/main" val="367852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3. </a:t>
            </a:r>
            <a:r>
              <a:rPr lang="en-GB" sz="4000" b="1" spc="50" dirty="0" err="1">
                <a:solidFill>
                  <a:srgbClr val="243255"/>
                </a:solidFill>
                <a:cs typeface="Tahoma"/>
              </a:rPr>
              <a:t>Comprendere</a:t>
            </a:r>
            <a:r>
              <a:rPr lang="en-GB" sz="4000" b="1" spc="50" dirty="0">
                <a:solidFill>
                  <a:srgbClr val="243255"/>
                </a:solidFill>
                <a:cs typeface="Tahoma"/>
              </a:rPr>
              <a:t> le </a:t>
            </a:r>
            <a:r>
              <a:rPr lang="en-GB" sz="4000" b="1" spc="50" dirty="0" err="1">
                <a:solidFill>
                  <a:srgbClr val="243255"/>
                </a:solidFill>
                <a:cs typeface="Tahoma"/>
              </a:rPr>
              <a:t>emozioni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597345" cy="3539430"/>
          </a:xfrm>
          <a:prstGeom prst="rect">
            <a:avLst/>
          </a:prstGeom>
          <a:noFill/>
        </p:spPr>
        <p:txBody>
          <a:bodyPr wrap="square" rtlCol="0">
            <a:spAutoFit/>
          </a:bodyPr>
          <a:lstStyle/>
          <a:p>
            <a:r>
              <a:rPr lang="en-US" sz="2800" dirty="0" err="1">
                <a:effectLst/>
                <a:ea typeface="Times New Roman" panose="02020603050405020304" pitchFamily="18" charset="0"/>
              </a:rPr>
              <a:t>Mentre</a:t>
            </a:r>
            <a:r>
              <a:rPr lang="en-US" sz="2800" dirty="0">
                <a:effectLst/>
                <a:ea typeface="Times New Roman" panose="02020603050405020304" pitchFamily="18" charset="0"/>
              </a:rPr>
              <a:t> la </a:t>
            </a:r>
            <a:r>
              <a:rPr lang="en-US" sz="2800" dirty="0" err="1">
                <a:effectLst/>
                <a:ea typeface="Times New Roman" panose="02020603050405020304" pitchFamily="18" charset="0"/>
              </a:rPr>
              <a:t>percezione</a:t>
            </a:r>
            <a:r>
              <a:rPr lang="en-US" sz="2800" dirty="0">
                <a:effectLst/>
                <a:ea typeface="Times New Roman" panose="02020603050405020304" pitchFamily="18" charset="0"/>
              </a:rPr>
              <a:t> </a:t>
            </a:r>
            <a:r>
              <a:rPr lang="en-US" sz="2800" dirty="0" err="1">
                <a:effectLst/>
                <a:ea typeface="Times New Roman" panose="02020603050405020304" pitchFamily="18" charset="0"/>
              </a:rPr>
              <a:t>riguarda</a:t>
            </a:r>
            <a:r>
              <a:rPr lang="en-US" sz="2800" dirty="0">
                <a:effectLst/>
                <a:ea typeface="Times New Roman" panose="02020603050405020304" pitchFamily="18" charset="0"/>
              </a:rPr>
              <a:t> la </a:t>
            </a:r>
            <a:r>
              <a:rPr lang="en-US" sz="2800" dirty="0" err="1">
                <a:effectLst/>
                <a:ea typeface="Times New Roman" panose="02020603050405020304" pitchFamily="18" charset="0"/>
              </a:rPr>
              <a:t>capacità</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persone</a:t>
            </a:r>
            <a:r>
              <a:rPr lang="en-US" sz="2800" dirty="0">
                <a:effectLst/>
                <a:ea typeface="Times New Roman" panose="02020603050405020304" pitchFamily="18" charset="0"/>
              </a:rPr>
              <a:t> di "</a:t>
            </a:r>
            <a:r>
              <a:rPr lang="en-US" sz="2800" dirty="0" err="1">
                <a:effectLst/>
                <a:ea typeface="Times New Roman" panose="02020603050405020304" pitchFamily="18" charset="0"/>
              </a:rPr>
              <a:t>rilevare</a:t>
            </a:r>
            <a:r>
              <a:rPr lang="en-US" sz="2800" dirty="0">
                <a:effectLst/>
                <a:ea typeface="Times New Roman" panose="02020603050405020304" pitchFamily="18" charset="0"/>
              </a:rPr>
              <a:t>" le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la </a:t>
            </a:r>
            <a:r>
              <a:rPr lang="en-US" sz="2800" dirty="0" err="1">
                <a:effectLst/>
                <a:ea typeface="Times New Roman" panose="02020603050405020304" pitchFamily="18" charset="0"/>
              </a:rPr>
              <a:t>dimensione</a:t>
            </a:r>
            <a:r>
              <a:rPr lang="en-US" sz="2800" dirty="0">
                <a:effectLst/>
                <a:ea typeface="Times New Roman" panose="02020603050405020304" pitchFamily="18" charset="0"/>
              </a:rPr>
              <a:t> </a:t>
            </a:r>
            <a:r>
              <a:rPr lang="en-US" sz="2800" dirty="0" err="1">
                <a:effectLst/>
                <a:ea typeface="Times New Roman" panose="02020603050405020304" pitchFamily="18" charset="0"/>
              </a:rPr>
              <a:t>della</a:t>
            </a:r>
            <a:r>
              <a:rPr lang="en-US" sz="2800" dirty="0">
                <a:effectLst/>
                <a:ea typeface="Times New Roman" panose="02020603050405020304" pitchFamily="18" charset="0"/>
              </a:rPr>
              <a:t> </a:t>
            </a:r>
            <a:r>
              <a:rPr lang="en-US" sz="2800" dirty="0" err="1">
                <a:effectLst/>
                <a:ea typeface="Times New Roman" panose="02020603050405020304" pitchFamily="18" charset="0"/>
              </a:rPr>
              <a:t>comprensione</a:t>
            </a:r>
            <a:r>
              <a:rPr lang="en-US" sz="2800" dirty="0">
                <a:effectLst/>
                <a:ea typeface="Times New Roman" panose="02020603050405020304" pitchFamily="18" charset="0"/>
              </a:rPr>
              <a:t> </a:t>
            </a:r>
            <a:r>
              <a:rPr lang="en-US" sz="2800" dirty="0" err="1">
                <a:effectLst/>
                <a:ea typeface="Times New Roman" panose="02020603050405020304" pitchFamily="18" charset="0"/>
              </a:rPr>
              <a:t>riguarda</a:t>
            </a:r>
            <a:r>
              <a:rPr lang="en-US" sz="2800" dirty="0">
                <a:effectLst/>
                <a:ea typeface="Times New Roman" panose="02020603050405020304" pitchFamily="18" charset="0"/>
              </a:rPr>
              <a:t> la </a:t>
            </a:r>
            <a:r>
              <a:rPr lang="en-US" sz="2800" dirty="0" err="1">
                <a:effectLst/>
                <a:ea typeface="Times New Roman" panose="02020603050405020304" pitchFamily="18" charset="0"/>
              </a:rPr>
              <a:t>capacità</a:t>
            </a:r>
            <a:r>
              <a:rPr lang="en-US" sz="2800" dirty="0">
                <a:effectLst/>
                <a:ea typeface="Times New Roman" panose="02020603050405020304" pitchFamily="18" charset="0"/>
              </a:rPr>
              <a:t> di </a:t>
            </a:r>
            <a:r>
              <a:rPr lang="en-US" sz="2800" dirty="0" err="1">
                <a:effectLst/>
                <a:ea typeface="Times New Roman" panose="02020603050405020304" pitchFamily="18" charset="0"/>
              </a:rPr>
              <a:t>cogliere</a:t>
            </a:r>
            <a:r>
              <a:rPr lang="en-US" sz="2800" dirty="0">
                <a:effectLst/>
                <a:ea typeface="Times New Roman" panose="02020603050405020304" pitchFamily="18" charset="0"/>
              </a:rPr>
              <a:t> da dove </a:t>
            </a:r>
            <a:r>
              <a:rPr lang="en-US" sz="2800" dirty="0" err="1">
                <a:effectLst/>
                <a:ea typeface="Times New Roman" panose="02020603050405020304" pitchFamily="18" charset="0"/>
              </a:rPr>
              <a:t>vengono</a:t>
            </a:r>
            <a:r>
              <a:rPr lang="en-US" sz="2800" dirty="0">
                <a:effectLst/>
                <a:ea typeface="Times New Roman" panose="02020603050405020304" pitchFamily="18" charset="0"/>
              </a:rPr>
              <a:t>, </a:t>
            </a:r>
            <a:r>
              <a:rPr lang="en-US" sz="2800" dirty="0" err="1">
                <a:effectLst/>
                <a:ea typeface="Times New Roman" panose="02020603050405020304" pitchFamily="18" charset="0"/>
              </a:rPr>
              <a:t>leggere</a:t>
            </a:r>
            <a:r>
              <a:rPr lang="en-US" sz="2800" dirty="0">
                <a:effectLst/>
                <a:ea typeface="Times New Roman" panose="02020603050405020304" pitchFamily="18" charset="0"/>
              </a:rPr>
              <a:t> e </a:t>
            </a:r>
            <a:r>
              <a:rPr lang="en-US" sz="2800" dirty="0" err="1">
                <a:effectLst/>
                <a:ea typeface="Times New Roman" panose="02020603050405020304" pitchFamily="18" charset="0"/>
              </a:rPr>
              <a:t>decodificare</a:t>
            </a:r>
            <a:r>
              <a:rPr lang="en-US" sz="2800" dirty="0">
                <a:effectLst/>
                <a:ea typeface="Times New Roman" panose="02020603050405020304" pitchFamily="18" charset="0"/>
              </a:rPr>
              <a:t> le </a:t>
            </a:r>
            <a:r>
              <a:rPr lang="en-US" sz="2800" dirty="0" err="1">
                <a:effectLst/>
                <a:ea typeface="Times New Roman" panose="02020603050405020304" pitchFamily="18" charset="0"/>
              </a:rPr>
              <a:t>relazione</a:t>
            </a:r>
            <a:r>
              <a:rPr lang="en-US" sz="2800" dirty="0">
                <a:effectLst/>
                <a:ea typeface="Times New Roman" panose="02020603050405020304" pitchFamily="18" charset="0"/>
              </a:rPr>
              <a:t> </a:t>
            </a:r>
            <a:r>
              <a:rPr lang="en-US" sz="2800" dirty="0" err="1">
                <a:effectLst/>
                <a:ea typeface="Times New Roman" panose="02020603050405020304" pitchFamily="18" charset="0"/>
              </a:rPr>
              <a:t>tra</a:t>
            </a:r>
            <a:r>
              <a:rPr lang="en-US" sz="2800" dirty="0">
                <a:effectLst/>
                <a:ea typeface="Times New Roman" panose="02020603050405020304" pitchFamily="18" charset="0"/>
              </a:rPr>
              <a:t> di </a:t>
            </a:r>
            <a:r>
              <a:rPr lang="en-US" sz="2800" dirty="0" err="1">
                <a:effectLst/>
                <a:ea typeface="Times New Roman" panose="02020603050405020304" pitchFamily="18" charset="0"/>
              </a:rPr>
              <a:t>loro</a:t>
            </a:r>
            <a:r>
              <a:rPr lang="en-US" sz="2800" dirty="0">
                <a:effectLst/>
                <a:ea typeface="Times New Roman" panose="02020603050405020304" pitchFamily="18" charset="0"/>
              </a:rPr>
              <a:t>, </a:t>
            </a:r>
            <a:r>
              <a:rPr lang="en-US" sz="2800" dirty="0" err="1">
                <a:effectLst/>
                <a:ea typeface="Times New Roman" panose="02020603050405020304" pitchFamily="18" charset="0"/>
              </a:rPr>
              <a:t>comprendere</a:t>
            </a:r>
            <a:r>
              <a:rPr lang="en-US" sz="2800" dirty="0">
                <a:effectLst/>
                <a:ea typeface="Times New Roman" panose="02020603050405020304" pitchFamily="18" charset="0"/>
              </a:rPr>
              <a:t> le </a:t>
            </a:r>
            <a:r>
              <a:rPr lang="en-US" sz="2800" dirty="0" err="1">
                <a:effectLst/>
                <a:ea typeface="Times New Roman" panose="02020603050405020304" pitchFamily="18" charset="0"/>
              </a:rPr>
              <a:t>loro</a:t>
            </a:r>
            <a:r>
              <a:rPr lang="en-US" sz="2800" dirty="0">
                <a:effectLst/>
                <a:ea typeface="Times New Roman" panose="02020603050405020304" pitchFamily="18" charset="0"/>
              </a:rPr>
              <a:t> </a:t>
            </a:r>
            <a:r>
              <a:rPr lang="en-US" sz="2800" dirty="0" err="1">
                <a:effectLst/>
                <a:ea typeface="Times New Roman" panose="02020603050405020304" pitchFamily="18" charset="0"/>
              </a:rPr>
              <a:t>sfumature</a:t>
            </a:r>
            <a:r>
              <a:rPr lang="en-US" sz="2800" dirty="0">
                <a:effectLst/>
                <a:ea typeface="Times New Roman" panose="02020603050405020304" pitchFamily="18" charset="0"/>
              </a:rPr>
              <a:t> e il modo in cui </a:t>
            </a:r>
            <a:r>
              <a:rPr lang="en-US" sz="2800" dirty="0" err="1">
                <a:effectLst/>
                <a:ea typeface="Times New Roman" panose="02020603050405020304" pitchFamily="18" charset="0"/>
              </a:rPr>
              <a:t>potrebbero</a:t>
            </a:r>
            <a:r>
              <a:rPr lang="en-US" sz="2800" dirty="0">
                <a:effectLst/>
                <a:ea typeface="Times New Roman" panose="02020603050405020304" pitchFamily="18" charset="0"/>
              </a:rPr>
              <a:t> </a:t>
            </a:r>
            <a:r>
              <a:rPr lang="en-US" sz="2800" dirty="0" err="1">
                <a:effectLst/>
                <a:ea typeface="Times New Roman" panose="02020603050405020304" pitchFamily="18" charset="0"/>
              </a:rPr>
              <a:t>evolvere</a:t>
            </a:r>
            <a:r>
              <a:rPr lang="en-US" sz="2800" dirty="0">
                <a:effectLst/>
                <a:ea typeface="Times New Roman" panose="02020603050405020304" pitchFamily="18" charset="0"/>
              </a:rPr>
              <a:t> </a:t>
            </a:r>
            <a:r>
              <a:rPr lang="en-US" sz="2800" dirty="0" err="1">
                <a:effectLst/>
                <a:ea typeface="Times New Roman" panose="02020603050405020304" pitchFamily="18" charset="0"/>
              </a:rPr>
              <a:t>nel</a:t>
            </a:r>
            <a:r>
              <a:rPr lang="en-US" sz="2800" dirty="0">
                <a:effectLst/>
                <a:ea typeface="Times New Roman" panose="02020603050405020304" pitchFamily="18" charset="0"/>
              </a:rPr>
              <a:t> tempo.</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err="1">
                <a:effectLst/>
                <a:ea typeface="Times New Roman" panose="02020603050405020304" pitchFamily="18" charset="0"/>
              </a:rPr>
              <a:t>Comprendere</a:t>
            </a:r>
            <a:r>
              <a:rPr lang="en-US" sz="2800" dirty="0">
                <a:effectLst/>
                <a:ea typeface="Times New Roman" panose="02020603050405020304" pitchFamily="18" charset="0"/>
              </a:rPr>
              <a:t> le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a:t>
            </a:r>
            <a:r>
              <a:rPr lang="en-US" sz="2800" dirty="0" err="1">
                <a:effectLst/>
                <a:ea typeface="Times New Roman" panose="02020603050405020304" pitchFamily="18" charset="0"/>
              </a:rPr>
              <a:t>richiede</a:t>
            </a:r>
            <a:r>
              <a:rPr lang="en-US" sz="2800" dirty="0">
                <a:effectLst/>
                <a:ea typeface="Times New Roman" panose="02020603050405020304" pitchFamily="18" charset="0"/>
              </a:rPr>
              <a:t> una </a:t>
            </a:r>
            <a:r>
              <a:rPr lang="en-US" sz="2800" dirty="0" err="1">
                <a:effectLst/>
                <a:ea typeface="Times New Roman" panose="02020603050405020304" pitchFamily="18" charset="0"/>
              </a:rPr>
              <a:t>grande</a:t>
            </a:r>
            <a:r>
              <a:rPr lang="en-US" sz="2800" dirty="0">
                <a:effectLst/>
                <a:ea typeface="Times New Roman" panose="02020603050405020304" pitchFamily="18" charset="0"/>
              </a:rPr>
              <a:t> </a:t>
            </a:r>
            <a:r>
              <a:rPr lang="en-US" sz="2800" dirty="0" err="1">
                <a:effectLst/>
                <a:ea typeface="Times New Roman" panose="02020603050405020304" pitchFamily="18" charset="0"/>
              </a:rPr>
              <a:t>sensibilità</a:t>
            </a:r>
            <a:r>
              <a:rPr lang="en-US" sz="2800" dirty="0">
                <a:effectLst/>
                <a:ea typeface="Times New Roman" panose="02020603050405020304" pitchFamily="18" charset="0"/>
              </a:rPr>
              <a:t> e </a:t>
            </a:r>
            <a:r>
              <a:rPr lang="en-US" sz="2800" dirty="0" err="1">
                <a:effectLst/>
                <a:ea typeface="Times New Roman" panose="02020603050405020304" pitchFamily="18" charset="0"/>
              </a:rPr>
              <a:t>reattività</a:t>
            </a:r>
            <a:r>
              <a:rPr lang="en-US" sz="2800" dirty="0">
                <a:effectLst/>
                <a:ea typeface="Times New Roman" panose="02020603050405020304" pitchFamily="18" charset="0"/>
              </a:rPr>
              <a:t> </a:t>
            </a:r>
            <a:r>
              <a:rPr lang="en-US" sz="2800" dirty="0" err="1">
                <a:effectLst/>
                <a:ea typeface="Times New Roman" panose="02020603050405020304" pitchFamily="18" charset="0"/>
              </a:rPr>
              <a:t>all'ambiente</a:t>
            </a:r>
            <a:r>
              <a:rPr lang="en-US" sz="2800" dirty="0">
                <a:effectLst/>
                <a:ea typeface="Times New Roman" panose="02020603050405020304" pitchFamily="18" charset="0"/>
              </a:rPr>
              <a:t> </a:t>
            </a:r>
            <a:r>
              <a:rPr lang="en-US" sz="2800" dirty="0" err="1">
                <a:effectLst/>
                <a:ea typeface="Times New Roman" panose="02020603050405020304" pitchFamily="18" charset="0"/>
              </a:rPr>
              <a:t>esterno</a:t>
            </a:r>
            <a:r>
              <a:rPr lang="en-US" sz="2800" dirty="0">
                <a:effectLst/>
                <a:ea typeface="Times New Roman" panose="02020603050405020304" pitchFamily="18" charset="0"/>
              </a:rPr>
              <a:t>, in </a:t>
            </a:r>
            <a:r>
              <a:rPr lang="en-US" sz="2800" dirty="0" err="1">
                <a:effectLst/>
                <a:ea typeface="Times New Roman" panose="02020603050405020304" pitchFamily="18" charset="0"/>
              </a:rPr>
              <a:t>quanto</a:t>
            </a:r>
            <a:r>
              <a:rPr lang="en-US" sz="2800" dirty="0">
                <a:effectLst/>
                <a:ea typeface="Times New Roman" panose="02020603050405020304" pitchFamily="18" charset="0"/>
              </a:rPr>
              <a:t> </a:t>
            </a:r>
            <a:r>
              <a:rPr lang="en-US" sz="2800" dirty="0" err="1">
                <a:effectLst/>
                <a:ea typeface="Times New Roman" panose="02020603050405020304" pitchFamily="18" charset="0"/>
              </a:rPr>
              <a:t>molte</a:t>
            </a:r>
            <a:r>
              <a:rPr lang="en-US" sz="2800" dirty="0">
                <a:effectLst/>
                <a:ea typeface="Times New Roman" panose="02020603050405020304" pitchFamily="18" charset="0"/>
              </a:rPr>
              <a:t> volte le </a:t>
            </a:r>
            <a:r>
              <a:rPr lang="en-US" sz="2800" dirty="0" err="1">
                <a:effectLst/>
                <a:ea typeface="Times New Roman" panose="02020603050405020304" pitchFamily="18" charset="0"/>
              </a:rPr>
              <a:t>intuizioni</a:t>
            </a:r>
            <a:r>
              <a:rPr lang="en-US" sz="2800" dirty="0">
                <a:effectLst/>
                <a:ea typeface="Times New Roman" panose="02020603050405020304" pitchFamily="18" charset="0"/>
              </a:rPr>
              <a:t> </a:t>
            </a:r>
            <a:r>
              <a:rPr lang="en-US" sz="2800" dirty="0" err="1">
                <a:effectLst/>
                <a:ea typeface="Times New Roman" panose="02020603050405020304" pitchFamily="18" charset="0"/>
              </a:rPr>
              <a:t>più</a:t>
            </a:r>
            <a:r>
              <a:rPr lang="en-US" sz="2800" dirty="0">
                <a:effectLst/>
                <a:ea typeface="Times New Roman" panose="02020603050405020304" pitchFamily="18" charset="0"/>
              </a:rPr>
              <a:t> significative </a:t>
            </a:r>
            <a:r>
              <a:rPr lang="en-US" sz="2800" dirty="0" err="1">
                <a:effectLst/>
                <a:ea typeface="Times New Roman" panose="02020603050405020304" pitchFamily="18" charset="0"/>
              </a:rPr>
              <a:t>appaiono</a:t>
            </a:r>
            <a:r>
              <a:rPr lang="en-US" sz="2800" dirty="0">
                <a:effectLst/>
                <a:ea typeface="Times New Roman" panose="02020603050405020304" pitchFamily="18" charset="0"/>
              </a:rPr>
              <a:t> molto </a:t>
            </a:r>
            <a:r>
              <a:rPr lang="en-US" sz="2800" dirty="0" err="1">
                <a:effectLst/>
                <a:ea typeface="Times New Roman" panose="02020603050405020304" pitchFamily="18" charset="0"/>
              </a:rPr>
              <a:t>meno</a:t>
            </a:r>
            <a:r>
              <a:rPr lang="en-US" sz="2800" dirty="0">
                <a:effectLst/>
                <a:ea typeface="Times New Roman" panose="02020603050405020304" pitchFamily="18" charset="0"/>
              </a:rPr>
              <a:t> </a:t>
            </a:r>
            <a:r>
              <a:rPr lang="en-US" sz="2800" dirty="0" err="1">
                <a:effectLst/>
                <a:ea typeface="Times New Roman" panose="02020603050405020304" pitchFamily="18" charset="0"/>
              </a:rPr>
              <a:t>tangibili</a:t>
            </a:r>
            <a:r>
              <a:rPr lang="en-US" sz="2800" dirty="0">
                <a:effectLst/>
                <a:ea typeface="Times New Roman" panose="02020603050405020304" pitchFamily="18" charset="0"/>
              </a:rPr>
              <a:t> di </a:t>
            </a:r>
            <a:r>
              <a:rPr lang="en-US" sz="2800" dirty="0" err="1">
                <a:effectLst/>
                <a:ea typeface="Times New Roman" panose="02020603050405020304" pitchFamily="18" charset="0"/>
              </a:rPr>
              <a:t>quanto</a:t>
            </a:r>
            <a:r>
              <a:rPr lang="en-US" sz="2800" dirty="0">
                <a:effectLst/>
                <a:ea typeface="Times New Roman" panose="02020603050405020304" pitchFamily="18" charset="0"/>
              </a:rPr>
              <a:t> </a:t>
            </a:r>
            <a:r>
              <a:rPr lang="en-US" sz="2800" dirty="0" err="1">
                <a:effectLst/>
                <a:ea typeface="Times New Roman" panose="02020603050405020304" pitchFamily="18" charset="0"/>
              </a:rPr>
              <a:t>possiamo</a:t>
            </a:r>
            <a:r>
              <a:rPr lang="en-US" sz="2800" dirty="0">
                <a:effectLst/>
                <a:ea typeface="Times New Roman" panose="02020603050405020304" pitchFamily="18" charset="0"/>
              </a:rPr>
              <a:t> </a:t>
            </a:r>
            <a:r>
              <a:rPr lang="en-US" sz="2800" dirty="0" err="1">
                <a:effectLst/>
                <a:ea typeface="Times New Roman" panose="02020603050405020304" pitchFamily="18" charset="0"/>
              </a:rPr>
              <a:t>immaginare</a:t>
            </a:r>
            <a:r>
              <a:rPr lang="en-US" sz="2800" dirty="0">
                <a:effectLst/>
                <a:ea typeface="Times New Roman" panose="02020603050405020304" pitchFamily="18" charset="0"/>
              </a:rPr>
              <a:t>.</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rPr>
              <a:t>Per </a:t>
            </a:r>
            <a:r>
              <a:rPr lang="en-US" sz="2800" dirty="0" err="1">
                <a:effectLst/>
                <a:ea typeface="Times New Roman" panose="02020603050405020304" pitchFamily="18" charset="0"/>
              </a:rPr>
              <a:t>esempio</a:t>
            </a:r>
            <a:r>
              <a:rPr lang="en-US" sz="2800" dirty="0">
                <a:effectLst/>
                <a:ea typeface="Times New Roman" panose="02020603050405020304" pitchFamily="18" charset="0"/>
              </a:rPr>
              <a:t>, </a:t>
            </a:r>
            <a:r>
              <a:rPr lang="en-US" sz="2800" dirty="0" err="1">
                <a:effectLst/>
                <a:ea typeface="Times New Roman" panose="02020603050405020304" pitchFamily="18" charset="0"/>
              </a:rPr>
              <a:t>nella</a:t>
            </a:r>
            <a:r>
              <a:rPr lang="en-US" sz="2800" dirty="0">
                <a:effectLst/>
                <a:ea typeface="Times New Roman" panose="02020603050405020304" pitchFamily="18" charset="0"/>
              </a:rPr>
              <a:t> </a:t>
            </a:r>
            <a:r>
              <a:rPr lang="en-US" sz="2800" dirty="0" err="1">
                <a:effectLst/>
                <a:ea typeface="Times New Roman" panose="02020603050405020304" pitchFamily="18" charset="0"/>
              </a:rPr>
              <a:t>comunicazione</a:t>
            </a:r>
            <a:r>
              <a:rPr lang="en-US" sz="2800" dirty="0">
                <a:effectLst/>
                <a:ea typeface="Times New Roman" panose="02020603050405020304" pitchFamily="18" charset="0"/>
              </a:rPr>
              <a:t> non verbale </a:t>
            </a:r>
            <a:r>
              <a:rPr lang="en-US" sz="2800" dirty="0" err="1">
                <a:effectLst/>
                <a:ea typeface="Times New Roman" panose="02020603050405020304" pitchFamily="18" charset="0"/>
              </a:rPr>
              <a:t>c'è</a:t>
            </a:r>
            <a:r>
              <a:rPr lang="en-US" sz="2800" dirty="0">
                <a:effectLst/>
                <a:ea typeface="Times New Roman" panose="02020603050405020304" pitchFamily="18" charset="0"/>
              </a:rPr>
              <a:t> molto di </a:t>
            </a:r>
            <a:r>
              <a:rPr lang="en-US" sz="2800" dirty="0" err="1">
                <a:effectLst/>
                <a:ea typeface="Times New Roman" panose="02020603050405020304" pitchFamily="18" charset="0"/>
              </a:rPr>
              <a:t>più</a:t>
            </a:r>
            <a:r>
              <a:rPr lang="en-US" sz="2800" dirty="0">
                <a:effectLst/>
                <a:ea typeface="Times New Roman" panose="02020603050405020304" pitchFamily="18" charset="0"/>
              </a:rPr>
              <a:t> di </a:t>
            </a:r>
            <a:r>
              <a:rPr lang="en-US" sz="2800" dirty="0" err="1">
                <a:effectLst/>
                <a:ea typeface="Times New Roman" panose="02020603050405020304" pitchFamily="18" charset="0"/>
              </a:rPr>
              <a:t>quello</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le parole </a:t>
            </a:r>
            <a:r>
              <a:rPr lang="en-US" sz="2800" dirty="0" err="1">
                <a:effectLst/>
                <a:ea typeface="Times New Roman" panose="02020603050405020304" pitchFamily="18" charset="0"/>
              </a:rPr>
              <a:t>possono</a:t>
            </a:r>
            <a:r>
              <a:rPr lang="en-US" sz="2800" dirty="0">
                <a:effectLst/>
                <a:ea typeface="Times New Roman" panose="02020603050405020304" pitchFamily="18" charset="0"/>
              </a:rPr>
              <a:t> </a:t>
            </a:r>
            <a:r>
              <a:rPr lang="en-US" sz="2800" dirty="0" err="1">
                <a:effectLst/>
                <a:ea typeface="Times New Roman" panose="02020603050405020304" pitchFamily="18" charset="0"/>
              </a:rPr>
              <a:t>esprimere</a:t>
            </a:r>
            <a:r>
              <a:rPr lang="en-US" sz="2800" dirty="0">
                <a:effectLst/>
                <a:ea typeface="Times New Roman" panose="02020603050405020304" pitchFamily="18" charset="0"/>
              </a:rPr>
              <a:t>...</a:t>
            </a:r>
            <a:endParaRPr lang="en-US" altLang="ko-KR" sz="2800" dirty="0"/>
          </a:p>
        </p:txBody>
      </p:sp>
    </p:spTree>
    <p:extLst>
      <p:ext uri="{BB962C8B-B14F-4D97-AF65-F5344CB8AC3E}">
        <p14:creationId xmlns:p14="http://schemas.microsoft.com/office/powerpoint/2010/main" val="257066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4. </a:t>
            </a:r>
            <a:r>
              <a:rPr lang="en-GB" sz="4000" b="1" spc="50" dirty="0" err="1">
                <a:solidFill>
                  <a:srgbClr val="243255"/>
                </a:solidFill>
                <a:cs typeface="Tahoma"/>
              </a:rPr>
              <a:t>Gestire</a:t>
            </a:r>
            <a:r>
              <a:rPr lang="en-GB" sz="4000" b="1" spc="50" dirty="0">
                <a:solidFill>
                  <a:srgbClr val="243255"/>
                </a:solidFill>
                <a:cs typeface="Tahoma"/>
              </a:rPr>
              <a:t> le </a:t>
            </a:r>
            <a:r>
              <a:rPr lang="en-GB" sz="4000" b="1" spc="50" dirty="0" err="1">
                <a:solidFill>
                  <a:srgbClr val="243255"/>
                </a:solidFill>
                <a:cs typeface="Tahoma"/>
              </a:rPr>
              <a:t>emozioni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4149545" cy="4401205"/>
          </a:xfrm>
          <a:prstGeom prst="rect">
            <a:avLst/>
          </a:prstGeom>
          <a:noFill/>
        </p:spPr>
        <p:txBody>
          <a:bodyPr wrap="square" rtlCol="0">
            <a:spAutoFit/>
          </a:bodyPr>
          <a:lstStyle/>
          <a:p>
            <a:pPr algn="just"/>
            <a:r>
              <a:rPr lang="en-US" sz="2800" dirty="0" err="1">
                <a:effectLst/>
                <a:ea typeface="Times New Roman" panose="02020603050405020304" pitchFamily="18" charset="0"/>
              </a:rPr>
              <a:t>Gestire</a:t>
            </a:r>
            <a:r>
              <a:rPr lang="en-US" sz="2800" dirty="0">
                <a:effectLst/>
                <a:ea typeface="Times New Roman" panose="02020603050405020304" pitchFamily="18" charset="0"/>
              </a:rPr>
              <a:t> le </a:t>
            </a:r>
            <a:r>
              <a:rPr lang="en-US" sz="2800" dirty="0" err="1">
                <a:effectLst/>
                <a:ea typeface="Times New Roman" panose="02020603050405020304" pitchFamily="18" charset="0"/>
              </a:rPr>
              <a:t>emozioni</a:t>
            </a:r>
            <a:r>
              <a:rPr lang="en-US" sz="2800" dirty="0">
                <a:effectLst/>
                <a:ea typeface="Times New Roman" panose="02020603050405020304" pitchFamily="18" charset="0"/>
              </a:rPr>
              <a:t> </a:t>
            </a:r>
            <a:r>
              <a:rPr lang="en-US" sz="2800" dirty="0" err="1">
                <a:effectLst/>
                <a:ea typeface="Times New Roman" panose="02020603050405020304" pitchFamily="18" charset="0"/>
              </a:rPr>
              <a:t>rappresenta</a:t>
            </a:r>
            <a:r>
              <a:rPr lang="en-US" sz="2800" dirty="0">
                <a:effectLst/>
                <a:ea typeface="Times New Roman" panose="02020603050405020304" pitchFamily="18" charset="0"/>
              </a:rPr>
              <a:t> il </a:t>
            </a:r>
            <a:r>
              <a:rPr lang="en-US" sz="2800" dirty="0" err="1">
                <a:effectLst/>
                <a:ea typeface="Times New Roman" panose="02020603050405020304" pitchFamily="18" charset="0"/>
              </a:rPr>
              <a:t>culmine</a:t>
            </a:r>
            <a:r>
              <a:rPr lang="en-US" sz="2800" dirty="0">
                <a:effectLst/>
                <a:ea typeface="Times New Roman" panose="02020603050405020304" pitchFamily="18" charset="0"/>
              </a:rPr>
              <a:t> del </a:t>
            </a:r>
            <a:r>
              <a:rPr lang="en-US" sz="2800" dirty="0" err="1">
                <a:effectLst/>
                <a:ea typeface="Times New Roman" panose="02020603050405020304" pitchFamily="18" charset="0"/>
              </a:rPr>
              <a:t>Modello</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Abilità</a:t>
            </a:r>
            <a:r>
              <a:rPr lang="en-US" sz="2800" dirty="0">
                <a:effectLst/>
                <a:ea typeface="Times New Roman" panose="02020603050405020304" pitchFamily="18" charset="0"/>
              </a:rPr>
              <a:t>.</a:t>
            </a:r>
            <a:br>
              <a:rPr lang="en-US" sz="2800" dirty="0">
                <a:effectLst/>
                <a:ea typeface="Times New Roman" panose="02020603050405020304" pitchFamily="18" charset="0"/>
              </a:rPr>
            </a:br>
            <a:br>
              <a:rPr lang="en-US" sz="2800" dirty="0">
                <a:effectLst/>
                <a:ea typeface="Times New Roman" panose="02020603050405020304" pitchFamily="18" charset="0"/>
              </a:rPr>
            </a:br>
            <a:r>
              <a:rPr lang="en-US" sz="2800" dirty="0">
                <a:effectLst/>
                <a:ea typeface="Times New Roman" panose="02020603050405020304" pitchFamily="18" charset="0"/>
              </a:rPr>
              <a:t>Le </a:t>
            </a:r>
            <a:r>
              <a:rPr lang="en-US" sz="2800" dirty="0" err="1">
                <a:effectLst/>
                <a:ea typeface="Times New Roman" panose="02020603050405020304" pitchFamily="18" charset="0"/>
              </a:rPr>
              <a:t>persone</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a:t>
            </a:r>
            <a:r>
              <a:rPr lang="en-US" sz="2800" dirty="0" err="1">
                <a:effectLst/>
                <a:ea typeface="Times New Roman" panose="02020603050405020304" pitchFamily="18" charset="0"/>
              </a:rPr>
              <a:t>riescono</a:t>
            </a:r>
            <a:r>
              <a:rPr lang="en-US" sz="2800" dirty="0">
                <a:effectLst/>
                <a:ea typeface="Times New Roman" panose="02020603050405020304" pitchFamily="18" charset="0"/>
              </a:rPr>
              <a:t> a </a:t>
            </a:r>
            <a:r>
              <a:rPr lang="en-US" sz="2800" dirty="0" err="1">
                <a:effectLst/>
                <a:ea typeface="Times New Roman" panose="02020603050405020304" pitchFamily="18" charset="0"/>
              </a:rPr>
              <a:t>padroneggiare</a:t>
            </a:r>
            <a:r>
              <a:rPr lang="en-US" sz="2800" dirty="0">
                <a:effectLst/>
                <a:ea typeface="Times New Roman" panose="02020603050405020304" pitchFamily="18" charset="0"/>
              </a:rPr>
              <a:t> la </a:t>
            </a:r>
            <a:r>
              <a:rPr lang="en-US" sz="2800" dirty="0" err="1">
                <a:effectLst/>
                <a:ea typeface="Times New Roman" panose="02020603050405020304" pitchFamily="18" charset="0"/>
              </a:rPr>
              <a:t>loro</a:t>
            </a:r>
            <a:r>
              <a:rPr lang="en-US" sz="2800" dirty="0">
                <a:effectLst/>
                <a:ea typeface="Times New Roman" panose="02020603050405020304" pitchFamily="18" charset="0"/>
              </a:rPr>
              <a:t> Intelligenza </a:t>
            </a:r>
            <a:r>
              <a:rPr lang="en-US" sz="2800" dirty="0" err="1">
                <a:effectLst/>
                <a:ea typeface="Times New Roman" panose="02020603050405020304" pitchFamily="18" charset="0"/>
              </a:rPr>
              <a:t>Emotiva</a:t>
            </a:r>
            <a:r>
              <a:rPr lang="en-US" sz="2800" dirty="0">
                <a:effectLst/>
                <a:ea typeface="Times New Roman" panose="02020603050405020304" pitchFamily="18" charset="0"/>
              </a:rPr>
              <a:t> </a:t>
            </a:r>
            <a:r>
              <a:rPr lang="en-US" sz="2800" dirty="0" err="1">
                <a:effectLst/>
                <a:ea typeface="Times New Roman" panose="02020603050405020304" pitchFamily="18" charset="0"/>
              </a:rPr>
              <a:t>possono</a:t>
            </a:r>
            <a:r>
              <a:rPr lang="en-US" sz="2800" dirty="0">
                <a:effectLst/>
                <a:ea typeface="Times New Roman" panose="02020603050405020304" pitchFamily="18" charset="0"/>
              </a:rPr>
              <a:t> </a:t>
            </a:r>
            <a:r>
              <a:rPr lang="en-US" sz="2800" dirty="0" err="1">
                <a:effectLst/>
                <a:ea typeface="Times New Roman" panose="02020603050405020304" pitchFamily="18" charset="0"/>
              </a:rPr>
              <a:t>relazionarsi</a:t>
            </a:r>
            <a:r>
              <a:rPr lang="en-US" sz="2800" dirty="0">
                <a:effectLst/>
                <a:ea typeface="Times New Roman" panose="02020603050405020304" pitchFamily="18" charset="0"/>
              </a:rPr>
              <a:t> con </a:t>
            </a:r>
            <a:r>
              <a:rPr lang="en-US" sz="2800" dirty="0" err="1">
                <a:effectLst/>
                <a:ea typeface="Times New Roman" panose="02020603050405020304" pitchFamily="18" charset="0"/>
              </a:rPr>
              <a:t>l'ambiente</a:t>
            </a:r>
            <a:r>
              <a:rPr lang="en-US" sz="2800" dirty="0">
                <a:effectLst/>
                <a:ea typeface="Times New Roman" panose="02020603050405020304" pitchFamily="18" charset="0"/>
              </a:rPr>
              <a:t> </a:t>
            </a:r>
            <a:r>
              <a:rPr lang="en-US" sz="2800" dirty="0" err="1">
                <a:effectLst/>
                <a:ea typeface="Times New Roman" panose="02020603050405020304" pitchFamily="18" charset="0"/>
              </a:rPr>
              <a:t>circostante</a:t>
            </a:r>
            <a:r>
              <a:rPr lang="en-US" sz="2800" dirty="0">
                <a:effectLst/>
                <a:ea typeface="Times New Roman" panose="02020603050405020304" pitchFamily="18" charset="0"/>
              </a:rPr>
              <a:t> in un modo </a:t>
            </a:r>
            <a:r>
              <a:rPr lang="en-US" sz="2800" dirty="0" err="1">
                <a:effectLst/>
                <a:ea typeface="Times New Roman" panose="02020603050405020304" pitchFamily="18" charset="0"/>
              </a:rPr>
              <a:t>che</a:t>
            </a:r>
            <a:r>
              <a:rPr lang="en-US" sz="2800" dirty="0">
                <a:effectLst/>
                <a:ea typeface="Times New Roman" panose="02020603050405020304" pitchFamily="18" charset="0"/>
              </a:rPr>
              <a:t> </a:t>
            </a:r>
            <a:r>
              <a:rPr lang="en-US" sz="2800" dirty="0" err="1">
                <a:effectLst/>
                <a:ea typeface="Times New Roman" panose="02020603050405020304" pitchFamily="18" charset="0"/>
              </a:rPr>
              <a:t>permette</a:t>
            </a:r>
            <a:r>
              <a:rPr lang="en-US" sz="2800" dirty="0">
                <a:effectLst/>
                <a:ea typeface="Times New Roman" panose="02020603050405020304" pitchFamily="18" charset="0"/>
              </a:rPr>
              <a:t> </a:t>
            </a:r>
            <a:r>
              <a:rPr lang="en-US" sz="2800" dirty="0" err="1">
                <a:effectLst/>
                <a:ea typeface="Times New Roman" panose="02020603050405020304" pitchFamily="18" charset="0"/>
              </a:rPr>
              <a:t>loro</a:t>
            </a:r>
            <a:r>
              <a:rPr lang="en-US" sz="2800" dirty="0">
                <a:effectLst/>
                <a:ea typeface="Times New Roman" panose="02020603050405020304" pitchFamily="18" charset="0"/>
              </a:rPr>
              <a:t> di </a:t>
            </a:r>
            <a:r>
              <a:rPr lang="en-US" sz="2800" dirty="0" err="1">
                <a:effectLst/>
                <a:ea typeface="Times New Roman" panose="02020603050405020304" pitchFamily="18" charset="0"/>
              </a:rPr>
              <a:t>essere</a:t>
            </a:r>
            <a:r>
              <a:rPr lang="en-US" sz="2800" dirty="0">
                <a:effectLst/>
                <a:ea typeface="Times New Roman" panose="02020603050405020304" pitchFamily="18" charset="0"/>
              </a:rPr>
              <a:t> </a:t>
            </a:r>
            <a:r>
              <a:rPr lang="en-US" sz="2800" dirty="0" err="1">
                <a:effectLst/>
                <a:ea typeface="Times New Roman" panose="02020603050405020304" pitchFamily="18" charset="0"/>
              </a:rPr>
              <a:t>estremamente</a:t>
            </a:r>
            <a:r>
              <a:rPr lang="en-US" sz="2800" dirty="0">
                <a:effectLst/>
                <a:ea typeface="Times New Roman" panose="02020603050405020304" pitchFamily="18" charset="0"/>
              </a:rPr>
              <a:t> </a:t>
            </a:r>
            <a:r>
              <a:rPr lang="en-US" sz="2800" dirty="0" err="1">
                <a:effectLst/>
                <a:ea typeface="Times New Roman" panose="02020603050405020304" pitchFamily="18" charset="0"/>
              </a:rPr>
              <a:t>competente</a:t>
            </a:r>
            <a:r>
              <a:rPr lang="en-US" sz="2800" dirty="0">
                <a:effectLst/>
                <a:ea typeface="Times New Roman" panose="02020603050405020304" pitchFamily="18" charset="0"/>
              </a:rPr>
              <a:t>, </a:t>
            </a:r>
            <a:r>
              <a:rPr lang="en-US" sz="2800" dirty="0" err="1">
                <a:effectLst/>
                <a:ea typeface="Times New Roman" panose="02020603050405020304" pitchFamily="18" charset="0"/>
              </a:rPr>
              <a:t>efficace</a:t>
            </a:r>
            <a:r>
              <a:rPr lang="en-US" sz="2800" dirty="0">
                <a:effectLst/>
                <a:ea typeface="Times New Roman" panose="02020603050405020304" pitchFamily="18" charset="0"/>
              </a:rPr>
              <a:t> ed </a:t>
            </a:r>
            <a:r>
              <a:rPr lang="en-US" sz="2800" dirty="0" err="1">
                <a:effectLst/>
                <a:ea typeface="Times New Roman" panose="02020603050405020304" pitchFamily="18" charset="0"/>
              </a:rPr>
              <a:t>efficiente</a:t>
            </a:r>
            <a:r>
              <a:rPr lang="en-US" sz="2800" dirty="0">
                <a:effectLst/>
                <a:ea typeface="Times New Roman" panose="02020603050405020304" pitchFamily="18" charset="0"/>
              </a:rPr>
              <a:t> in </a:t>
            </a:r>
            <a:r>
              <a:rPr lang="en-US" sz="2800" dirty="0" err="1">
                <a:effectLst/>
                <a:ea typeface="Times New Roman" panose="02020603050405020304" pitchFamily="18" charset="0"/>
              </a:rPr>
              <a:t>tutto</a:t>
            </a:r>
            <a:r>
              <a:rPr lang="en-US" sz="2800" dirty="0">
                <a:effectLst/>
                <a:ea typeface="Times New Roman" panose="02020603050405020304" pitchFamily="18" charset="0"/>
              </a:rPr>
              <a:t> </a:t>
            </a:r>
            <a:r>
              <a:rPr lang="en-US" sz="2800" dirty="0" err="1">
                <a:effectLst/>
                <a:ea typeface="Times New Roman" panose="02020603050405020304" pitchFamily="18" charset="0"/>
              </a:rPr>
              <a:t>ciò</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a:t>
            </a:r>
            <a:r>
              <a:rPr lang="en-US" sz="2800" dirty="0" err="1">
                <a:effectLst/>
                <a:ea typeface="Times New Roman" panose="02020603050405020304" pitchFamily="18" charset="0"/>
              </a:rPr>
              <a:t>fanno</a:t>
            </a:r>
            <a:r>
              <a:rPr lang="en-US" sz="2800" dirty="0">
                <a:effectLst/>
                <a:ea typeface="Times New Roman" panose="02020603050405020304" pitchFamily="18" charset="0"/>
              </a:rPr>
              <a:t> (ad </a:t>
            </a:r>
            <a:r>
              <a:rPr lang="en-US" sz="2800" dirty="0" err="1">
                <a:effectLst/>
                <a:ea typeface="Times New Roman" panose="02020603050405020304" pitchFamily="18" charset="0"/>
              </a:rPr>
              <a:t>esempio</a:t>
            </a:r>
            <a:r>
              <a:rPr lang="en-US" sz="2800" dirty="0">
                <a:effectLst/>
                <a:ea typeface="Times New Roman" panose="02020603050405020304" pitchFamily="18" charset="0"/>
              </a:rPr>
              <a:t>, a </a:t>
            </a:r>
            <a:r>
              <a:rPr lang="en-US" sz="2800" dirty="0" err="1">
                <a:effectLst/>
                <a:ea typeface="Times New Roman" panose="02020603050405020304" pitchFamily="18" charset="0"/>
              </a:rPr>
              <a:t>lavoro</a:t>
            </a:r>
            <a:r>
              <a:rPr lang="en-US" sz="2800" dirty="0">
                <a:effectLst/>
                <a:ea typeface="Times New Roman" panose="02020603050405020304" pitchFamily="18" charset="0"/>
              </a:rPr>
              <a:t> o </a:t>
            </a:r>
            <a:r>
              <a:rPr lang="en-US" sz="2800" dirty="0" err="1">
                <a:effectLst/>
                <a:ea typeface="Times New Roman" panose="02020603050405020304" pitchFamily="18" charset="0"/>
              </a:rPr>
              <a:t>nei</a:t>
            </a:r>
            <a:r>
              <a:rPr lang="en-US" sz="2800" dirty="0">
                <a:effectLst/>
                <a:ea typeface="Times New Roman" panose="02020603050405020304" pitchFamily="18" charset="0"/>
              </a:rPr>
              <a:t> </a:t>
            </a:r>
            <a:r>
              <a:rPr lang="en-US" sz="2800" dirty="0" err="1">
                <a:effectLst/>
                <a:ea typeface="Times New Roman" panose="02020603050405020304" pitchFamily="18" charset="0"/>
              </a:rPr>
              <a:t>rapporti</a:t>
            </a:r>
            <a:r>
              <a:rPr lang="en-US" sz="2800" dirty="0">
                <a:effectLst/>
                <a:ea typeface="Times New Roman" panose="02020603050405020304" pitchFamily="18" charset="0"/>
              </a:rPr>
              <a:t> </a:t>
            </a:r>
            <a:r>
              <a:rPr lang="en-US" sz="2800" dirty="0" err="1">
                <a:effectLst/>
                <a:ea typeface="Times New Roman" panose="02020603050405020304" pitchFamily="18" charset="0"/>
              </a:rPr>
              <a:t>sentimentali</a:t>
            </a:r>
            <a:r>
              <a:rPr lang="en-US" sz="2800" dirty="0">
                <a:effectLst/>
                <a:ea typeface="Times New Roman" panose="02020603050405020304" pitchFamily="18" charset="0"/>
              </a:rPr>
              <a:t> </a:t>
            </a:r>
            <a:r>
              <a:rPr lang="en-US" sz="2800" dirty="0" err="1">
                <a:effectLst/>
                <a:ea typeface="Times New Roman" panose="02020603050405020304" pitchFamily="18" charset="0"/>
              </a:rPr>
              <a:t>ecc</a:t>
            </a:r>
            <a:r>
              <a:rPr lang="en-US" sz="2800" dirty="0">
                <a:effectLst/>
                <a:ea typeface="Times New Roman" panose="02020603050405020304" pitchFamily="18" charset="0"/>
              </a:rPr>
              <a:t>.).</a:t>
            </a:r>
            <a:endParaRPr lang="it-IT" sz="2800" dirty="0">
              <a:effectLst/>
              <a:ea typeface="Times New Roman" panose="02020603050405020304" pitchFamily="18" charset="0"/>
            </a:endParaRPr>
          </a:p>
          <a:p>
            <a:pPr algn="just" fontAlgn="base"/>
            <a:r>
              <a:rPr lang="en-US" sz="2800" dirty="0">
                <a:effectLst/>
                <a:ea typeface="Times New Roman" panose="02020603050405020304" pitchFamily="18" charset="0"/>
              </a:rPr>
              <a:t> </a:t>
            </a:r>
            <a:endParaRPr lang="it-IT" sz="2800" dirty="0">
              <a:effectLst/>
              <a:ea typeface="Times New Roman" panose="02020603050405020304" pitchFamily="18" charset="0"/>
            </a:endParaRPr>
          </a:p>
          <a:p>
            <a:r>
              <a:rPr lang="en-US" sz="2800" dirty="0">
                <a:effectLst/>
                <a:ea typeface="Times New Roman" panose="02020603050405020304" pitchFamily="18" charset="0"/>
              </a:rPr>
              <a:t>Non </a:t>
            </a:r>
            <a:r>
              <a:rPr lang="en-US" sz="2800" dirty="0" err="1">
                <a:effectLst/>
                <a:ea typeface="Times New Roman" panose="02020603050405020304" pitchFamily="18" charset="0"/>
              </a:rPr>
              <a:t>si</a:t>
            </a:r>
            <a:r>
              <a:rPr lang="en-US" sz="2800" dirty="0">
                <a:effectLst/>
                <a:ea typeface="Times New Roman" panose="02020603050405020304" pitchFamily="18" charset="0"/>
              </a:rPr>
              <a:t> </a:t>
            </a:r>
            <a:r>
              <a:rPr lang="en-US" sz="2800" dirty="0" err="1">
                <a:effectLst/>
                <a:ea typeface="Times New Roman" panose="02020603050405020304" pitchFamily="18" charset="0"/>
              </a:rPr>
              <a:t>tratta</a:t>
            </a:r>
            <a:r>
              <a:rPr lang="en-US" sz="2800" dirty="0">
                <a:effectLst/>
                <a:ea typeface="Times New Roman" panose="02020603050405020304" pitchFamily="18" charset="0"/>
              </a:rPr>
              <a:t> di </a:t>
            </a:r>
            <a:r>
              <a:rPr lang="en-US" sz="2800" dirty="0" err="1">
                <a:effectLst/>
                <a:ea typeface="Times New Roman" panose="02020603050405020304" pitchFamily="18" charset="0"/>
              </a:rPr>
              <a:t>manipolazione</a:t>
            </a:r>
            <a:r>
              <a:rPr lang="en-US" sz="2800" dirty="0">
                <a:effectLst/>
                <a:ea typeface="Times New Roman" panose="02020603050405020304" pitchFamily="18" charset="0"/>
              </a:rPr>
              <a:t> e non </a:t>
            </a:r>
            <a:r>
              <a:rPr lang="en-US" sz="2800" dirty="0" err="1">
                <a:effectLst/>
                <a:ea typeface="Times New Roman" panose="02020603050405020304" pitchFamily="18" charset="0"/>
              </a:rPr>
              <a:t>c'è</a:t>
            </a:r>
            <a:r>
              <a:rPr lang="en-US" sz="2800" dirty="0">
                <a:effectLst/>
                <a:ea typeface="Times New Roman" panose="02020603050405020304" pitchFamily="18" charset="0"/>
              </a:rPr>
              <a:t> </a:t>
            </a:r>
            <a:r>
              <a:rPr lang="en-US" sz="2800" dirty="0" err="1">
                <a:effectLst/>
                <a:ea typeface="Times New Roman" panose="02020603050405020304" pitchFamily="18" charset="0"/>
              </a:rPr>
              <a:t>nulla</a:t>
            </a:r>
            <a:r>
              <a:rPr lang="en-US" sz="2800" dirty="0">
                <a:effectLst/>
                <a:ea typeface="Times New Roman" panose="02020603050405020304" pitchFamily="18" charset="0"/>
              </a:rPr>
              <a:t> di </a:t>
            </a:r>
            <a:r>
              <a:rPr lang="en-US" sz="2800" dirty="0" err="1">
                <a:effectLst/>
                <a:ea typeface="Times New Roman" panose="02020603050405020304" pitchFamily="18" charset="0"/>
              </a:rPr>
              <a:t>dannoso</a:t>
            </a:r>
            <a:r>
              <a:rPr lang="en-US" sz="2800" dirty="0">
                <a:effectLst/>
                <a:ea typeface="Times New Roman" panose="02020603050405020304" pitchFamily="18" charset="0"/>
              </a:rPr>
              <a:t> in </a:t>
            </a:r>
            <a:r>
              <a:rPr lang="en-US" sz="2800" dirty="0" err="1">
                <a:effectLst/>
                <a:ea typeface="Times New Roman" panose="02020603050405020304" pitchFamily="18" charset="0"/>
              </a:rPr>
              <a:t>questo</a:t>
            </a:r>
            <a:r>
              <a:rPr lang="en-US" sz="2800" dirty="0">
                <a:effectLst/>
                <a:ea typeface="Times New Roman" panose="02020603050405020304" pitchFamily="18" charset="0"/>
              </a:rPr>
              <a:t> </a:t>
            </a:r>
            <a:r>
              <a:rPr lang="en-US" sz="2800" dirty="0" err="1">
                <a:effectLst/>
                <a:ea typeface="Times New Roman" panose="02020603050405020304" pitchFamily="18" charset="0"/>
              </a:rPr>
              <a:t>processo</a:t>
            </a:r>
            <a:r>
              <a:rPr lang="en-US" sz="2800" dirty="0">
                <a:effectLst/>
                <a:ea typeface="Times New Roman" panose="02020603050405020304" pitchFamily="18" charset="0"/>
              </a:rPr>
              <a:t>, le </a:t>
            </a:r>
            <a:r>
              <a:rPr lang="en-US" sz="2800" dirty="0" err="1">
                <a:effectLst/>
                <a:ea typeface="Times New Roman" panose="02020603050405020304" pitchFamily="18" charset="0"/>
              </a:rPr>
              <a:t>persone</a:t>
            </a:r>
            <a:r>
              <a:rPr lang="en-US" sz="2800" dirty="0">
                <a:effectLst/>
                <a:ea typeface="Times New Roman" panose="02020603050405020304" pitchFamily="18" charset="0"/>
              </a:rPr>
              <a:t> "</a:t>
            </a:r>
            <a:r>
              <a:rPr lang="en-US" sz="2800" dirty="0" err="1">
                <a:effectLst/>
                <a:ea typeface="Times New Roman" panose="02020603050405020304" pitchFamily="18" charset="0"/>
              </a:rPr>
              <a:t>consapevoli</a:t>
            </a:r>
            <a:r>
              <a:rPr lang="en-US" sz="2800" dirty="0">
                <a:effectLst/>
                <a:ea typeface="Times New Roman" panose="02020603050405020304" pitchFamily="18" charset="0"/>
              </a:rPr>
              <a:t>" a </a:t>
            </a:r>
            <a:r>
              <a:rPr lang="en-US" sz="2800" dirty="0" err="1">
                <a:effectLst/>
                <a:ea typeface="Times New Roman" panose="02020603050405020304" pitchFamily="18" charset="0"/>
              </a:rPr>
              <a:t>livello</a:t>
            </a:r>
            <a:r>
              <a:rPr lang="en-US" sz="2800" dirty="0">
                <a:effectLst/>
                <a:ea typeface="Times New Roman" panose="02020603050405020304" pitchFamily="18" charset="0"/>
              </a:rPr>
              <a:t> </a:t>
            </a:r>
            <a:r>
              <a:rPr lang="en-US" sz="2800" dirty="0" err="1">
                <a:effectLst/>
                <a:ea typeface="Times New Roman" panose="02020603050405020304" pitchFamily="18" charset="0"/>
              </a:rPr>
              <a:t>emozionale</a:t>
            </a:r>
            <a:r>
              <a:rPr lang="en-US" sz="2800" dirty="0">
                <a:effectLst/>
                <a:ea typeface="Times New Roman" panose="02020603050405020304" pitchFamily="18" charset="0"/>
              </a:rPr>
              <a:t> </a:t>
            </a:r>
            <a:r>
              <a:rPr lang="en-US" sz="2800" dirty="0" err="1">
                <a:effectLst/>
                <a:ea typeface="Times New Roman" panose="02020603050405020304" pitchFamily="18" charset="0"/>
              </a:rPr>
              <a:t>riconoscono</a:t>
            </a:r>
            <a:r>
              <a:rPr lang="en-US" sz="2800" dirty="0">
                <a:effectLst/>
                <a:ea typeface="Times New Roman" panose="02020603050405020304" pitchFamily="18" charset="0"/>
              </a:rPr>
              <a:t> e </a:t>
            </a:r>
            <a:r>
              <a:rPr lang="en-US" sz="2800" dirty="0" err="1">
                <a:effectLst/>
                <a:ea typeface="Times New Roman" panose="02020603050405020304" pitchFamily="18" charset="0"/>
              </a:rPr>
              <a:t>valorizzano</a:t>
            </a:r>
            <a:r>
              <a:rPr lang="en-US" sz="2800" dirty="0">
                <a:effectLst/>
                <a:ea typeface="Times New Roman" panose="02020603050405020304" pitchFamily="18" charset="0"/>
              </a:rPr>
              <a:t> </a:t>
            </a:r>
            <a:r>
              <a:rPr lang="en-US" sz="2800" dirty="0" err="1">
                <a:effectLst/>
                <a:ea typeface="Times New Roman" panose="02020603050405020304" pitchFamily="18" charset="0"/>
              </a:rPr>
              <a:t>i</a:t>
            </a:r>
            <a:r>
              <a:rPr lang="en-US" sz="2800" dirty="0">
                <a:effectLst/>
                <a:ea typeface="Times New Roman" panose="02020603050405020304" pitchFamily="18" charset="0"/>
              </a:rPr>
              <a:t> </a:t>
            </a:r>
            <a:r>
              <a:rPr lang="en-US" sz="2800" dirty="0" err="1">
                <a:effectLst/>
                <a:ea typeface="Times New Roman" panose="02020603050405020304" pitchFamily="18" charset="0"/>
              </a:rPr>
              <a:t>sentimenti</a:t>
            </a:r>
            <a:r>
              <a:rPr lang="en-US" sz="2800" dirty="0">
                <a:effectLst/>
                <a:ea typeface="Times New Roman" panose="02020603050405020304" pitchFamily="18" charset="0"/>
              </a:rPr>
              <a:t> </a:t>
            </a:r>
            <a:r>
              <a:rPr lang="en-US" sz="2800" dirty="0" err="1">
                <a:effectLst/>
                <a:ea typeface="Times New Roman" panose="02020603050405020304" pitchFamily="18" charset="0"/>
              </a:rPr>
              <a:t>degli</a:t>
            </a:r>
            <a:r>
              <a:rPr lang="en-US" sz="2800" dirty="0">
                <a:effectLst/>
                <a:ea typeface="Times New Roman" panose="02020603050405020304" pitchFamily="18" charset="0"/>
              </a:rPr>
              <a:t> </a:t>
            </a:r>
            <a:r>
              <a:rPr lang="en-US" sz="2800" dirty="0" err="1">
                <a:effectLst/>
                <a:ea typeface="Times New Roman" panose="02020603050405020304" pitchFamily="18" charset="0"/>
              </a:rPr>
              <a:t>altri</a:t>
            </a:r>
            <a:r>
              <a:rPr lang="en-US" sz="2800" dirty="0">
                <a:effectLst/>
                <a:ea typeface="Times New Roman" panose="02020603050405020304" pitchFamily="18" charset="0"/>
              </a:rPr>
              <a:t>, </a:t>
            </a:r>
            <a:r>
              <a:rPr lang="en-US" sz="2800" dirty="0" err="1">
                <a:effectLst/>
                <a:ea typeface="Times New Roman" panose="02020603050405020304" pitchFamily="18" charset="0"/>
              </a:rPr>
              <a:t>mentre</a:t>
            </a:r>
            <a:r>
              <a:rPr lang="en-US" sz="2800" dirty="0">
                <a:effectLst/>
                <a:ea typeface="Times New Roman" panose="02020603050405020304" pitchFamily="18" charset="0"/>
              </a:rPr>
              <a:t> li </a:t>
            </a:r>
            <a:r>
              <a:rPr lang="en-US" sz="2800" dirty="0" err="1">
                <a:effectLst/>
                <a:ea typeface="Times New Roman" panose="02020603050405020304" pitchFamily="18" charset="0"/>
              </a:rPr>
              <a:t>sostengono</a:t>
            </a:r>
            <a:r>
              <a:rPr lang="en-US" sz="2800" dirty="0">
                <a:effectLst/>
                <a:ea typeface="Times New Roman" panose="02020603050405020304" pitchFamily="18" charset="0"/>
              </a:rPr>
              <a:t> </a:t>
            </a:r>
            <a:r>
              <a:rPr lang="en-US" sz="2800" dirty="0" err="1">
                <a:effectLst/>
                <a:ea typeface="Times New Roman" panose="02020603050405020304" pitchFamily="18" charset="0"/>
              </a:rPr>
              <a:t>nei</a:t>
            </a:r>
            <a:r>
              <a:rPr lang="en-US" sz="2800" dirty="0">
                <a:effectLst/>
                <a:ea typeface="Times New Roman" panose="02020603050405020304" pitchFamily="18" charset="0"/>
              </a:rPr>
              <a:t> </a:t>
            </a:r>
            <a:r>
              <a:rPr lang="en-US" sz="2800" dirty="0" err="1">
                <a:effectLst/>
                <a:ea typeface="Times New Roman" panose="02020603050405020304" pitchFamily="18" charset="0"/>
              </a:rPr>
              <a:t>loro</a:t>
            </a:r>
            <a:r>
              <a:rPr lang="en-US" sz="2800" dirty="0">
                <a:effectLst/>
                <a:ea typeface="Times New Roman" panose="02020603050405020304" pitchFamily="18" charset="0"/>
              </a:rPr>
              <a:t> </a:t>
            </a:r>
            <a:r>
              <a:rPr lang="en-US" sz="2800" dirty="0" err="1">
                <a:effectLst/>
                <a:ea typeface="Times New Roman" panose="02020603050405020304" pitchFamily="18" charset="0"/>
              </a:rPr>
              <a:t>bisogni</a:t>
            </a:r>
            <a:r>
              <a:rPr lang="en-US" sz="2800" dirty="0">
                <a:effectLst/>
                <a:ea typeface="Times New Roman" panose="02020603050405020304" pitchFamily="18" charset="0"/>
              </a:rPr>
              <a:t> e </a:t>
            </a:r>
            <a:r>
              <a:rPr lang="en-US" sz="2800" dirty="0" err="1">
                <a:effectLst/>
                <a:ea typeface="Times New Roman" panose="02020603050405020304" pitchFamily="18" charset="0"/>
              </a:rPr>
              <a:t>percorsi</a:t>
            </a:r>
            <a:r>
              <a:rPr lang="en-US" sz="2800" dirty="0">
                <a:effectLst/>
                <a:ea typeface="Times New Roman" panose="02020603050405020304" pitchFamily="18" charset="0"/>
              </a:rPr>
              <a:t> di </a:t>
            </a:r>
            <a:r>
              <a:rPr lang="en-US" sz="2800" dirty="0" err="1">
                <a:effectLst/>
                <a:ea typeface="Times New Roman" panose="02020603050405020304" pitchFamily="18" charset="0"/>
              </a:rPr>
              <a:t>sviluppo</a:t>
            </a:r>
            <a:r>
              <a:rPr lang="en-US" sz="2800" dirty="0">
                <a:effectLst/>
                <a:ea typeface="Times New Roman" panose="02020603050405020304" pitchFamily="18" charset="0"/>
              </a:rPr>
              <a:t>.</a:t>
            </a:r>
            <a:endParaRPr lang="en-US" altLang="ko-KR" sz="2800" dirty="0"/>
          </a:p>
        </p:txBody>
      </p:sp>
    </p:spTree>
    <p:extLst>
      <p:ext uri="{BB962C8B-B14F-4D97-AF65-F5344CB8AC3E}">
        <p14:creationId xmlns:p14="http://schemas.microsoft.com/office/powerpoint/2010/main" val="136633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143000" y="846155"/>
            <a:ext cx="48531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Riassumendo</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5656677"/>
          </a:xfrm>
          <a:prstGeom prst="rect">
            <a:avLst/>
          </a:prstGeom>
        </p:spPr>
        <p:txBody>
          <a:bodyPr vert="horz" wrap="square" lIns="0" tIns="13970" rIns="0" bIns="0" rtlCol="0">
            <a:spAutoFit/>
          </a:bodyPr>
          <a:lstStyle/>
          <a:p>
            <a:pPr marL="584200" indent="-571500" algn="just">
              <a:lnSpc>
                <a:spcPct val="100000"/>
              </a:lnSpc>
              <a:spcBef>
                <a:spcPts val="110"/>
              </a:spcBef>
              <a:buFont typeface="Arial" panose="020B0604020202020204" pitchFamily="34" charset="0"/>
              <a:buChar char="•"/>
            </a:pPr>
            <a:r>
              <a:rPr lang="en-GB" sz="4000" b="1" spc="50" dirty="0" err="1">
                <a:solidFill>
                  <a:srgbClr val="243255"/>
                </a:solidFill>
                <a:cs typeface="Tahoma"/>
              </a:rPr>
              <a:t>L’Intelligenza</a:t>
            </a:r>
            <a:r>
              <a:rPr lang="en-GB" sz="4000" b="1" spc="50" dirty="0">
                <a:solidFill>
                  <a:srgbClr val="243255"/>
                </a:solidFill>
                <a:cs typeface="Tahoma"/>
              </a:rPr>
              <a:t> </a:t>
            </a:r>
            <a:r>
              <a:rPr lang="en-GB" sz="4000" b="1" spc="50" dirty="0" err="1">
                <a:solidFill>
                  <a:srgbClr val="243255"/>
                </a:solidFill>
                <a:cs typeface="Tahoma"/>
              </a:rPr>
              <a:t>Emotiva</a:t>
            </a:r>
            <a:r>
              <a:rPr lang="en-GB" sz="4000" b="1" spc="50" dirty="0">
                <a:solidFill>
                  <a:srgbClr val="243255"/>
                </a:solidFill>
                <a:cs typeface="Tahoma"/>
              </a:rPr>
              <a:t> è </a:t>
            </a:r>
            <a:r>
              <a:rPr lang="en-GB" sz="4000" b="1" spc="50" dirty="0" err="1">
                <a:solidFill>
                  <a:srgbClr val="243255"/>
                </a:solidFill>
                <a:cs typeface="Tahoma"/>
              </a:rPr>
              <a:t>incorporata</a:t>
            </a:r>
            <a:r>
              <a:rPr lang="en-GB" sz="4000" b="1" spc="50" dirty="0">
                <a:solidFill>
                  <a:srgbClr val="243255"/>
                </a:solidFill>
                <a:cs typeface="Tahoma"/>
              </a:rPr>
              <a:t> in </a:t>
            </a:r>
            <a:r>
              <a:rPr lang="en-GB" sz="4000" b="1" spc="50" dirty="0" err="1">
                <a:solidFill>
                  <a:srgbClr val="243255"/>
                </a:solidFill>
                <a:cs typeface="Tahoma"/>
              </a:rPr>
              <a:t>EntreComp</a:t>
            </a:r>
            <a:r>
              <a:rPr lang="en-GB" sz="4000" b="1" spc="50" dirty="0">
                <a:solidFill>
                  <a:srgbClr val="243255"/>
                </a:solidFill>
                <a:cs typeface="Tahoma"/>
              </a:rPr>
              <a:t>: </a:t>
            </a:r>
            <a:r>
              <a:rPr lang="en-GB" sz="4000" b="1" spc="50" dirty="0" err="1">
                <a:solidFill>
                  <a:srgbClr val="243255"/>
                </a:solidFill>
                <a:cs typeface="Tahoma"/>
              </a:rPr>
              <a:t>Risorse</a:t>
            </a:r>
            <a:r>
              <a:rPr lang="en-GB" sz="4000" b="1" spc="50" dirty="0">
                <a:solidFill>
                  <a:srgbClr val="243255"/>
                </a:solidFill>
                <a:cs typeface="Tahoma"/>
              </a:rPr>
              <a:t> </a:t>
            </a:r>
            <a:r>
              <a:rPr lang="en-GB" sz="4000" b="1" spc="50" dirty="0" err="1">
                <a:solidFill>
                  <a:srgbClr val="243255"/>
                </a:solidFill>
                <a:cs typeface="Tahoma"/>
              </a:rPr>
              <a:t>Fondamentali</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err="1">
                <a:solidFill>
                  <a:srgbClr val="243255"/>
                </a:solidFill>
                <a:cs typeface="Tahoma"/>
              </a:rPr>
              <a:t>Autoconsapevolezza</a:t>
            </a:r>
            <a:r>
              <a:rPr lang="en-GB" sz="4000" b="1" spc="50" dirty="0">
                <a:solidFill>
                  <a:srgbClr val="243255"/>
                </a:solidFill>
                <a:cs typeface="Tahoma"/>
              </a:rPr>
              <a:t> e </a:t>
            </a:r>
            <a:r>
              <a:rPr lang="en-GB" sz="4000" b="1" spc="50" dirty="0" err="1">
                <a:solidFill>
                  <a:srgbClr val="243255"/>
                </a:solidFill>
                <a:cs typeface="Tahoma"/>
              </a:rPr>
              <a:t>Autoefficacia</a:t>
            </a:r>
            <a:r>
              <a:rPr lang="en-GB" sz="4000" b="1" spc="50" dirty="0">
                <a:solidFill>
                  <a:srgbClr val="243255"/>
                </a:solidFill>
                <a:cs typeface="Tahoma"/>
              </a:rPr>
              <a:t> in </a:t>
            </a:r>
            <a:r>
              <a:rPr lang="en-GB" sz="4000" b="1" spc="50" dirty="0" err="1">
                <a:solidFill>
                  <a:srgbClr val="243255"/>
                </a:solidFill>
                <a:cs typeface="Tahoma"/>
              </a:rPr>
              <a:t>EntreComp</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Il Framework </a:t>
            </a:r>
            <a:r>
              <a:rPr lang="en-GB" sz="4000" b="1" spc="50" dirty="0" err="1">
                <a:solidFill>
                  <a:srgbClr val="243255"/>
                </a:solidFill>
                <a:cs typeface="Tahoma"/>
              </a:rPr>
              <a:t>sull’IE</a:t>
            </a:r>
            <a:r>
              <a:rPr lang="en-GB" sz="4000" b="1" spc="50" dirty="0">
                <a:solidFill>
                  <a:srgbClr val="243255"/>
                </a:solidFill>
                <a:cs typeface="Tahoma"/>
              </a:rPr>
              <a:t>: </a:t>
            </a:r>
            <a:r>
              <a:rPr lang="en-GB" sz="4000" b="1" spc="50" dirty="0" err="1">
                <a:solidFill>
                  <a:srgbClr val="243255"/>
                </a:solidFill>
                <a:cs typeface="Tahoma"/>
              </a:rPr>
              <a:t>motivazione</a:t>
            </a:r>
            <a:r>
              <a:rPr lang="en-GB" sz="4000" b="1" spc="50" dirty="0">
                <a:solidFill>
                  <a:srgbClr val="243255"/>
                </a:solidFill>
                <a:cs typeface="Tahoma"/>
              </a:rPr>
              <a:t>, </a:t>
            </a:r>
            <a:r>
              <a:rPr lang="en-GB" sz="4000" b="1" spc="50" dirty="0" err="1">
                <a:solidFill>
                  <a:srgbClr val="243255"/>
                </a:solidFill>
                <a:cs typeface="Tahoma"/>
              </a:rPr>
              <a:t>empatia</a:t>
            </a:r>
            <a:r>
              <a:rPr lang="en-GB" sz="4000" b="1" spc="50" dirty="0">
                <a:solidFill>
                  <a:srgbClr val="243255"/>
                </a:solidFill>
                <a:cs typeface="Tahoma"/>
              </a:rPr>
              <a:t> e </a:t>
            </a:r>
            <a:r>
              <a:rPr lang="en-GB" sz="4000" b="1" spc="50" dirty="0" err="1">
                <a:solidFill>
                  <a:srgbClr val="243255"/>
                </a:solidFill>
                <a:cs typeface="Tahoma"/>
              </a:rPr>
              <a:t>abilità</a:t>
            </a:r>
            <a:r>
              <a:rPr lang="en-GB" sz="4000" b="1" spc="50" dirty="0">
                <a:solidFill>
                  <a:srgbClr val="243255"/>
                </a:solidFill>
                <a:cs typeface="Tahoma"/>
              </a:rPr>
              <a:t> </a:t>
            </a:r>
            <a:r>
              <a:rPr lang="en-GB" sz="4000" b="1" spc="50" dirty="0" err="1">
                <a:solidFill>
                  <a:srgbClr val="243255"/>
                </a:solidFill>
                <a:cs typeface="Tahoma"/>
              </a:rPr>
              <a:t>sociali</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err="1">
                <a:solidFill>
                  <a:srgbClr val="243255"/>
                </a:solidFill>
                <a:cs typeface="Tahoma"/>
              </a:rPr>
              <a:t>L’Intelligenza</a:t>
            </a:r>
            <a:r>
              <a:rPr lang="en-GB" sz="4000" b="1" spc="50" dirty="0">
                <a:solidFill>
                  <a:srgbClr val="243255"/>
                </a:solidFill>
                <a:cs typeface="Tahoma"/>
              </a:rPr>
              <a:t> </a:t>
            </a:r>
            <a:r>
              <a:rPr lang="en-GB" sz="4000" b="1" spc="50" dirty="0" err="1">
                <a:solidFill>
                  <a:srgbClr val="243255"/>
                </a:solidFill>
                <a:cs typeface="Tahoma"/>
              </a:rPr>
              <a:t>Sociale</a:t>
            </a:r>
            <a:r>
              <a:rPr lang="en-GB" sz="4000" b="1" spc="50" dirty="0">
                <a:solidFill>
                  <a:srgbClr val="243255"/>
                </a:solidFill>
                <a:cs typeface="Tahoma"/>
              </a:rPr>
              <a:t> per </a:t>
            </a:r>
            <a:r>
              <a:rPr lang="en-GB" sz="4000" b="1" spc="50" dirty="0" err="1">
                <a:solidFill>
                  <a:srgbClr val="243255"/>
                </a:solidFill>
                <a:cs typeface="Tahoma"/>
              </a:rPr>
              <a:t>orientarsi</a:t>
            </a:r>
            <a:r>
              <a:rPr lang="en-GB" sz="4000" b="1" spc="50" dirty="0">
                <a:solidFill>
                  <a:srgbClr val="243255"/>
                </a:solidFill>
                <a:cs typeface="Tahoma"/>
              </a:rPr>
              <a:t> </a:t>
            </a:r>
            <a:r>
              <a:rPr lang="en-GB" sz="4000" b="1" spc="50" dirty="0" err="1">
                <a:solidFill>
                  <a:srgbClr val="243255"/>
                </a:solidFill>
                <a:cs typeface="Tahoma"/>
              </a:rPr>
              <a:t>nell’ecosistema</a:t>
            </a:r>
            <a:r>
              <a:rPr lang="en-GB" sz="4000" b="1" spc="50" dirty="0">
                <a:solidFill>
                  <a:srgbClr val="243255"/>
                </a:solidFill>
                <a:cs typeface="Tahoma"/>
              </a:rPr>
              <a:t> </a:t>
            </a:r>
            <a:r>
              <a:rPr lang="en-GB" sz="4000" b="1" spc="50" dirty="0" err="1">
                <a:solidFill>
                  <a:srgbClr val="243255"/>
                </a:solidFill>
                <a:cs typeface="Tahoma"/>
              </a:rPr>
              <a:t>relazionale</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Il </a:t>
            </a:r>
            <a:r>
              <a:rPr lang="en-GB" sz="4000" b="1" spc="50" dirty="0" err="1">
                <a:solidFill>
                  <a:srgbClr val="243255"/>
                </a:solidFill>
                <a:cs typeface="Tahoma"/>
              </a:rPr>
              <a:t>modello</a:t>
            </a:r>
            <a:r>
              <a:rPr lang="en-GB" sz="4000" b="1" spc="50" dirty="0">
                <a:solidFill>
                  <a:srgbClr val="243255"/>
                </a:solidFill>
                <a:cs typeface="Tahoma"/>
              </a:rPr>
              <a:t> </a:t>
            </a:r>
            <a:r>
              <a:rPr lang="en-GB" sz="4000" b="1" spc="50" dirty="0" err="1">
                <a:solidFill>
                  <a:srgbClr val="243255"/>
                </a:solidFill>
                <a:cs typeface="Tahoma"/>
              </a:rPr>
              <a:t>delle</a:t>
            </a:r>
            <a:r>
              <a:rPr lang="en-GB" sz="4000" b="1" spc="50" dirty="0">
                <a:solidFill>
                  <a:srgbClr val="243255"/>
                </a:solidFill>
                <a:cs typeface="Tahoma"/>
              </a:rPr>
              <a:t> </a:t>
            </a:r>
            <a:r>
              <a:rPr lang="en-GB" sz="4000" b="1" spc="50" dirty="0" err="1">
                <a:solidFill>
                  <a:srgbClr val="243255"/>
                </a:solidFill>
                <a:cs typeface="Tahoma"/>
              </a:rPr>
              <a:t>abilità</a:t>
            </a:r>
            <a:r>
              <a:rPr lang="en-GB" sz="4000" b="1" spc="50" dirty="0">
                <a:solidFill>
                  <a:srgbClr val="243255"/>
                </a:solidFill>
                <a:cs typeface="Tahoma"/>
              </a:rPr>
              <a:t> per </a:t>
            </a:r>
            <a:r>
              <a:rPr lang="en-GB" sz="4000" b="1" spc="50" dirty="0" err="1">
                <a:solidFill>
                  <a:srgbClr val="243255"/>
                </a:solidFill>
                <a:cs typeface="Tahoma"/>
              </a:rPr>
              <a:t>capire</a:t>
            </a:r>
            <a:r>
              <a:rPr lang="en-GB" sz="4000" b="1" spc="50" dirty="0">
                <a:solidFill>
                  <a:srgbClr val="243255"/>
                </a:solidFill>
                <a:cs typeface="Tahoma"/>
              </a:rPr>
              <a:t>, </a:t>
            </a:r>
            <a:r>
              <a:rPr lang="en-GB" sz="4000" b="1" spc="50" dirty="0" err="1">
                <a:solidFill>
                  <a:srgbClr val="243255"/>
                </a:solidFill>
                <a:cs typeface="Tahoma"/>
              </a:rPr>
              <a:t>utilizzare</a:t>
            </a:r>
            <a:r>
              <a:rPr lang="en-GB" sz="4000" b="1" spc="50" dirty="0">
                <a:solidFill>
                  <a:srgbClr val="243255"/>
                </a:solidFill>
                <a:cs typeface="Tahoma"/>
              </a:rPr>
              <a:t> e </a:t>
            </a:r>
            <a:r>
              <a:rPr lang="en-GB" sz="4000" b="1" spc="50" dirty="0" err="1">
                <a:solidFill>
                  <a:srgbClr val="243255"/>
                </a:solidFill>
                <a:cs typeface="Tahoma"/>
              </a:rPr>
              <a:t>gestire</a:t>
            </a:r>
            <a:r>
              <a:rPr lang="en-GB" sz="4000" b="1" spc="50" dirty="0">
                <a:solidFill>
                  <a:srgbClr val="243255"/>
                </a:solidFill>
                <a:cs typeface="Tahoma"/>
              </a:rPr>
              <a:t> le </a:t>
            </a:r>
            <a:r>
              <a:rPr lang="en-GB" sz="4000" b="1" spc="50" dirty="0" err="1">
                <a:solidFill>
                  <a:srgbClr val="243255"/>
                </a:solidFill>
                <a:cs typeface="Tahoma"/>
              </a:rPr>
              <a:t>emozioni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9" name="Imagen 18">
            <a:extLst>
              <a:ext uri="{FF2B5EF4-FFF2-40B4-BE49-F238E27FC236}">
                <a16:creationId xmlns:a16="http://schemas.microsoft.com/office/drawing/2014/main" id="{48E3DFE5-3AAA-4AA5-A90F-48CBCBE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extLst>
      <p:ext uri="{BB962C8B-B14F-4D97-AF65-F5344CB8AC3E}">
        <p14:creationId xmlns:p14="http://schemas.microsoft.com/office/powerpoint/2010/main" val="48174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8001000" cy="2782813"/>
          </a:xfrm>
        </p:spPr>
        <p:txBody>
          <a:bodyPr vert="horz" wrap="square" lIns="0" tIns="12700" rIns="0" bIns="0" rtlCol="0">
            <a:spAutoFit/>
          </a:bodyPr>
          <a:lstStyle/>
          <a:p>
            <a:r>
              <a:rPr lang="es-ES" dirty="0" err="1"/>
              <a:t>Grazie</a:t>
            </a:r>
            <a:r>
              <a:rPr lang="es-ES" dirty="0"/>
              <a:t> per </a:t>
            </a:r>
            <a:r>
              <a:rPr lang="es-ES" dirty="0" err="1"/>
              <a:t>l’attenzione</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1619574"/>
            <a:ext cx="16664145" cy="233269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Autoconsapevolezza</a:t>
            </a:r>
            <a:r>
              <a:rPr lang="en-GB" sz="4000" b="1" spc="50" dirty="0">
                <a:solidFill>
                  <a:srgbClr val="243255"/>
                </a:solidFill>
                <a:cs typeface="Tahoma"/>
              </a:rPr>
              <a:t> e </a:t>
            </a:r>
            <a:r>
              <a:rPr lang="en-GB" sz="4000" b="1" spc="50" dirty="0" err="1">
                <a:solidFill>
                  <a:srgbClr val="243255"/>
                </a:solidFill>
                <a:cs typeface="Tahoma"/>
              </a:rPr>
              <a:t>Autoefficacia</a:t>
            </a:r>
            <a:r>
              <a:rPr lang="en-GB" sz="4000" b="1" spc="50" dirty="0">
                <a:solidFill>
                  <a:srgbClr val="243255"/>
                </a:solidFill>
                <a:cs typeface="Tahoma"/>
              </a:rPr>
              <a:t>: </a:t>
            </a:r>
            <a:r>
              <a:rPr lang="it-IT" sz="4000" b="1" spc="50" dirty="0">
                <a:solidFill>
                  <a:srgbClr val="243255"/>
                </a:solidFill>
                <a:cs typeface="Tahoma"/>
              </a:rPr>
              <a:t>l’ approccio di </a:t>
            </a:r>
            <a:r>
              <a:rPr lang="it-IT" sz="4000" b="1" spc="50" dirty="0" err="1">
                <a:solidFill>
                  <a:srgbClr val="243255"/>
                </a:solidFill>
                <a:cs typeface="Tahoma"/>
              </a:rPr>
              <a:t>EntreComp</a:t>
            </a:r>
            <a:r>
              <a:rPr lang="it-IT" sz="4000" b="1" spc="50" dirty="0">
                <a:solidFill>
                  <a:srgbClr val="243255"/>
                </a:solidFill>
                <a:cs typeface="Tahoma"/>
              </a:rPr>
              <a:t> all’IE</a:t>
            </a:r>
            <a:endParaRPr lang="es-ES" sz="4000" b="1" spc="50" dirty="0">
              <a:solidFill>
                <a:srgbClr val="243255"/>
              </a:solidFill>
              <a:cs typeface="Tahoma"/>
            </a:endParaRPr>
          </a:p>
          <a:p>
            <a:pPr marL="12700" algn="just">
              <a:lnSpc>
                <a:spcPct val="100000"/>
              </a:lnSpc>
              <a:spcBef>
                <a:spcPts val="110"/>
              </a:spcBef>
            </a:pPr>
            <a:endParaRPr lang="es-ES" sz="2500" spc="50" dirty="0">
              <a:solidFill>
                <a:srgbClr val="002060"/>
              </a:solidFill>
              <a:latin typeface="Tahoma"/>
              <a:cs typeface="Tahoma"/>
            </a:endParaRPr>
          </a:p>
          <a:p>
            <a:pPr marL="12700">
              <a:spcBef>
                <a:spcPts val="110"/>
              </a:spcBef>
            </a:pPr>
            <a:r>
              <a:rPr lang="en-US" sz="2800" dirty="0">
                <a:effectLst/>
                <a:ea typeface="Times New Roman" panose="02020603050405020304" pitchFamily="18" charset="0"/>
              </a:rPr>
              <a:t>Nel modulo di IHF, </a:t>
            </a:r>
            <a:r>
              <a:rPr lang="en-US" sz="2800" dirty="0" err="1">
                <a:effectLst/>
                <a:ea typeface="Times New Roman" panose="02020603050405020304" pitchFamily="18" charset="0"/>
              </a:rPr>
              <a:t>avete</a:t>
            </a:r>
            <a:r>
              <a:rPr lang="en-US" sz="2800" dirty="0">
                <a:effectLst/>
                <a:ea typeface="Times New Roman" panose="02020603050405020304" pitchFamily="18" charset="0"/>
              </a:rPr>
              <a:t> </a:t>
            </a:r>
            <a:r>
              <a:rPr lang="en-US" sz="2800" dirty="0" err="1">
                <a:effectLst/>
                <a:ea typeface="Times New Roman" panose="02020603050405020304" pitchFamily="18" charset="0"/>
              </a:rPr>
              <a:t>avuto</a:t>
            </a:r>
            <a:r>
              <a:rPr lang="en-US" sz="2800" dirty="0">
                <a:effectLst/>
                <a:ea typeface="Times New Roman" panose="02020603050405020304" pitchFamily="18" charset="0"/>
              </a:rPr>
              <a:t> </a:t>
            </a:r>
            <a:r>
              <a:rPr lang="en-US" sz="2800" dirty="0" err="1">
                <a:effectLst/>
                <a:ea typeface="Times New Roman" panose="02020603050405020304" pitchFamily="18" charset="0"/>
              </a:rPr>
              <a:t>l'opportunità</a:t>
            </a:r>
            <a:r>
              <a:rPr lang="en-US" sz="2800" dirty="0">
                <a:effectLst/>
                <a:ea typeface="Times New Roman" panose="02020603050405020304" pitchFamily="18" charset="0"/>
              </a:rPr>
              <a:t> di </a:t>
            </a:r>
            <a:r>
              <a:rPr lang="en-US" sz="2800" dirty="0" err="1">
                <a:effectLst/>
                <a:ea typeface="Times New Roman" panose="02020603050405020304" pitchFamily="18" charset="0"/>
              </a:rPr>
              <a:t>familiarizzare</a:t>
            </a:r>
            <a:r>
              <a:rPr lang="en-US" sz="2800" dirty="0">
                <a:effectLst/>
                <a:ea typeface="Times New Roman" panose="02020603050405020304" pitchFamily="18" charset="0"/>
              </a:rPr>
              <a:t> con il </a:t>
            </a:r>
            <a:r>
              <a:rPr lang="en-US" sz="2800" dirty="0" err="1">
                <a:effectLst/>
                <a:ea typeface="Times New Roman" panose="02020603050405020304" pitchFamily="18" charset="0"/>
              </a:rPr>
              <a:t>quadro</a:t>
            </a:r>
            <a:r>
              <a:rPr lang="en-US" sz="2800" dirty="0">
                <a:effectLst/>
                <a:ea typeface="Times New Roman" panose="02020603050405020304" pitchFamily="18" charset="0"/>
              </a:rPr>
              <a:t> </a:t>
            </a:r>
            <a:r>
              <a:rPr lang="en-US" sz="2800" dirty="0" err="1">
                <a:effectLst/>
                <a:ea typeface="Times New Roman" panose="02020603050405020304" pitchFamily="18" charset="0"/>
              </a:rPr>
              <a:t>ufficiale</a:t>
            </a:r>
            <a:r>
              <a:rPr lang="en-US" sz="2800" dirty="0">
                <a:effectLst/>
                <a:ea typeface="Times New Roman" panose="02020603050405020304" pitchFamily="18" charset="0"/>
              </a:rPr>
              <a:t> </a:t>
            </a:r>
            <a:r>
              <a:rPr lang="en-US" sz="2800" dirty="0" err="1">
                <a:effectLst/>
                <a:ea typeface="Times New Roman" panose="02020603050405020304" pitchFamily="18" charset="0"/>
              </a:rPr>
              <a:t>dell'UE</a:t>
            </a:r>
            <a:r>
              <a:rPr lang="en-US" sz="2800" dirty="0">
                <a:effectLst/>
                <a:ea typeface="Times New Roman" panose="02020603050405020304" pitchFamily="18" charset="0"/>
              </a:rPr>
              <a:t> per </a:t>
            </a:r>
            <a:r>
              <a:rPr lang="en-US" sz="2800" dirty="0" err="1">
                <a:effectLst/>
                <a:ea typeface="Times New Roman" panose="02020603050405020304" pitchFamily="18" charset="0"/>
              </a:rPr>
              <a:t>l'istruzione</a:t>
            </a:r>
            <a:r>
              <a:rPr lang="en-US" sz="2800" dirty="0">
                <a:effectLst/>
                <a:ea typeface="Times New Roman" panose="02020603050405020304" pitchFamily="18" charset="0"/>
              </a:rPr>
              <a:t> e la </a:t>
            </a:r>
            <a:r>
              <a:rPr lang="en-US" sz="2800" dirty="0" err="1">
                <a:effectLst/>
                <a:ea typeface="Times New Roman" panose="02020603050405020304" pitchFamily="18" charset="0"/>
              </a:rPr>
              <a:t>formazione</a:t>
            </a:r>
            <a:r>
              <a:rPr lang="en-US" sz="2800" dirty="0">
                <a:effectLst/>
                <a:ea typeface="Times New Roman" panose="02020603050405020304" pitchFamily="18" charset="0"/>
              </a:rPr>
              <a:t> </a:t>
            </a:r>
            <a:r>
              <a:rPr lang="en-US" sz="2800" dirty="0" err="1">
                <a:effectLst/>
                <a:ea typeface="Times New Roman" panose="02020603050405020304" pitchFamily="18" charset="0"/>
              </a:rPr>
              <a:t>sulle</a:t>
            </a:r>
            <a:r>
              <a:rPr lang="en-US" sz="2800" dirty="0">
                <a:effectLst/>
                <a:ea typeface="Times New Roman" panose="02020603050405020304" pitchFamily="18" charset="0"/>
              </a:rPr>
              <a:t> </a:t>
            </a:r>
            <a:r>
              <a:rPr lang="en-US" sz="2800" dirty="0" err="1">
                <a:effectLst/>
                <a:ea typeface="Times New Roman" panose="02020603050405020304" pitchFamily="18" charset="0"/>
              </a:rPr>
              <a:t>competenze</a:t>
            </a:r>
            <a:r>
              <a:rPr lang="en-US" sz="2800" dirty="0">
                <a:effectLst/>
                <a:ea typeface="Times New Roman" panose="02020603050405020304" pitchFamily="18" charset="0"/>
              </a:rPr>
              <a:t> </a:t>
            </a:r>
            <a:r>
              <a:rPr lang="en-US" sz="2800" dirty="0" err="1">
                <a:effectLst/>
                <a:ea typeface="Times New Roman" panose="02020603050405020304" pitchFamily="18" charset="0"/>
              </a:rPr>
              <a:t>imprenditoriali</a:t>
            </a:r>
            <a:r>
              <a:rPr lang="en-US" sz="2800" dirty="0">
                <a:effectLst/>
                <a:ea typeface="Times New Roman" panose="02020603050405020304" pitchFamily="18" charset="0"/>
              </a:rPr>
              <a:t> e </a:t>
            </a:r>
            <a:r>
              <a:rPr lang="en-US" sz="2800" dirty="0" err="1">
                <a:effectLst/>
                <a:ea typeface="Times New Roman" panose="02020603050405020304" pitchFamily="18" charset="0"/>
              </a:rPr>
              <a:t>su</a:t>
            </a:r>
            <a:r>
              <a:rPr lang="en-US" sz="2800" dirty="0">
                <a:effectLst/>
                <a:ea typeface="Times New Roman" panose="02020603050405020304" pitchFamily="18" charset="0"/>
              </a:rPr>
              <a:t> come </a:t>
            </a:r>
            <a:r>
              <a:rPr lang="en-US" sz="2800" dirty="0" err="1">
                <a:effectLst/>
                <a:ea typeface="Times New Roman" panose="02020603050405020304" pitchFamily="18" charset="0"/>
              </a:rPr>
              <a:t>esse</a:t>
            </a:r>
            <a:r>
              <a:rPr lang="en-US" sz="2800" dirty="0">
                <a:effectLst/>
                <a:ea typeface="Times New Roman" panose="02020603050405020304" pitchFamily="18" charset="0"/>
              </a:rPr>
              <a:t> </a:t>
            </a:r>
            <a:r>
              <a:rPr lang="en-US" sz="2800" dirty="0" err="1">
                <a:effectLst/>
                <a:ea typeface="Times New Roman" panose="02020603050405020304" pitchFamily="18" charset="0"/>
              </a:rPr>
              <a:t>possano</a:t>
            </a:r>
            <a:r>
              <a:rPr lang="en-US" sz="2800" dirty="0">
                <a:effectLst/>
                <a:ea typeface="Times New Roman" panose="02020603050405020304" pitchFamily="18" charset="0"/>
              </a:rPr>
              <a:t> </a:t>
            </a:r>
            <a:r>
              <a:rPr lang="en-US" sz="2800" dirty="0" err="1">
                <a:effectLst/>
                <a:ea typeface="Times New Roman" panose="02020603050405020304" pitchFamily="18" charset="0"/>
              </a:rPr>
              <a:t>rivelarsi</a:t>
            </a:r>
            <a:r>
              <a:rPr lang="en-US" sz="2800" dirty="0">
                <a:effectLst/>
                <a:ea typeface="Times New Roman" panose="02020603050405020304" pitchFamily="18" charset="0"/>
              </a:rPr>
              <a:t> una </a:t>
            </a:r>
            <a:r>
              <a:rPr lang="en-US" sz="2800" dirty="0" err="1">
                <a:effectLst/>
                <a:ea typeface="Times New Roman" panose="02020603050405020304" pitchFamily="18" charset="0"/>
              </a:rPr>
              <a:t>risorsa</a:t>
            </a:r>
            <a:r>
              <a:rPr lang="en-US" sz="2800" dirty="0">
                <a:effectLst/>
                <a:ea typeface="Times New Roman" panose="02020603050405020304" pitchFamily="18" charset="0"/>
              </a:rPr>
              <a:t> </a:t>
            </a:r>
            <a:r>
              <a:rPr lang="en-US" sz="2800" dirty="0" err="1">
                <a:effectLst/>
                <a:ea typeface="Times New Roman" panose="02020603050405020304" pitchFamily="18" charset="0"/>
              </a:rPr>
              <a:t>strategica</a:t>
            </a:r>
            <a:r>
              <a:rPr lang="en-US" sz="2800" dirty="0">
                <a:effectLst/>
                <a:ea typeface="Times New Roman" panose="02020603050405020304" pitchFamily="18" charset="0"/>
              </a:rPr>
              <a:t> di </a:t>
            </a:r>
            <a:r>
              <a:rPr lang="en-US" sz="2800" dirty="0" err="1">
                <a:effectLst/>
                <a:ea typeface="Times New Roman" panose="02020603050405020304" pitchFamily="18" charset="0"/>
              </a:rPr>
              <a:t>riferimento</a:t>
            </a:r>
            <a:r>
              <a:rPr lang="en-US" sz="2800" dirty="0">
                <a:effectLst/>
                <a:ea typeface="Times New Roman" panose="02020603050405020304" pitchFamily="18" charset="0"/>
              </a:rPr>
              <a:t> per </a:t>
            </a:r>
            <a:r>
              <a:rPr lang="en-US" sz="2800" dirty="0" err="1">
                <a:effectLst/>
                <a:ea typeface="Times New Roman" panose="02020603050405020304" pitchFamily="18" charset="0"/>
              </a:rPr>
              <a:t>i</a:t>
            </a:r>
            <a:r>
              <a:rPr lang="en-US" sz="2800" dirty="0">
                <a:effectLst/>
                <a:ea typeface="Times New Roman" panose="02020603050405020304" pitchFamily="18" charset="0"/>
              </a:rPr>
              <a:t> </a:t>
            </a:r>
            <a:r>
              <a:rPr lang="en-US" sz="2800" dirty="0" err="1">
                <a:effectLst/>
                <a:ea typeface="Times New Roman" panose="02020603050405020304" pitchFamily="18" charset="0"/>
              </a:rPr>
              <a:t>nuovi</a:t>
            </a:r>
            <a:r>
              <a:rPr lang="en-US" sz="2800" dirty="0">
                <a:effectLst/>
                <a:ea typeface="Times New Roman" panose="02020603050405020304" pitchFamily="18" charset="0"/>
              </a:rPr>
              <a:t> </a:t>
            </a:r>
            <a:r>
              <a:rPr lang="en-US" sz="2800" dirty="0" err="1">
                <a:effectLst/>
                <a:ea typeface="Times New Roman" panose="02020603050405020304" pitchFamily="18" charset="0"/>
              </a:rPr>
              <a:t>arrivati</a:t>
            </a:r>
            <a:r>
              <a:rPr lang="en-US" sz="2800" dirty="0">
                <a:effectLst/>
                <a:ea typeface="Times New Roman" panose="02020603050405020304" pitchFamily="18" charset="0"/>
              </a:rPr>
              <a:t> </a:t>
            </a:r>
            <a:r>
              <a:rPr lang="en-US" sz="2800" dirty="0" err="1">
                <a:effectLst/>
                <a:ea typeface="Times New Roman" panose="02020603050405020304" pitchFamily="18" charset="0"/>
              </a:rPr>
              <a:t>nel</a:t>
            </a:r>
            <a:r>
              <a:rPr lang="en-US" sz="2800" dirty="0">
                <a:effectLst/>
                <a:ea typeface="Times New Roman" panose="02020603050405020304" pitchFamily="18" charset="0"/>
              </a:rPr>
              <a:t> </a:t>
            </a:r>
            <a:r>
              <a:rPr lang="en-US" sz="2800" dirty="0" err="1">
                <a:effectLst/>
                <a:ea typeface="Times New Roman" panose="02020603050405020304" pitchFamily="18" charset="0"/>
              </a:rPr>
              <a:t>mercato</a:t>
            </a:r>
            <a:r>
              <a:rPr lang="en-US" sz="2800" dirty="0">
                <a:effectLst/>
                <a:ea typeface="Times New Roman" panose="02020603050405020304" pitchFamily="18" charset="0"/>
              </a:rPr>
              <a:t> del </a:t>
            </a:r>
            <a:r>
              <a:rPr lang="en-US" sz="2800" dirty="0" err="1">
                <a:effectLst/>
                <a:ea typeface="Times New Roman" panose="02020603050405020304" pitchFamily="18" charset="0"/>
              </a:rPr>
              <a:t>lavoro</a:t>
            </a:r>
            <a:r>
              <a:rPr lang="en-US" sz="2400" dirty="0">
                <a:effectLst/>
                <a:ea typeface="Times New Roman" panose="02020603050405020304" pitchFamily="18" charset="0"/>
              </a:rPr>
              <a:t>.</a:t>
            </a:r>
            <a:endParaRPr lang="en-GB" altLang="es-ES" sz="2400" dirty="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4774092"/>
            <a:ext cx="16511745" cy="2246769"/>
          </a:xfrm>
          <a:prstGeom prst="rect">
            <a:avLst/>
          </a:prstGeom>
          <a:noFill/>
        </p:spPr>
        <p:txBody>
          <a:bodyPr wrap="square" rtlCol="0">
            <a:spAutoFit/>
          </a:bodyPr>
          <a:lstStyle/>
          <a:p>
            <a:r>
              <a:rPr lang="en-US" sz="2800" dirty="0">
                <a:effectLst/>
                <a:ea typeface="Times New Roman" panose="02020603050405020304" pitchFamily="18" charset="0"/>
              </a:rPr>
              <a:t>Per "</a:t>
            </a:r>
            <a:r>
              <a:rPr lang="en-US" sz="2800" dirty="0" err="1">
                <a:effectLst/>
                <a:ea typeface="Times New Roman" panose="02020603050405020304" pitchFamily="18" charset="0"/>
              </a:rPr>
              <a:t>Risorse</a:t>
            </a:r>
            <a:r>
              <a:rPr lang="en-US" sz="2800" dirty="0">
                <a:effectLst/>
                <a:ea typeface="Times New Roman" panose="02020603050405020304" pitchFamily="18" charset="0"/>
              </a:rPr>
              <a:t>" </a:t>
            </a:r>
            <a:r>
              <a:rPr lang="en-US" sz="2800" dirty="0" err="1">
                <a:effectLst/>
                <a:ea typeface="Times New Roman" panose="02020603050405020304" pitchFamily="18" charset="0"/>
              </a:rPr>
              <a:t>si</a:t>
            </a:r>
            <a:r>
              <a:rPr lang="en-US" sz="2800" dirty="0">
                <a:effectLst/>
                <a:ea typeface="Times New Roman" panose="02020603050405020304" pitchFamily="18" charset="0"/>
              </a:rPr>
              <a:t> </a:t>
            </a:r>
            <a:r>
              <a:rPr lang="en-US" sz="2800" dirty="0" err="1">
                <a:effectLst/>
                <a:ea typeface="Times New Roman" panose="02020603050405020304" pitchFamily="18" charset="0"/>
              </a:rPr>
              <a:t>intende</a:t>
            </a:r>
            <a:r>
              <a:rPr lang="en-US" sz="2800" dirty="0">
                <a:effectLst/>
                <a:ea typeface="Times New Roman" panose="02020603050405020304" pitchFamily="18" charset="0"/>
              </a:rPr>
              <a:t> </a:t>
            </a:r>
            <a:r>
              <a:rPr lang="en-US" sz="2800" dirty="0" err="1">
                <a:effectLst/>
                <a:ea typeface="Times New Roman" panose="02020603050405020304" pitchFamily="18" charset="0"/>
              </a:rPr>
              <a:t>l'area</a:t>
            </a:r>
            <a:r>
              <a:rPr lang="en-US" sz="2800" dirty="0">
                <a:effectLst/>
                <a:ea typeface="Times New Roman" panose="02020603050405020304" pitchFamily="18" charset="0"/>
              </a:rPr>
              <a:t> di </a:t>
            </a:r>
            <a:r>
              <a:rPr lang="en-US" sz="2800" dirty="0" err="1">
                <a:effectLst/>
                <a:ea typeface="Times New Roman" panose="02020603050405020304" pitchFamily="18" charset="0"/>
              </a:rPr>
              <a:t>competenza</a:t>
            </a:r>
            <a:r>
              <a:rPr lang="en-US" sz="2800" dirty="0">
                <a:effectLst/>
                <a:ea typeface="Times New Roman" panose="02020603050405020304" pitchFamily="18" charset="0"/>
              </a:rPr>
              <a:t> </a:t>
            </a:r>
            <a:r>
              <a:rPr lang="en-US" sz="2800" dirty="0" err="1">
                <a:effectLst/>
                <a:ea typeface="Times New Roman" panose="02020603050405020304" pitchFamily="18" charset="0"/>
              </a:rPr>
              <a:t>più</a:t>
            </a:r>
            <a:r>
              <a:rPr lang="en-US" sz="2800" dirty="0">
                <a:effectLst/>
                <a:ea typeface="Times New Roman" panose="02020603050405020304" pitchFamily="18" charset="0"/>
              </a:rPr>
              <a:t> </a:t>
            </a:r>
            <a:r>
              <a:rPr lang="en-US" sz="2800" dirty="0" err="1">
                <a:effectLst/>
                <a:ea typeface="Times New Roman" panose="02020603050405020304" pitchFamily="18" charset="0"/>
              </a:rPr>
              <a:t>rilevante</a:t>
            </a:r>
            <a:r>
              <a:rPr lang="en-US" sz="2800" dirty="0">
                <a:effectLst/>
                <a:ea typeface="Times New Roman" panose="02020603050405020304" pitchFamily="18" charset="0"/>
              </a:rPr>
              <a:t> per </a:t>
            </a:r>
            <a:r>
              <a:rPr lang="en-US" sz="2800" dirty="0" err="1">
                <a:effectLst/>
                <a:ea typeface="Times New Roman" panose="02020603050405020304" pitchFamily="18" charset="0"/>
              </a:rPr>
              <a:t>l'acquisizione</a:t>
            </a:r>
            <a:r>
              <a:rPr lang="en-US" sz="2800" dirty="0">
                <a:effectLst/>
                <a:ea typeface="Times New Roman" panose="02020603050405020304" pitchFamily="18" charset="0"/>
              </a:rPr>
              <a:t> di </a:t>
            </a:r>
            <a:r>
              <a:rPr lang="en-US" sz="2800" dirty="0" err="1">
                <a:effectLst/>
                <a:ea typeface="Times New Roman" panose="02020603050405020304" pitchFamily="18" charset="0"/>
              </a:rPr>
              <a:t>risorse</a:t>
            </a:r>
            <a:r>
              <a:rPr lang="en-US" sz="2800" dirty="0">
                <a:effectLst/>
                <a:ea typeface="Times New Roman" panose="02020603050405020304" pitchFamily="18" charset="0"/>
              </a:rPr>
              <a:t> </a:t>
            </a:r>
            <a:r>
              <a:rPr lang="en-US" sz="2800" dirty="0" err="1">
                <a:effectLst/>
                <a:ea typeface="Times New Roman" panose="02020603050405020304" pitchFamily="18" charset="0"/>
              </a:rPr>
              <a:t>chiave</a:t>
            </a:r>
            <a:r>
              <a:rPr lang="en-US" sz="2800" dirty="0">
                <a:effectLst/>
                <a:ea typeface="Times New Roman" panose="02020603050405020304" pitchFamily="18" charset="0"/>
              </a:rPr>
              <a:t> </a:t>
            </a:r>
            <a:r>
              <a:rPr lang="en-US" sz="2800" dirty="0" err="1">
                <a:effectLst/>
                <a:ea typeface="Times New Roman" panose="02020603050405020304" pitchFamily="18" charset="0"/>
              </a:rPr>
              <a:t>personali</a:t>
            </a:r>
            <a:r>
              <a:rPr lang="en-US" sz="2800" dirty="0">
                <a:effectLst/>
                <a:ea typeface="Times New Roman" panose="02020603050405020304" pitchFamily="18" charset="0"/>
              </a:rPr>
              <a:t>, </a:t>
            </a:r>
            <a:r>
              <a:rPr lang="en-US" sz="2800" dirty="0" err="1">
                <a:effectLst/>
                <a:ea typeface="Times New Roman" panose="02020603050405020304" pitchFamily="18" charset="0"/>
              </a:rPr>
              <a:t>materiali</a:t>
            </a:r>
            <a:r>
              <a:rPr lang="en-US" sz="2800" dirty="0">
                <a:effectLst/>
                <a:ea typeface="Times New Roman" panose="02020603050405020304" pitchFamily="18" charset="0"/>
              </a:rPr>
              <a:t> e non </a:t>
            </a:r>
            <a:r>
              <a:rPr lang="en-US" sz="2800" dirty="0" err="1">
                <a:effectLst/>
                <a:ea typeface="Times New Roman" panose="02020603050405020304" pitchFamily="18" charset="0"/>
              </a:rPr>
              <a:t>materiali</a:t>
            </a:r>
            <a:r>
              <a:rPr lang="en-US" sz="2800" dirty="0">
                <a:effectLst/>
                <a:ea typeface="Times New Roman" panose="02020603050405020304" pitchFamily="18" charset="0"/>
              </a:rPr>
              <a:t>, </a:t>
            </a:r>
            <a:r>
              <a:rPr lang="en-US" sz="2800" dirty="0" err="1">
                <a:effectLst/>
                <a:ea typeface="Times New Roman" panose="02020603050405020304" pitchFamily="18" charset="0"/>
              </a:rPr>
              <a:t>che</a:t>
            </a:r>
            <a:r>
              <a:rPr lang="en-US" sz="2800" dirty="0">
                <a:effectLst/>
                <a:ea typeface="Times New Roman" panose="02020603050405020304" pitchFamily="18" charset="0"/>
              </a:rPr>
              <a:t> </a:t>
            </a:r>
            <a:r>
              <a:rPr lang="en-US" sz="2800" dirty="0" err="1">
                <a:effectLst/>
                <a:ea typeface="Times New Roman" panose="02020603050405020304" pitchFamily="18" charset="0"/>
              </a:rPr>
              <a:t>sono</a:t>
            </a:r>
            <a:r>
              <a:rPr lang="en-US" sz="2800" dirty="0">
                <a:effectLst/>
                <a:ea typeface="Times New Roman" panose="02020603050405020304" pitchFamily="18" charset="0"/>
              </a:rPr>
              <a:t> </a:t>
            </a:r>
            <a:r>
              <a:rPr lang="en-US" sz="2800" dirty="0" err="1">
                <a:effectLst/>
                <a:ea typeface="Times New Roman" panose="02020603050405020304" pitchFamily="18" charset="0"/>
              </a:rPr>
              <a:t>fondamentali</a:t>
            </a:r>
            <a:r>
              <a:rPr lang="en-US" sz="2800" dirty="0">
                <a:effectLst/>
                <a:ea typeface="Times New Roman" panose="02020603050405020304" pitchFamily="18" charset="0"/>
              </a:rPr>
              <a:t> per </a:t>
            </a:r>
            <a:r>
              <a:rPr lang="en-US" sz="2800" dirty="0" err="1">
                <a:effectLst/>
                <a:ea typeface="Times New Roman" panose="02020603050405020304" pitchFamily="18" charset="0"/>
              </a:rPr>
              <a:t>l'empowerment</a:t>
            </a:r>
            <a:r>
              <a:rPr lang="en-US" sz="2800" dirty="0">
                <a:effectLst/>
                <a:ea typeface="Times New Roman" panose="02020603050405020304" pitchFamily="18" charset="0"/>
              </a:rPr>
              <a:t> e la </a:t>
            </a:r>
            <a:r>
              <a:rPr lang="en-US" sz="2800" dirty="0" err="1">
                <a:effectLst/>
                <a:ea typeface="Times New Roman" panose="02020603050405020304" pitchFamily="18" charset="0"/>
              </a:rPr>
              <a:t>professionalizzazione</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persone</a:t>
            </a:r>
            <a:r>
              <a:rPr lang="en-US" sz="2800" dirty="0">
                <a:effectLst/>
                <a:ea typeface="Times New Roman" panose="02020603050405020304" pitchFamily="18" charset="0"/>
              </a:rPr>
              <a:t>.</a:t>
            </a:r>
          </a:p>
          <a:p>
            <a:endParaRPr lang="en-US" altLang="ko-KR" sz="2800" dirty="0"/>
          </a:p>
          <a:p>
            <a:r>
              <a:rPr lang="en-US" sz="2800" dirty="0">
                <a:effectLst/>
                <a:ea typeface="Times New Roman" panose="02020603050405020304" pitchFamily="18" charset="0"/>
              </a:rPr>
              <a:t>Le cinque </a:t>
            </a:r>
            <a:r>
              <a:rPr lang="en-US" sz="2800" dirty="0" err="1">
                <a:effectLst/>
                <a:ea typeface="Times New Roman" panose="02020603050405020304" pitchFamily="18" charset="0"/>
              </a:rPr>
              <a:t>competenze</a:t>
            </a:r>
            <a:r>
              <a:rPr lang="en-US" sz="2800" dirty="0">
                <a:effectLst/>
                <a:ea typeface="Times New Roman" panose="02020603050405020304" pitchFamily="18" charset="0"/>
              </a:rPr>
              <a:t> </a:t>
            </a:r>
            <a:r>
              <a:rPr lang="en-US" sz="2800" dirty="0" err="1">
                <a:effectLst/>
                <a:ea typeface="Times New Roman" panose="02020603050405020304" pitchFamily="18" charset="0"/>
              </a:rPr>
              <a:t>elencate</a:t>
            </a:r>
            <a:r>
              <a:rPr lang="en-US" sz="2800" dirty="0">
                <a:effectLst/>
                <a:ea typeface="Times New Roman" panose="02020603050405020304" pitchFamily="18" charset="0"/>
              </a:rPr>
              <a:t> in </a:t>
            </a:r>
            <a:r>
              <a:rPr lang="en-US" sz="2800" dirty="0" err="1">
                <a:effectLst/>
                <a:ea typeface="Times New Roman" panose="02020603050405020304" pitchFamily="18" charset="0"/>
              </a:rPr>
              <a:t>questa</a:t>
            </a:r>
            <a:r>
              <a:rPr lang="en-US" sz="2800" dirty="0">
                <a:effectLst/>
                <a:ea typeface="Times New Roman" panose="02020603050405020304" pitchFamily="18" charset="0"/>
              </a:rPr>
              <a:t> area di </a:t>
            </a:r>
            <a:r>
              <a:rPr lang="it-IT" sz="2800" dirty="0">
                <a:effectLst/>
                <a:ea typeface="Times New Roman" panose="02020603050405020304" pitchFamily="18" charset="0"/>
              </a:rPr>
              <a:t>formazione migliorano</a:t>
            </a:r>
            <a:r>
              <a:rPr lang="en-US" sz="2800" dirty="0">
                <a:effectLst/>
                <a:ea typeface="Times New Roman" panose="02020603050405020304" pitchFamily="18" charset="0"/>
              </a:rPr>
              <a:t> e </a:t>
            </a:r>
            <a:r>
              <a:rPr lang="en-US" sz="2800" dirty="0" err="1">
                <a:effectLst/>
                <a:ea typeface="Times New Roman" panose="02020603050405020304" pitchFamily="18" charset="0"/>
              </a:rPr>
              <a:t>rafforzano</a:t>
            </a:r>
            <a:r>
              <a:rPr lang="en-US" sz="2800" dirty="0">
                <a:effectLst/>
                <a:ea typeface="Times New Roman" panose="02020603050405020304" pitchFamily="18" charset="0"/>
              </a:rPr>
              <a:t> la </a:t>
            </a:r>
            <a:r>
              <a:rPr lang="en-US" sz="2800" dirty="0" err="1">
                <a:effectLst/>
                <a:ea typeface="Times New Roman" panose="02020603050405020304" pitchFamily="18" charset="0"/>
              </a:rPr>
              <a:t>vostra</a:t>
            </a:r>
            <a:r>
              <a:rPr lang="en-US" sz="2800" dirty="0">
                <a:effectLst/>
                <a:ea typeface="Times New Roman" panose="02020603050405020304" pitchFamily="18" charset="0"/>
              </a:rPr>
              <a:t> </a:t>
            </a:r>
            <a:r>
              <a:rPr lang="en-US" sz="2800" dirty="0" err="1">
                <a:effectLst/>
                <a:ea typeface="Times New Roman" panose="02020603050405020304" pitchFamily="18" charset="0"/>
              </a:rPr>
              <a:t>competitività</a:t>
            </a:r>
            <a:r>
              <a:rPr lang="en-US" sz="2800" dirty="0">
                <a:effectLst/>
                <a:ea typeface="Times New Roman" panose="02020603050405020304" pitchFamily="18" charset="0"/>
              </a:rPr>
              <a:t> </a:t>
            </a:r>
            <a:r>
              <a:rPr lang="en-US" sz="2800" dirty="0" err="1">
                <a:effectLst/>
                <a:ea typeface="Times New Roman" panose="02020603050405020304" pitchFamily="18" charset="0"/>
              </a:rPr>
              <a:t>nel</a:t>
            </a:r>
            <a:r>
              <a:rPr lang="en-US" sz="2800" dirty="0">
                <a:effectLst/>
                <a:ea typeface="Times New Roman" panose="02020603050405020304" pitchFamily="18" charset="0"/>
              </a:rPr>
              <a:t> </a:t>
            </a:r>
            <a:r>
              <a:rPr lang="en-US" sz="2800" dirty="0" err="1">
                <a:effectLst/>
                <a:ea typeface="Times New Roman" panose="02020603050405020304" pitchFamily="18" charset="0"/>
              </a:rPr>
              <a:t>mercato</a:t>
            </a:r>
            <a:r>
              <a:rPr lang="en-US" sz="2800" dirty="0">
                <a:effectLst/>
                <a:ea typeface="Times New Roman" panose="02020603050405020304" pitchFamily="18" charset="0"/>
              </a:rPr>
              <a:t> del </a:t>
            </a:r>
            <a:r>
              <a:rPr lang="en-US" sz="2800" dirty="0" err="1">
                <a:effectLst/>
                <a:ea typeface="Times New Roman" panose="02020603050405020304" pitchFamily="18" charset="0"/>
              </a:rPr>
              <a:t>lavoro</a:t>
            </a:r>
            <a:r>
              <a:rPr lang="en-US" sz="2800" dirty="0">
                <a:effectLst/>
                <a:ea typeface="Times New Roman" panose="02020603050405020304" pitchFamily="18" charset="0"/>
              </a:rPr>
              <a:t> e </a:t>
            </a:r>
            <a:r>
              <a:rPr lang="en-US" sz="2800" dirty="0" err="1">
                <a:effectLst/>
                <a:ea typeface="Times New Roman" panose="02020603050405020304" pitchFamily="18" charset="0"/>
              </a:rPr>
              <a:t>possono</a:t>
            </a:r>
            <a:r>
              <a:rPr lang="en-US" sz="2800" dirty="0">
                <a:effectLst/>
                <a:ea typeface="Times New Roman" panose="02020603050405020304" pitchFamily="18" charset="0"/>
              </a:rPr>
              <a:t> </a:t>
            </a:r>
            <a:r>
              <a:rPr lang="en-US" sz="2800" dirty="0" err="1">
                <a:effectLst/>
                <a:ea typeface="Times New Roman" panose="02020603050405020304" pitchFamily="18" charset="0"/>
              </a:rPr>
              <a:t>essere</a:t>
            </a:r>
            <a:r>
              <a:rPr lang="en-US" sz="2800" dirty="0">
                <a:effectLst/>
                <a:ea typeface="Times New Roman" panose="02020603050405020304" pitchFamily="18" charset="0"/>
              </a:rPr>
              <a:t> considerate una vera e propria leva </a:t>
            </a:r>
            <a:r>
              <a:rPr lang="en-US" sz="2800" dirty="0" err="1">
                <a:effectLst/>
                <a:ea typeface="Times New Roman" panose="02020603050405020304" pitchFamily="18" charset="0"/>
              </a:rPr>
              <a:t>strategica</a:t>
            </a:r>
            <a:r>
              <a:rPr lang="en-US" sz="2800" dirty="0">
                <a:effectLst/>
                <a:ea typeface="Times New Roman" panose="02020603050405020304" pitchFamily="18" charset="0"/>
              </a:rPr>
              <a:t> </a:t>
            </a:r>
            <a:r>
              <a:rPr lang="en-US" sz="2800" dirty="0" err="1">
                <a:effectLst/>
                <a:ea typeface="Times New Roman" panose="02020603050405020304" pitchFamily="18" charset="0"/>
              </a:rPr>
              <a:t>durante</a:t>
            </a:r>
            <a:r>
              <a:rPr lang="en-US" sz="2800" dirty="0">
                <a:effectLst/>
                <a:ea typeface="Times New Roman" panose="02020603050405020304" pitchFamily="18" charset="0"/>
              </a:rPr>
              <a:t> il </a:t>
            </a:r>
            <a:r>
              <a:rPr lang="en-US" sz="2800" dirty="0" err="1">
                <a:effectLst/>
                <a:ea typeface="Times New Roman" panose="02020603050405020304" pitchFamily="18" charset="0"/>
              </a:rPr>
              <a:t>processo</a:t>
            </a:r>
            <a:r>
              <a:rPr lang="en-US" sz="2800" dirty="0">
                <a:effectLst/>
                <a:ea typeface="Times New Roman" panose="02020603050405020304" pitchFamily="18" charset="0"/>
              </a:rPr>
              <a:t> di </a:t>
            </a:r>
            <a:r>
              <a:rPr lang="en-US" sz="2800" dirty="0" err="1">
                <a:effectLst/>
                <a:ea typeface="Times New Roman" panose="02020603050405020304" pitchFamily="18" charset="0"/>
              </a:rPr>
              <a:t>ricerca</a:t>
            </a:r>
            <a:r>
              <a:rPr lang="en-US" sz="2800" dirty="0">
                <a:effectLst/>
                <a:ea typeface="Times New Roman" panose="02020603050405020304" pitchFamily="18" charset="0"/>
              </a:rPr>
              <a:t>.</a:t>
            </a:r>
            <a:endParaRPr lang="it-IT" sz="2800" dirty="0">
              <a:effectLst/>
              <a:ea typeface="Times New Roman" panose="02020603050405020304" pitchFamily="18" charset="0"/>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5386544" cy="584775"/>
          </a:xfrm>
          <a:prstGeom prst="rect">
            <a:avLst/>
          </a:prstGeom>
          <a:noFill/>
        </p:spPr>
        <p:txBody>
          <a:bodyPr wrap="square" rtlCol="0" anchor="ctr">
            <a:spAutoFit/>
          </a:bodyPr>
          <a:lstStyle/>
          <a:p>
            <a:r>
              <a:rPr lang="en-US" altLang="ko-KR" sz="3200" b="1" dirty="0">
                <a:solidFill>
                  <a:srgbClr val="243255"/>
                </a:solidFill>
                <a:ea typeface="Tahoma" panose="020B0604030504040204" pitchFamily="34" charset="0"/>
                <a:cs typeface="Tahoma" panose="020B0604030504040204" pitchFamily="34" charset="0"/>
              </a:rPr>
              <a:t>The </a:t>
            </a:r>
            <a:r>
              <a:rPr lang="en-US" altLang="ko-KR" sz="3200" b="1" i="1" dirty="0" err="1">
                <a:solidFill>
                  <a:srgbClr val="243255"/>
                </a:solidFill>
                <a:ea typeface="Tahoma" panose="020B0604030504040204" pitchFamily="34" charset="0"/>
                <a:cs typeface="Tahoma" panose="020B0604030504040204" pitchFamily="34" charset="0"/>
              </a:rPr>
              <a:t>Risorse</a:t>
            </a:r>
            <a:r>
              <a:rPr lang="en-US" altLang="ko-KR" sz="3200" b="1" dirty="0">
                <a:solidFill>
                  <a:srgbClr val="243255"/>
                </a:solidFill>
                <a:ea typeface="Tahoma" panose="020B0604030504040204" pitchFamily="34" charset="0"/>
                <a:cs typeface="Tahoma" panose="020B0604030504040204" pitchFamily="34" charset="0"/>
              </a:rPr>
              <a:t> </a:t>
            </a:r>
            <a:r>
              <a:rPr lang="en-US" altLang="ko-KR" sz="3200" b="1" dirty="0" err="1">
                <a:solidFill>
                  <a:srgbClr val="243255"/>
                </a:solidFill>
                <a:ea typeface="Tahoma" panose="020B0604030504040204" pitchFamily="34" charset="0"/>
                <a:cs typeface="Tahoma" panose="020B0604030504040204" pitchFamily="34" charset="0"/>
              </a:rPr>
              <a:t>fondamentali</a:t>
            </a:r>
            <a:endParaRPr lang="ko-KR" altLang="en-US" sz="3200" b="1" dirty="0">
              <a:solidFill>
                <a:srgbClr val="243255"/>
              </a:solidFill>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Le </a:t>
            </a:r>
            <a:r>
              <a:rPr lang="en-GB" sz="4000" b="1" spc="50" dirty="0" err="1">
                <a:solidFill>
                  <a:srgbClr val="243255"/>
                </a:solidFill>
                <a:cs typeface="Tahoma"/>
              </a:rPr>
              <a:t>competenze</a:t>
            </a:r>
            <a:r>
              <a:rPr lang="en-GB" sz="4000" b="1" spc="50" dirty="0">
                <a:solidFill>
                  <a:srgbClr val="243255"/>
                </a:solidFill>
                <a:cs typeface="Tahoma"/>
              </a:rPr>
              <a:t> </a:t>
            </a:r>
            <a:r>
              <a:rPr lang="en-GB" sz="4000" b="1" spc="50" dirty="0" err="1">
                <a:solidFill>
                  <a:srgbClr val="243255"/>
                </a:solidFill>
                <a:cs typeface="Tahoma"/>
              </a:rPr>
              <a:t>delle</a:t>
            </a:r>
            <a:r>
              <a:rPr lang="en-GB" sz="4000" b="1" spc="50" dirty="0">
                <a:solidFill>
                  <a:srgbClr val="243255"/>
                </a:solidFill>
                <a:cs typeface="Tahoma"/>
              </a:rPr>
              <a:t> ‘</a:t>
            </a:r>
            <a:r>
              <a:rPr lang="en-GB" sz="4000" b="1" spc="50" dirty="0" err="1">
                <a:solidFill>
                  <a:srgbClr val="243255"/>
                </a:solidFill>
                <a:cs typeface="Tahoma"/>
              </a:rPr>
              <a:t>Risorse</a:t>
            </a:r>
            <a:r>
              <a:rPr lang="en-GB" sz="4000" b="1" spc="50" dirty="0">
                <a:solidFill>
                  <a:srgbClr val="243255"/>
                </a:solidFill>
                <a:cs typeface="Tahoma"/>
              </a:rPr>
              <a:t>’</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r>
              <a:rPr lang="en-US" sz="2800" dirty="0" err="1"/>
              <a:t>Ciascuna</a:t>
            </a:r>
            <a:r>
              <a:rPr lang="en-US" sz="2800" dirty="0"/>
              <a:t> </a:t>
            </a:r>
            <a:r>
              <a:rPr lang="en-US" sz="2800" dirty="0" err="1"/>
              <a:t>delle</a:t>
            </a:r>
            <a:r>
              <a:rPr lang="en-US" sz="2800" dirty="0"/>
              <a:t> </a:t>
            </a:r>
            <a:r>
              <a:rPr lang="en-US" sz="2800" dirty="0" err="1"/>
              <a:t>competenze</a:t>
            </a:r>
            <a:r>
              <a:rPr lang="en-US" sz="2800" dirty="0"/>
              <a:t> </a:t>
            </a:r>
            <a:r>
              <a:rPr lang="en-US" sz="2800" dirty="0" err="1"/>
              <a:t>elencate</a:t>
            </a:r>
            <a:r>
              <a:rPr lang="en-US" sz="2800" dirty="0"/>
              <a:t> </a:t>
            </a:r>
            <a:r>
              <a:rPr lang="en-US" sz="2800" dirty="0" err="1"/>
              <a:t>rappresenta</a:t>
            </a:r>
            <a:r>
              <a:rPr lang="en-US" sz="2800" dirty="0"/>
              <a:t> per </a:t>
            </a:r>
            <a:r>
              <a:rPr lang="en-US" sz="2800" dirty="0" err="1"/>
              <a:t>voi</a:t>
            </a:r>
            <a:r>
              <a:rPr lang="en-US" sz="2800" dirty="0"/>
              <a:t> un focus di interesse in </a:t>
            </a:r>
            <a:r>
              <a:rPr lang="en-US" sz="2800" dirty="0" err="1"/>
              <a:t>quanto</a:t>
            </a:r>
            <a:r>
              <a:rPr lang="en-US" sz="2800" dirty="0"/>
              <a:t> </a:t>
            </a:r>
            <a:r>
              <a:rPr lang="en-US" sz="2800" dirty="0" err="1"/>
              <a:t>fornisce</a:t>
            </a:r>
            <a:r>
              <a:rPr lang="en-US" sz="2800" dirty="0"/>
              <a:t> </a:t>
            </a:r>
            <a:r>
              <a:rPr lang="en-US" sz="2800" dirty="0" err="1"/>
              <a:t>preziose</a:t>
            </a:r>
            <a:r>
              <a:rPr lang="en-US" sz="2800" dirty="0"/>
              <a:t> </a:t>
            </a:r>
            <a:r>
              <a:rPr lang="en-US" sz="2800" dirty="0" err="1"/>
              <a:t>competenze</a:t>
            </a:r>
            <a:r>
              <a:rPr lang="en-US" sz="2800" dirty="0"/>
              <a:t> da </a:t>
            </a:r>
            <a:r>
              <a:rPr lang="en-US" sz="2800" dirty="0" err="1"/>
              <a:t>utilizzare</a:t>
            </a:r>
            <a:r>
              <a:rPr lang="en-US" sz="2800" dirty="0"/>
              <a:t> in </a:t>
            </a:r>
            <a:r>
              <a:rPr lang="en-US" sz="2800" dirty="0" err="1"/>
              <a:t>ambito</a:t>
            </a:r>
            <a:r>
              <a:rPr lang="en-US" sz="2800" dirty="0"/>
              <a:t> </a:t>
            </a:r>
            <a:r>
              <a:rPr lang="en-US" sz="2800" dirty="0" err="1"/>
              <a:t>professionale</a:t>
            </a:r>
            <a:r>
              <a:rPr lang="en-US" sz="2800" dirty="0"/>
              <a:t>.</a:t>
            </a:r>
            <a:endParaRPr lang="it-IT" sz="2800" dirty="0"/>
          </a:p>
          <a:p>
            <a:pPr algn="just"/>
            <a:endParaRPr lang="en-US" altLang="ko-KR" sz="2800" dirty="0"/>
          </a:p>
          <a:p>
            <a:r>
              <a:rPr lang="en-US" sz="2800" b="1" dirty="0"/>
              <a:t>2.1 </a:t>
            </a:r>
            <a:r>
              <a:rPr lang="en-US" sz="2800" b="1" dirty="0" err="1"/>
              <a:t>Consapevolezza</a:t>
            </a:r>
            <a:r>
              <a:rPr lang="en-US" sz="2800" b="1" dirty="0"/>
              <a:t> di </a:t>
            </a:r>
            <a:r>
              <a:rPr lang="en-US" sz="2800" b="1" dirty="0" err="1"/>
              <a:t>sé</a:t>
            </a:r>
            <a:r>
              <a:rPr lang="en-US" sz="2800" b="1" dirty="0"/>
              <a:t> e </a:t>
            </a:r>
            <a:r>
              <a:rPr lang="en-US" sz="2800" b="1" dirty="0" err="1"/>
              <a:t>autoefficacia</a:t>
            </a:r>
            <a:br>
              <a:rPr lang="en-US" sz="2800" b="1" dirty="0"/>
            </a:br>
            <a:r>
              <a:rPr lang="en-US" sz="2800" b="1" dirty="0"/>
              <a:t>2.2 </a:t>
            </a:r>
            <a:r>
              <a:rPr lang="en-US" sz="2800" b="1" dirty="0" err="1"/>
              <a:t>Motivazione</a:t>
            </a:r>
            <a:r>
              <a:rPr lang="en-US" sz="2800" b="1" dirty="0"/>
              <a:t> e </a:t>
            </a:r>
            <a:r>
              <a:rPr lang="en-US" sz="2800" b="1" dirty="0" err="1"/>
              <a:t>perseveranza</a:t>
            </a:r>
            <a:br>
              <a:rPr lang="en-US" sz="2800" b="1" dirty="0"/>
            </a:br>
            <a:r>
              <a:rPr lang="en-US" sz="2800" b="1" dirty="0"/>
              <a:t>2.3 </a:t>
            </a:r>
            <a:r>
              <a:rPr lang="en-US" sz="2800" b="1" dirty="0" err="1"/>
              <a:t>Mobilitazione</a:t>
            </a:r>
            <a:r>
              <a:rPr lang="en-US" sz="2800" b="1" dirty="0"/>
              <a:t> </a:t>
            </a:r>
            <a:r>
              <a:rPr lang="en-US" sz="2800" b="1" dirty="0" err="1"/>
              <a:t>delle</a:t>
            </a:r>
            <a:r>
              <a:rPr lang="en-US" sz="2800" b="1" dirty="0"/>
              <a:t> </a:t>
            </a:r>
            <a:r>
              <a:rPr lang="en-US" sz="2800" b="1" dirty="0" err="1"/>
              <a:t>risorse</a:t>
            </a:r>
            <a:br>
              <a:rPr lang="en-US" sz="2800" b="1" dirty="0"/>
            </a:br>
            <a:r>
              <a:rPr lang="en-US" sz="2800" b="1" dirty="0"/>
              <a:t>2.4 </a:t>
            </a:r>
            <a:r>
              <a:rPr lang="en-US" sz="2800" b="1" dirty="0" err="1"/>
              <a:t>Alfabetizzazione</a:t>
            </a:r>
            <a:r>
              <a:rPr lang="en-US" sz="2800" b="1" dirty="0"/>
              <a:t> </a:t>
            </a:r>
            <a:r>
              <a:rPr lang="en-US" sz="2800" b="1" dirty="0" err="1"/>
              <a:t>finanziaria</a:t>
            </a:r>
            <a:r>
              <a:rPr lang="en-US" sz="2800" b="1" dirty="0"/>
              <a:t> ed </a:t>
            </a:r>
            <a:r>
              <a:rPr lang="en-US" sz="2800" b="1" dirty="0" err="1"/>
              <a:t>economica</a:t>
            </a:r>
            <a:br>
              <a:rPr lang="en-US" sz="2800" b="1" dirty="0"/>
            </a:br>
            <a:r>
              <a:rPr lang="en-US" sz="2800" b="1" dirty="0"/>
              <a:t>2.5 </a:t>
            </a:r>
            <a:r>
              <a:rPr lang="en-US" sz="2800" b="1" dirty="0" err="1"/>
              <a:t>Mobilitare</a:t>
            </a:r>
            <a:r>
              <a:rPr lang="en-US" sz="2800" b="1" dirty="0"/>
              <a:t> </a:t>
            </a:r>
            <a:r>
              <a:rPr lang="en-US" sz="2800" b="1" dirty="0" err="1"/>
              <a:t>gli</a:t>
            </a:r>
            <a:r>
              <a:rPr lang="en-US" sz="2800" b="1" dirty="0"/>
              <a:t> </a:t>
            </a:r>
            <a:r>
              <a:rPr lang="en-US" sz="2800" b="1" dirty="0" err="1"/>
              <a:t>altri</a:t>
            </a:r>
            <a:endParaRPr lang="it-IT" sz="2800" b="1" dirty="0"/>
          </a:p>
          <a:p>
            <a:pPr algn="just"/>
            <a:endParaRPr lang="en-US" altLang="ko-KR" sz="2800" dirty="0"/>
          </a:p>
        </p:txBody>
      </p:sp>
    </p:spTree>
    <p:extLst>
      <p:ext uri="{BB962C8B-B14F-4D97-AF65-F5344CB8AC3E}">
        <p14:creationId xmlns:p14="http://schemas.microsoft.com/office/powerpoint/2010/main" val="127423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Resources’ Competences and opportunities for employability</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ella 2">
            <a:extLst>
              <a:ext uri="{FF2B5EF4-FFF2-40B4-BE49-F238E27FC236}">
                <a16:creationId xmlns:a16="http://schemas.microsoft.com/office/drawing/2014/main" id="{78EF0F77-F54B-4180-9DBF-8A7552B0783D}"/>
              </a:ext>
            </a:extLst>
          </p:cNvPr>
          <p:cNvGraphicFramePr>
            <a:graphicFrameLocks noGrp="1"/>
          </p:cNvGraphicFramePr>
          <p:nvPr>
            <p:extLst>
              <p:ext uri="{D42A27DB-BD31-4B8C-83A1-F6EECF244321}">
                <p14:modId xmlns:p14="http://schemas.microsoft.com/office/powerpoint/2010/main" val="2201289430"/>
              </p:ext>
            </p:extLst>
          </p:nvPr>
        </p:nvGraphicFramePr>
        <p:xfrm>
          <a:off x="1524000" y="2766060"/>
          <a:ext cx="14478000" cy="5501640"/>
        </p:xfrm>
        <a:graphic>
          <a:graphicData uri="http://schemas.openxmlformats.org/drawingml/2006/table">
            <a:tbl>
              <a:tblPr firstRow="1" bandRow="1">
                <a:tableStyleId>{5C22544A-7EE6-4342-B048-85BDC9FD1C3A}</a:tableStyleId>
              </a:tblPr>
              <a:tblGrid>
                <a:gridCol w="7239000">
                  <a:extLst>
                    <a:ext uri="{9D8B030D-6E8A-4147-A177-3AD203B41FA5}">
                      <a16:colId xmlns:a16="http://schemas.microsoft.com/office/drawing/2014/main" val="3136993467"/>
                    </a:ext>
                  </a:extLst>
                </a:gridCol>
                <a:gridCol w="7239000">
                  <a:extLst>
                    <a:ext uri="{9D8B030D-6E8A-4147-A177-3AD203B41FA5}">
                      <a16:colId xmlns:a16="http://schemas.microsoft.com/office/drawing/2014/main" val="577786731"/>
                    </a:ext>
                  </a:extLst>
                </a:gridCol>
              </a:tblGrid>
              <a:tr h="448358">
                <a:tc>
                  <a:txBody>
                    <a:bodyPr/>
                    <a:lstStyle/>
                    <a:p>
                      <a:pPr algn="ctr"/>
                      <a:r>
                        <a:rPr lang="en-US" sz="2500" dirty="0">
                          <a:solidFill>
                            <a:sysClr val="windowText" lastClr="000000"/>
                          </a:solidFill>
                        </a:rPr>
                        <a:t>Competence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500" dirty="0">
                          <a:solidFill>
                            <a:sysClr val="windowText" lastClr="000000"/>
                          </a:solidFill>
                        </a:rPr>
                        <a:t>Employability’s potentials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954568">
                <a:tc>
                  <a:txBody>
                    <a:bodyPr/>
                    <a:lstStyle/>
                    <a:p>
                      <a:pPr algn="just"/>
                      <a:r>
                        <a:rPr lang="en-US" sz="2500" dirty="0" err="1">
                          <a:solidFill>
                            <a:sysClr val="windowText" lastClr="000000"/>
                          </a:solidFill>
                        </a:rPr>
                        <a:t>Autoconsapevolezza</a:t>
                      </a:r>
                      <a:r>
                        <a:rPr lang="en-US" sz="2500" dirty="0">
                          <a:solidFill>
                            <a:sysClr val="windowText" lastClr="000000"/>
                          </a:solidFill>
                        </a:rPr>
                        <a:t> ed </a:t>
                      </a:r>
                      <a:r>
                        <a:rPr lang="en-US" sz="2500" dirty="0" err="1">
                          <a:solidFill>
                            <a:sysClr val="windowText" lastClr="000000"/>
                          </a:solidFill>
                        </a:rPr>
                        <a:t>Autoefficacia</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it-IT" sz="2000" b="0" i="0" dirty="0">
                          <a:solidFill>
                            <a:schemeClr val="dk1"/>
                          </a:solidFill>
                          <a:effectLst/>
                          <a:latin typeface="+mn-lt"/>
                          <a:ea typeface="+mn-ea"/>
                          <a:cs typeface="+mn-cs"/>
                        </a:rPr>
                        <a:t>Educarsi, rimanere impegnati in opportunità di formazione, sviluppare senso di auto-iniziativa, riconoscere i propri limiti e lavorare sulle proprie debolezze.</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665305">
                <a:tc>
                  <a:txBody>
                    <a:bodyPr/>
                    <a:lstStyle/>
                    <a:p>
                      <a:pPr algn="just"/>
                      <a:r>
                        <a:rPr lang="en-US" sz="2500" dirty="0" err="1">
                          <a:solidFill>
                            <a:sysClr val="windowText" lastClr="000000"/>
                          </a:solidFill>
                        </a:rPr>
                        <a:t>Motivazione</a:t>
                      </a:r>
                      <a:r>
                        <a:rPr lang="en-US" sz="2500" dirty="0">
                          <a:solidFill>
                            <a:sysClr val="windowText" lastClr="000000"/>
                          </a:solidFill>
                        </a:rPr>
                        <a:t> e </a:t>
                      </a:r>
                      <a:r>
                        <a:rPr lang="en-US" sz="2500" dirty="0" err="1">
                          <a:solidFill>
                            <a:sysClr val="windowText" lastClr="000000"/>
                          </a:solidFill>
                        </a:rPr>
                        <a:t>Perseveranza</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it-IT" sz="2000" b="0" i="0" dirty="0">
                          <a:solidFill>
                            <a:schemeClr val="dk1"/>
                          </a:solidFill>
                          <a:effectLst/>
                          <a:latin typeface="+mn-lt"/>
                          <a:ea typeface="+mn-ea"/>
                          <a:cs typeface="+mn-cs"/>
                        </a:rPr>
                        <a:t>Rimanere concentrati, fare qualcosa per aumentare la fiducia e convertire i pensieri negativi in opportunità di miglioramento.</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1243831">
                <a:tc>
                  <a:txBody>
                    <a:bodyPr/>
                    <a:lstStyle/>
                    <a:p>
                      <a:pPr algn="just"/>
                      <a:r>
                        <a:rPr lang="en-US" sz="2500" dirty="0" err="1">
                          <a:solidFill>
                            <a:sysClr val="windowText" lastClr="000000"/>
                          </a:solidFill>
                        </a:rPr>
                        <a:t>Mobilitare</a:t>
                      </a:r>
                      <a:r>
                        <a:rPr lang="en-US" sz="2500" dirty="0">
                          <a:solidFill>
                            <a:sysClr val="windowText" lastClr="000000"/>
                          </a:solidFill>
                        </a:rPr>
                        <a:t> le </a:t>
                      </a:r>
                      <a:r>
                        <a:rPr lang="en-US" sz="2500" dirty="0" err="1">
                          <a:solidFill>
                            <a:sysClr val="windowText" lastClr="000000"/>
                          </a:solidFill>
                        </a:rPr>
                        <a:t>risorse</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it-IT" sz="2000" b="0" i="0" dirty="0">
                          <a:solidFill>
                            <a:schemeClr val="dk1"/>
                          </a:solidFill>
                          <a:effectLst/>
                          <a:latin typeface="+mn-lt"/>
                          <a:ea typeface="+mn-ea"/>
                          <a:cs typeface="+mn-cs"/>
                        </a:rPr>
                        <a:t>Raccogli quante più informazioni possibili sull'industria/settore di tuo interesse, esplora il web alla ricerca di informazioni/approfondimenti rilevanti sui tuoi datori di lavoro/l'organizzazione per cui vuoi candidarti</a:t>
                      </a:r>
                      <a:r>
                        <a:rPr lang="en-US" sz="2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954568">
                <a:tc>
                  <a:txBody>
                    <a:bodyPr/>
                    <a:lstStyle/>
                    <a:p>
                      <a:pPr algn="just"/>
                      <a:r>
                        <a:rPr lang="en-US" sz="2500" dirty="0" err="1">
                          <a:solidFill>
                            <a:sysClr val="windowText" lastClr="000000"/>
                          </a:solidFill>
                        </a:rPr>
                        <a:t>Alfabetizzazione</a:t>
                      </a:r>
                      <a:r>
                        <a:rPr lang="en-US" sz="2500" dirty="0">
                          <a:solidFill>
                            <a:sysClr val="windowText" lastClr="000000"/>
                          </a:solidFill>
                        </a:rPr>
                        <a:t> </a:t>
                      </a:r>
                      <a:r>
                        <a:rPr lang="en-US" sz="2500" dirty="0" err="1">
                          <a:solidFill>
                            <a:sysClr val="windowText" lastClr="000000"/>
                          </a:solidFill>
                        </a:rPr>
                        <a:t>economica</a:t>
                      </a:r>
                      <a:r>
                        <a:rPr lang="en-US" sz="2500" dirty="0">
                          <a:solidFill>
                            <a:sysClr val="windowText" lastClr="000000"/>
                          </a:solidFill>
                        </a:rPr>
                        <a:t> e </a:t>
                      </a:r>
                      <a:r>
                        <a:rPr lang="en-US" sz="2500" dirty="0" err="1">
                          <a:solidFill>
                            <a:sysClr val="windowText" lastClr="000000"/>
                          </a:solidFill>
                        </a:rPr>
                        <a:t>finanziaria</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it-IT" sz="2000" b="0" i="0" dirty="0">
                          <a:solidFill>
                            <a:schemeClr val="dk1"/>
                          </a:solidFill>
                          <a:effectLst/>
                          <a:latin typeface="+mn-lt"/>
                          <a:ea typeface="+mn-ea"/>
                          <a:cs typeface="+mn-cs"/>
                        </a:rPr>
                        <a:t>Rafforza la tua conoscenza degli elementi essenziali del business, impara il vocabolario e il glossario della gestione, studia in anticipo il contesto operativo in cui ti troverai ad operare.</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954568">
                <a:tc>
                  <a:txBody>
                    <a:bodyPr/>
                    <a:lstStyle/>
                    <a:p>
                      <a:pPr algn="just"/>
                      <a:r>
                        <a:rPr lang="en-US" sz="2500" dirty="0" err="1">
                          <a:solidFill>
                            <a:sysClr val="windowText" lastClr="000000"/>
                          </a:solidFill>
                        </a:rPr>
                        <a:t>Mobilitare</a:t>
                      </a:r>
                      <a:r>
                        <a:rPr lang="en-US" sz="2500" dirty="0">
                          <a:solidFill>
                            <a:sysClr val="windowText" lastClr="000000"/>
                          </a:solidFill>
                        </a:rPr>
                        <a:t> </a:t>
                      </a:r>
                      <a:r>
                        <a:rPr lang="en-US" sz="2500" dirty="0" err="1">
                          <a:solidFill>
                            <a:sysClr val="windowText" lastClr="000000"/>
                          </a:solidFill>
                        </a:rPr>
                        <a:t>gli</a:t>
                      </a:r>
                      <a:r>
                        <a:rPr lang="en-US" sz="2500" dirty="0">
                          <a:solidFill>
                            <a:sysClr val="windowText" lastClr="000000"/>
                          </a:solidFill>
                        </a:rPr>
                        <a:t> </a:t>
                      </a:r>
                      <a:r>
                        <a:rPr lang="en-US" sz="2500" dirty="0" err="1">
                          <a:solidFill>
                            <a:sysClr val="windowText" lastClr="000000"/>
                          </a:solidFill>
                        </a:rPr>
                        <a:t>altri</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it-IT" sz="2000" b="0" i="0" dirty="0">
                          <a:solidFill>
                            <a:schemeClr val="dk1"/>
                          </a:solidFill>
                          <a:effectLst/>
                          <a:latin typeface="+mn-lt"/>
                          <a:ea typeface="+mn-ea"/>
                          <a:cs typeface="+mn-cs"/>
                        </a:rPr>
                        <a:t>Allenati per essere un comunicatore efficace, imparare a condividere entusiasmo e senso di affidabilità, cerca una guida esterna.</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spTree>
    <p:extLst>
      <p:ext uri="{BB962C8B-B14F-4D97-AF65-F5344CB8AC3E}">
        <p14:creationId xmlns:p14="http://schemas.microsoft.com/office/powerpoint/2010/main" val="339591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t>
            </a:r>
            <a:r>
              <a:rPr lang="en-GB" sz="4000" b="1" spc="50" dirty="0" err="1">
                <a:solidFill>
                  <a:srgbClr val="243255"/>
                </a:solidFill>
                <a:cs typeface="Tahoma"/>
              </a:rPr>
              <a:t>quindi</a:t>
            </a:r>
            <a:r>
              <a:rPr lang="en-GB" sz="4000" b="1" spc="50" dirty="0">
                <a:solidFill>
                  <a:srgbClr val="243255"/>
                </a:solidFill>
                <a:cs typeface="Tahoma"/>
              </a:rPr>
              <a:t> </a:t>
            </a:r>
            <a:r>
              <a:rPr lang="en-GB" sz="4000" b="1" spc="50" dirty="0" err="1">
                <a:solidFill>
                  <a:srgbClr val="243255"/>
                </a:solidFill>
                <a:cs typeface="Tahoma"/>
              </a:rPr>
              <a:t>cos’è</a:t>
            </a:r>
            <a:r>
              <a:rPr lang="en-GB" sz="4000" b="1" spc="50" dirty="0">
                <a:solidFill>
                  <a:srgbClr val="243255"/>
                </a:solidFill>
                <a:cs typeface="Tahoma"/>
              </a:rPr>
              <a:t> </a:t>
            </a:r>
            <a:r>
              <a:rPr lang="en-GB" sz="4000" b="1" spc="50" dirty="0" err="1">
                <a:solidFill>
                  <a:srgbClr val="243255"/>
                </a:solidFill>
                <a:cs typeface="Tahoma"/>
              </a:rPr>
              <a:t>l’Intelligenza</a:t>
            </a:r>
            <a:r>
              <a:rPr lang="en-GB" sz="4000" b="1" spc="50" dirty="0">
                <a:solidFill>
                  <a:srgbClr val="243255"/>
                </a:solidFill>
                <a:cs typeface="Tahoma"/>
              </a:rPr>
              <a:t> </a:t>
            </a:r>
            <a:r>
              <a:rPr lang="en-GB" sz="4000" b="1" spc="50" dirty="0" err="1">
                <a:solidFill>
                  <a:srgbClr val="243255"/>
                </a:solidFill>
                <a:cs typeface="Tahoma"/>
              </a:rPr>
              <a:t>Emotiva</a:t>
            </a:r>
            <a:r>
              <a:rPr lang="en-GB" sz="4000" b="1" spc="50" dirty="0">
                <a:solidFill>
                  <a:srgbClr val="243255"/>
                </a:solidFill>
                <a:cs typeface="Tahoma"/>
              </a:rPr>
              <a:t>?</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5673545" cy="4708981"/>
          </a:xfrm>
          <a:prstGeom prst="rect">
            <a:avLst/>
          </a:prstGeom>
          <a:noFill/>
        </p:spPr>
        <p:txBody>
          <a:bodyPr wrap="square" rtlCol="0">
            <a:spAutoFit/>
          </a:bodyPr>
          <a:lstStyle/>
          <a:p>
            <a:r>
              <a:rPr lang="en-US" sz="2800" dirty="0" err="1"/>
              <a:t>L'Intelligenza</a:t>
            </a:r>
            <a:r>
              <a:rPr lang="en-US" sz="2800" dirty="0"/>
              <a:t> </a:t>
            </a:r>
            <a:r>
              <a:rPr lang="en-US" sz="2800" dirty="0" err="1"/>
              <a:t>Emotiva</a:t>
            </a:r>
            <a:r>
              <a:rPr lang="en-US" sz="2800" dirty="0"/>
              <a:t> è </a:t>
            </a:r>
            <a:r>
              <a:rPr lang="en-US" sz="2800" dirty="0" err="1"/>
              <a:t>intesa</a:t>
            </a:r>
            <a:r>
              <a:rPr lang="en-US" sz="2800" dirty="0"/>
              <a:t> come la </a:t>
            </a:r>
            <a:r>
              <a:rPr lang="en-US" sz="2800" dirty="0" err="1"/>
              <a:t>capacità</a:t>
            </a:r>
            <a:r>
              <a:rPr lang="en-US" sz="2800" dirty="0"/>
              <a:t> di </a:t>
            </a:r>
            <a:r>
              <a:rPr lang="en-US" sz="2800" dirty="0" err="1"/>
              <a:t>riconoscere</a:t>
            </a:r>
            <a:r>
              <a:rPr lang="en-US" sz="2800" dirty="0"/>
              <a:t> e </a:t>
            </a:r>
            <a:r>
              <a:rPr lang="en-US" sz="2800" dirty="0" err="1"/>
              <a:t>gestire</a:t>
            </a:r>
            <a:r>
              <a:rPr lang="en-US" sz="2800" dirty="0"/>
              <a:t> le </a:t>
            </a:r>
            <a:r>
              <a:rPr lang="en-US" sz="2800" dirty="0" err="1"/>
              <a:t>proprie</a:t>
            </a:r>
            <a:r>
              <a:rPr lang="en-US" sz="2800" dirty="0"/>
              <a:t> </a:t>
            </a:r>
            <a:r>
              <a:rPr lang="en-US" sz="2800" dirty="0" err="1"/>
              <a:t>emozioni</a:t>
            </a:r>
            <a:r>
              <a:rPr lang="en-US" sz="2800" dirty="0"/>
              <a:t> e quelle </a:t>
            </a:r>
            <a:r>
              <a:rPr lang="en-US" sz="2800" dirty="0" err="1"/>
              <a:t>degli</a:t>
            </a:r>
            <a:r>
              <a:rPr lang="en-US" sz="2800" dirty="0"/>
              <a:t> </a:t>
            </a:r>
            <a:r>
              <a:rPr lang="en-US" sz="2800" dirty="0" err="1"/>
              <a:t>altri</a:t>
            </a:r>
            <a:r>
              <a:rPr lang="en-US" sz="2800" dirty="0"/>
              <a:t> al fine di </a:t>
            </a:r>
            <a:r>
              <a:rPr lang="en-US" sz="2800" dirty="0" err="1"/>
              <a:t>orientare</a:t>
            </a:r>
            <a:r>
              <a:rPr lang="en-US" sz="2800" dirty="0"/>
              <a:t> </a:t>
            </a:r>
            <a:r>
              <a:rPr lang="en-US" sz="2800" dirty="0" err="1"/>
              <a:t>i</a:t>
            </a:r>
            <a:r>
              <a:rPr lang="en-US" sz="2800" dirty="0"/>
              <a:t> </a:t>
            </a:r>
            <a:r>
              <a:rPr lang="en-US" sz="2800" dirty="0" err="1"/>
              <a:t>propri</a:t>
            </a:r>
            <a:r>
              <a:rPr lang="en-US" sz="2800" dirty="0"/>
              <a:t> </a:t>
            </a:r>
            <a:r>
              <a:rPr lang="en-US" sz="2800" dirty="0" err="1"/>
              <a:t>comportamenti</a:t>
            </a:r>
            <a:r>
              <a:rPr lang="en-US" sz="2800" dirty="0"/>
              <a:t> e </a:t>
            </a:r>
            <a:r>
              <a:rPr lang="en-US" sz="2800" dirty="0" err="1"/>
              <a:t>i</a:t>
            </a:r>
            <a:r>
              <a:rPr lang="en-US" sz="2800" dirty="0"/>
              <a:t> </a:t>
            </a:r>
            <a:r>
              <a:rPr lang="en-US" sz="2800" dirty="0" err="1"/>
              <a:t>propri</a:t>
            </a:r>
            <a:r>
              <a:rPr lang="en-US" sz="2800" dirty="0"/>
              <a:t> </a:t>
            </a:r>
            <a:r>
              <a:rPr lang="en-US" sz="2800" dirty="0" err="1"/>
              <a:t>pensieri</a:t>
            </a:r>
            <a:br>
              <a:rPr lang="en-US" sz="2800" dirty="0"/>
            </a:br>
            <a:r>
              <a:rPr lang="en-US" altLang="ko-KR" sz="2000" dirty="0"/>
              <a:t>Source: </a:t>
            </a:r>
            <a:r>
              <a:rPr lang="en-GB" altLang="ko-KR" sz="2000" dirty="0"/>
              <a:t> P. Salovey, John D. Mayer, 1990, Emotional Intelligence</a:t>
            </a:r>
            <a:r>
              <a:rPr lang="en-US" altLang="ko-KR" sz="2000" dirty="0"/>
              <a:t> </a:t>
            </a:r>
          </a:p>
          <a:p>
            <a:endParaRPr lang="en-US" altLang="ko-KR" sz="2800" dirty="0"/>
          </a:p>
          <a:p>
            <a:r>
              <a:rPr lang="en-US" sz="2800" dirty="0" err="1"/>
              <a:t>L'Intelligenza</a:t>
            </a:r>
            <a:r>
              <a:rPr lang="en-US" sz="2800" dirty="0"/>
              <a:t> </a:t>
            </a:r>
            <a:r>
              <a:rPr lang="en-US" sz="2800" dirty="0" err="1"/>
              <a:t>Emozionale</a:t>
            </a:r>
            <a:r>
              <a:rPr lang="en-US" sz="2800" dirty="0"/>
              <a:t> è al </a:t>
            </a:r>
            <a:r>
              <a:rPr lang="en-US" sz="2800" dirty="0" err="1"/>
              <a:t>centro</a:t>
            </a:r>
            <a:r>
              <a:rPr lang="en-US" sz="2800" dirty="0"/>
              <a:t> di </a:t>
            </a:r>
            <a:r>
              <a:rPr lang="en-US" sz="2800" dirty="0" err="1"/>
              <a:t>molti</a:t>
            </a:r>
            <a:r>
              <a:rPr lang="en-US" sz="2800" dirty="0"/>
              <a:t> </a:t>
            </a:r>
            <a:r>
              <a:rPr lang="en-US" sz="2800" dirty="0" err="1"/>
              <a:t>studi</a:t>
            </a:r>
            <a:r>
              <a:rPr lang="en-US" sz="2800" dirty="0"/>
              <a:t> </a:t>
            </a:r>
            <a:r>
              <a:rPr lang="en-US" sz="2800" dirty="0" err="1"/>
              <a:t>sulla</a:t>
            </a:r>
            <a:r>
              <a:rPr lang="en-US" sz="2800" dirty="0"/>
              <a:t> </a:t>
            </a:r>
            <a:r>
              <a:rPr lang="en-US" sz="2800" dirty="0" err="1"/>
              <a:t>psicologia</a:t>
            </a:r>
            <a:r>
              <a:rPr lang="en-US" sz="2800" dirty="0"/>
              <a:t> </a:t>
            </a:r>
            <a:r>
              <a:rPr lang="en-US" sz="2800" dirty="0" err="1"/>
              <a:t>comportamentale</a:t>
            </a:r>
            <a:r>
              <a:rPr lang="en-US" sz="2800" dirty="0"/>
              <a:t> </a:t>
            </a:r>
            <a:r>
              <a:rPr lang="en-US" sz="2800" dirty="0" err="1"/>
              <a:t>applicata</a:t>
            </a:r>
            <a:r>
              <a:rPr lang="en-US" sz="2800" dirty="0"/>
              <a:t> alle </a:t>
            </a:r>
            <a:r>
              <a:rPr lang="en-US" sz="2800" dirty="0" err="1"/>
              <a:t>organizzazioni</a:t>
            </a:r>
            <a:r>
              <a:rPr lang="en-US" sz="2800" dirty="0"/>
              <a:t>, al business e al management, </a:t>
            </a:r>
            <a:r>
              <a:rPr lang="en-US" sz="2800" dirty="0" err="1"/>
              <a:t>alla</a:t>
            </a:r>
            <a:r>
              <a:rPr lang="en-US" sz="2800" dirty="0"/>
              <a:t> leadership e alle </a:t>
            </a:r>
            <a:r>
              <a:rPr lang="en-US" sz="2800" dirty="0" err="1"/>
              <a:t>Risorse</a:t>
            </a:r>
            <a:r>
              <a:rPr lang="en-US" sz="2800" dirty="0"/>
              <a:t> </a:t>
            </a:r>
            <a:r>
              <a:rPr lang="en-US" sz="2800" dirty="0" err="1"/>
              <a:t>Umane</a:t>
            </a:r>
            <a:r>
              <a:rPr lang="en-US" sz="2800" dirty="0"/>
              <a:t>. Come tale, il </a:t>
            </a:r>
            <a:r>
              <a:rPr lang="en-US" sz="2800" dirty="0" err="1"/>
              <a:t>concetto</a:t>
            </a:r>
            <a:r>
              <a:rPr lang="en-US" sz="2800" dirty="0"/>
              <a:t> ha </a:t>
            </a:r>
            <a:r>
              <a:rPr lang="en-US" sz="2800" dirty="0" err="1"/>
              <a:t>rappresentato</a:t>
            </a:r>
            <a:r>
              <a:rPr lang="en-US" sz="2800" dirty="0"/>
              <a:t> per </a:t>
            </a:r>
            <a:r>
              <a:rPr lang="en-US" sz="2800" dirty="0" err="1"/>
              <a:t>molti</a:t>
            </a:r>
            <a:r>
              <a:rPr lang="en-US" sz="2800" dirty="0"/>
              <a:t> anni (e lo </a:t>
            </a:r>
            <a:r>
              <a:rPr lang="en-US" sz="2800" dirty="0" err="1"/>
              <a:t>rappresenta</a:t>
            </a:r>
            <a:r>
              <a:rPr lang="en-US" sz="2800" dirty="0"/>
              <a:t> </a:t>
            </a:r>
            <a:r>
              <a:rPr lang="en-US" sz="2800" dirty="0" err="1"/>
              <a:t>ancora</a:t>
            </a:r>
            <a:r>
              <a:rPr lang="en-US" sz="2800" dirty="0"/>
              <a:t>) un </a:t>
            </a:r>
            <a:r>
              <a:rPr lang="en-US" sz="2800" dirty="0" err="1"/>
              <a:t>tema</a:t>
            </a:r>
            <a:r>
              <a:rPr lang="en-US" sz="2800" dirty="0"/>
              <a:t> di </a:t>
            </a:r>
            <a:r>
              <a:rPr lang="en-US" sz="2800" dirty="0" err="1"/>
              <a:t>tendenza</a:t>
            </a:r>
            <a:r>
              <a:rPr lang="en-US" sz="2800" dirty="0"/>
              <a:t> di </a:t>
            </a:r>
            <a:r>
              <a:rPr lang="en-US" sz="2800" dirty="0" err="1"/>
              <a:t>dibattito</a:t>
            </a:r>
            <a:r>
              <a:rPr lang="en-US" sz="2800" dirty="0"/>
              <a:t> e di </a:t>
            </a:r>
            <a:r>
              <a:rPr lang="en-US" sz="2800" dirty="0" err="1"/>
              <a:t>discussione</a:t>
            </a:r>
            <a:r>
              <a:rPr lang="en-US" sz="2800" dirty="0"/>
              <a:t> </a:t>
            </a:r>
            <a:r>
              <a:rPr lang="en-US" sz="2800" dirty="0" err="1"/>
              <a:t>tra</a:t>
            </a:r>
            <a:r>
              <a:rPr lang="en-US" sz="2800" dirty="0"/>
              <a:t> </a:t>
            </a:r>
            <a:r>
              <a:rPr lang="en-US" sz="2800" dirty="0" err="1"/>
              <a:t>accademici</a:t>
            </a:r>
            <a:r>
              <a:rPr lang="en-US" sz="2800" dirty="0"/>
              <a:t> e </a:t>
            </a:r>
            <a:r>
              <a:rPr lang="en-US" sz="2800" dirty="0" err="1"/>
              <a:t>professionisti</a:t>
            </a:r>
            <a:endParaRPr lang="en-US" sz="2800" dirty="0"/>
          </a:p>
          <a:p>
            <a:endParaRPr lang="en-US" altLang="ko-KR" sz="2800" dirty="0"/>
          </a:p>
          <a:p>
            <a:r>
              <a:rPr lang="en-US" altLang="ko-KR" sz="2800" dirty="0">
                <a:solidFill>
                  <a:srgbClr val="0070C0"/>
                </a:solidFill>
              </a:rPr>
              <a:t>!!</a:t>
            </a:r>
            <a:r>
              <a:rPr lang="en-US" altLang="ko-KR" sz="2800" dirty="0"/>
              <a:t> </a:t>
            </a:r>
            <a:r>
              <a:rPr lang="en-US" sz="2800" dirty="0"/>
              <a:t>Il framework </a:t>
            </a:r>
            <a:r>
              <a:rPr lang="en-US" sz="2800" dirty="0" err="1"/>
              <a:t>Entrecomp</a:t>
            </a:r>
            <a:r>
              <a:rPr lang="en-US" sz="2800" dirty="0"/>
              <a:t> non </a:t>
            </a:r>
            <a:r>
              <a:rPr lang="en-US" sz="2800" dirty="0" err="1"/>
              <a:t>crea</a:t>
            </a:r>
            <a:r>
              <a:rPr lang="en-US" sz="2800" dirty="0"/>
              <a:t> </a:t>
            </a:r>
            <a:r>
              <a:rPr lang="en-US" sz="2800" dirty="0" err="1"/>
              <a:t>collegamenti</a:t>
            </a:r>
            <a:r>
              <a:rPr lang="en-US" sz="2800" dirty="0"/>
              <a:t> </a:t>
            </a:r>
            <a:r>
              <a:rPr lang="en-US" sz="2800" dirty="0" err="1"/>
              <a:t>diretti</a:t>
            </a:r>
            <a:r>
              <a:rPr lang="en-US" sz="2800" dirty="0"/>
              <a:t> con </a:t>
            </a:r>
            <a:r>
              <a:rPr lang="en-US" sz="2800" dirty="0" err="1"/>
              <a:t>l'Intelligenza</a:t>
            </a:r>
            <a:r>
              <a:rPr lang="en-US" sz="2800" dirty="0"/>
              <a:t> </a:t>
            </a:r>
            <a:r>
              <a:rPr lang="en-US" sz="2800" dirty="0" err="1"/>
              <a:t>Emotiva</a:t>
            </a:r>
            <a:r>
              <a:rPr lang="en-US" sz="2800" dirty="0"/>
              <a:t>, ma </a:t>
            </a:r>
            <a:r>
              <a:rPr lang="en-US" sz="2800" dirty="0" err="1"/>
              <a:t>molte</a:t>
            </a:r>
            <a:r>
              <a:rPr lang="en-US" sz="2800" dirty="0"/>
              <a:t> </a:t>
            </a:r>
            <a:r>
              <a:rPr lang="en-US" sz="2800" dirty="0" err="1"/>
              <a:t>delle</a:t>
            </a:r>
            <a:r>
              <a:rPr lang="en-US" sz="2800" dirty="0"/>
              <a:t> </a:t>
            </a:r>
            <a:r>
              <a:rPr lang="en-US" sz="2800" dirty="0" err="1"/>
              <a:t>aree</a:t>
            </a:r>
            <a:r>
              <a:rPr lang="en-US" sz="2800" dirty="0"/>
              <a:t> di interesse </a:t>
            </a:r>
            <a:r>
              <a:rPr lang="en-US" sz="2800" dirty="0" err="1"/>
              <a:t>dell'Entrecomp</a:t>
            </a:r>
            <a:r>
              <a:rPr lang="en-US" sz="2800" dirty="0"/>
              <a:t> ne </a:t>
            </a:r>
            <a:r>
              <a:rPr lang="en-US" sz="2800" dirty="0" err="1"/>
              <a:t>condividono</a:t>
            </a:r>
            <a:r>
              <a:rPr lang="en-US" sz="2800" dirty="0"/>
              <a:t> </a:t>
            </a:r>
            <a:r>
              <a:rPr lang="en-US" sz="2800" dirty="0" err="1"/>
              <a:t>l’ambito</a:t>
            </a:r>
            <a:r>
              <a:rPr lang="en-US" sz="2800" dirty="0"/>
              <a:t> di interesse.</a:t>
            </a:r>
            <a:r>
              <a:rPr lang="en-US" altLang="ko-KR" sz="2800" dirty="0">
                <a:solidFill>
                  <a:srgbClr val="0070C0"/>
                </a:solidFill>
              </a:rPr>
              <a:t>!!</a:t>
            </a:r>
          </a:p>
        </p:txBody>
      </p:sp>
    </p:spTree>
    <p:extLst>
      <p:ext uri="{BB962C8B-B14F-4D97-AF65-F5344CB8AC3E}">
        <p14:creationId xmlns:p14="http://schemas.microsoft.com/office/powerpoint/2010/main" val="2793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arn(inVertical)">
                                      <p:cBhvr>
                                        <p:cTn id="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Una </a:t>
            </a:r>
            <a:r>
              <a:rPr lang="en-GB" sz="4000" b="1" spc="50" dirty="0" err="1">
                <a:solidFill>
                  <a:srgbClr val="243255"/>
                </a:solidFill>
                <a:cs typeface="Tahoma"/>
              </a:rPr>
              <a:t>panoramica</a:t>
            </a:r>
            <a:r>
              <a:rPr lang="en-GB" sz="4000" b="1" spc="50" dirty="0">
                <a:solidFill>
                  <a:srgbClr val="243255"/>
                </a:solidFill>
                <a:cs typeface="Tahoma"/>
              </a:rPr>
              <a:t> </a:t>
            </a:r>
            <a:r>
              <a:rPr lang="en-GB" sz="4000" b="1" spc="50" dirty="0" err="1">
                <a:solidFill>
                  <a:srgbClr val="243255"/>
                </a:solidFill>
                <a:cs typeface="Tahoma"/>
              </a:rPr>
              <a:t>sull’Intelligenza</a:t>
            </a:r>
            <a:r>
              <a:rPr lang="en-GB" sz="4000" b="1" spc="50" dirty="0">
                <a:solidFill>
                  <a:srgbClr val="243255"/>
                </a:solidFill>
                <a:cs typeface="Tahoma"/>
              </a:rPr>
              <a:t> </a:t>
            </a:r>
            <a:r>
              <a:rPr lang="en-GB" sz="4000" b="1" spc="50" dirty="0" err="1">
                <a:solidFill>
                  <a:srgbClr val="243255"/>
                </a:solidFill>
                <a:cs typeface="Tahoma"/>
              </a:rPr>
              <a:t>Emotiva</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57801" y="3146723"/>
            <a:ext cx="9425145" cy="4832092"/>
          </a:xfrm>
          <a:prstGeom prst="rect">
            <a:avLst/>
          </a:prstGeom>
          <a:noFill/>
        </p:spPr>
        <p:txBody>
          <a:bodyPr wrap="square" rtlCol="0">
            <a:spAutoFit/>
          </a:bodyPr>
          <a:lstStyle/>
          <a:p>
            <a:r>
              <a:rPr lang="en-US" sz="2800" dirty="0"/>
              <a:t>I </a:t>
            </a:r>
            <a:r>
              <a:rPr lang="en-US" sz="2800" dirty="0" err="1"/>
              <a:t>primi</a:t>
            </a:r>
            <a:r>
              <a:rPr lang="en-US" sz="2800" dirty="0"/>
              <a:t> </a:t>
            </a:r>
            <a:r>
              <a:rPr lang="en-US" sz="2800" dirty="0" err="1"/>
              <a:t>studi</a:t>
            </a:r>
            <a:r>
              <a:rPr lang="en-US" sz="2800" dirty="0"/>
              <a:t> </a:t>
            </a:r>
            <a:r>
              <a:rPr lang="en-US" sz="2800" dirty="0" err="1"/>
              <a:t>empirici</a:t>
            </a:r>
            <a:r>
              <a:rPr lang="en-US" sz="2800" dirty="0"/>
              <a:t> sui </a:t>
            </a:r>
            <a:r>
              <a:rPr lang="en-US" sz="2800" dirty="0" err="1"/>
              <a:t>ruoli</a:t>
            </a:r>
            <a:r>
              <a:rPr lang="en-US" sz="2800" dirty="0"/>
              <a:t> </a:t>
            </a:r>
            <a:r>
              <a:rPr lang="en-US" sz="2800" dirty="0" err="1"/>
              <a:t>delle</a:t>
            </a:r>
            <a:r>
              <a:rPr lang="en-US" sz="2800" dirty="0"/>
              <a:t> "</a:t>
            </a:r>
            <a:r>
              <a:rPr lang="en-US" sz="2800" dirty="0" err="1"/>
              <a:t>emozioni</a:t>
            </a:r>
            <a:r>
              <a:rPr lang="en-US" sz="2800" dirty="0"/>
              <a:t>" </a:t>
            </a:r>
            <a:r>
              <a:rPr lang="en-US" sz="2800" dirty="0" err="1"/>
              <a:t>nella</a:t>
            </a:r>
            <a:r>
              <a:rPr lang="en-US" sz="2800" dirty="0"/>
              <a:t> nostra </a:t>
            </a:r>
            <a:r>
              <a:rPr lang="en-US" sz="2800" dirty="0" err="1"/>
              <a:t>quotidianità</a:t>
            </a:r>
            <a:r>
              <a:rPr lang="en-US" sz="2800" dirty="0"/>
              <a:t> </a:t>
            </a:r>
            <a:r>
              <a:rPr lang="en-US" sz="2800" dirty="0" err="1"/>
              <a:t>iniziarono</a:t>
            </a:r>
            <a:r>
              <a:rPr lang="en-US" sz="2800" dirty="0"/>
              <a:t> </a:t>
            </a:r>
            <a:r>
              <a:rPr lang="en-US" sz="2800" dirty="0" err="1"/>
              <a:t>negli</a:t>
            </a:r>
            <a:r>
              <a:rPr lang="en-US" sz="2800" dirty="0"/>
              <a:t> anni '20 (</a:t>
            </a:r>
            <a:r>
              <a:rPr lang="en-US" sz="2800" dirty="0" err="1"/>
              <a:t>Averile</a:t>
            </a:r>
            <a:r>
              <a:rPr lang="en-US" sz="2800" dirty="0"/>
              <a:t> &amp; Nunley, 1922) con uno studio </a:t>
            </a:r>
            <a:r>
              <a:rPr lang="en-US" sz="2800" dirty="0" err="1"/>
              <a:t>condotto</a:t>
            </a:r>
            <a:r>
              <a:rPr lang="en-US" sz="2800" dirty="0"/>
              <a:t> per </a:t>
            </a:r>
            <a:r>
              <a:rPr lang="en-US" sz="2800" dirty="0" err="1"/>
              <a:t>capire</a:t>
            </a:r>
            <a:r>
              <a:rPr lang="en-US" sz="2800" dirty="0"/>
              <a:t> come </a:t>
            </a:r>
            <a:r>
              <a:rPr lang="en-US" sz="2800" dirty="0" err="1"/>
              <a:t>gli</a:t>
            </a:r>
            <a:r>
              <a:rPr lang="en-US" sz="2800" dirty="0"/>
              <a:t> </a:t>
            </a:r>
            <a:r>
              <a:rPr lang="en-US" sz="2800" dirty="0" err="1"/>
              <a:t>esseri</a:t>
            </a:r>
            <a:r>
              <a:rPr lang="en-US" sz="2800" dirty="0"/>
              <a:t> </a:t>
            </a:r>
            <a:r>
              <a:rPr lang="en-US" sz="2800" dirty="0" err="1"/>
              <a:t>umani</a:t>
            </a:r>
            <a:r>
              <a:rPr lang="en-US" sz="2800" dirty="0"/>
              <a:t> </a:t>
            </a:r>
            <a:r>
              <a:rPr lang="en-US" sz="2800" dirty="0" err="1"/>
              <a:t>comprendono</a:t>
            </a:r>
            <a:r>
              <a:rPr lang="en-US" sz="2800" dirty="0"/>
              <a:t> e </a:t>
            </a:r>
            <a:r>
              <a:rPr lang="en-US" sz="2800" dirty="0" err="1"/>
              <a:t>analizzano</a:t>
            </a:r>
            <a:r>
              <a:rPr lang="en-US" sz="2800" dirty="0"/>
              <a:t> le </a:t>
            </a:r>
            <a:r>
              <a:rPr lang="en-US" sz="2800" dirty="0" err="1"/>
              <a:t>emozioni</a:t>
            </a:r>
            <a:r>
              <a:rPr lang="en-US" sz="2800" dirty="0"/>
              <a:t>.</a:t>
            </a:r>
            <a:br>
              <a:rPr lang="en-US" sz="2800" dirty="0"/>
            </a:br>
            <a:br>
              <a:rPr lang="en-US" sz="2800" dirty="0"/>
            </a:br>
            <a:r>
              <a:rPr lang="en-US" sz="2800" dirty="0"/>
              <a:t>Per </a:t>
            </a:r>
            <a:r>
              <a:rPr lang="en-US" sz="2800" dirty="0" err="1"/>
              <a:t>i</a:t>
            </a:r>
            <a:r>
              <a:rPr lang="en-US" sz="2800" dirty="0"/>
              <a:t> </a:t>
            </a:r>
            <a:r>
              <a:rPr lang="en-US" sz="2800" dirty="0" err="1"/>
              <a:t>successivi</a:t>
            </a:r>
            <a:r>
              <a:rPr lang="en-US" sz="2800" dirty="0"/>
              <a:t> 70 anni, il campo di </a:t>
            </a:r>
            <a:r>
              <a:rPr lang="en-US" sz="2800" dirty="0" err="1"/>
              <a:t>ricerca</a:t>
            </a:r>
            <a:r>
              <a:rPr lang="en-US" sz="2800" dirty="0"/>
              <a:t> </a:t>
            </a:r>
            <a:r>
              <a:rPr lang="en-US" sz="2800" dirty="0" err="1"/>
              <a:t>sull'Intelligenza</a:t>
            </a:r>
            <a:r>
              <a:rPr lang="en-US" sz="2800" dirty="0"/>
              <a:t> </a:t>
            </a:r>
            <a:r>
              <a:rPr lang="en-US" sz="2800" dirty="0" err="1"/>
              <a:t>Emotiva</a:t>
            </a:r>
            <a:r>
              <a:rPr lang="en-US" sz="2800" dirty="0"/>
              <a:t> e le "</a:t>
            </a:r>
            <a:r>
              <a:rPr lang="en-US" sz="2800" dirty="0" err="1"/>
              <a:t>emozioni</a:t>
            </a:r>
            <a:r>
              <a:rPr lang="en-US" sz="2800" dirty="0"/>
              <a:t>" è </a:t>
            </a:r>
            <a:r>
              <a:rPr lang="en-US" sz="2800" dirty="0" err="1"/>
              <a:t>stato</a:t>
            </a:r>
            <a:r>
              <a:rPr lang="en-US" sz="2800" dirty="0"/>
              <a:t> </a:t>
            </a:r>
            <a:r>
              <a:rPr lang="en-US" sz="2800" dirty="0" err="1"/>
              <a:t>relativamente</a:t>
            </a:r>
            <a:r>
              <a:rPr lang="en-US" sz="2800" dirty="0"/>
              <a:t> </a:t>
            </a:r>
            <a:r>
              <a:rPr lang="en-US" sz="2800" dirty="0" err="1"/>
              <a:t>tranquillo</a:t>
            </a:r>
            <a:r>
              <a:rPr lang="en-US" sz="2800" dirty="0"/>
              <a:t>. </a:t>
            </a:r>
            <a:r>
              <a:rPr lang="en-US" sz="2800" dirty="0" err="1"/>
              <a:t>Fino</a:t>
            </a:r>
            <a:r>
              <a:rPr lang="en-US" sz="2800" dirty="0"/>
              <a:t> al 1990, </a:t>
            </a:r>
            <a:r>
              <a:rPr lang="en-US" sz="2800" dirty="0" err="1"/>
              <a:t>quando</a:t>
            </a:r>
            <a:r>
              <a:rPr lang="en-US" sz="2800" dirty="0"/>
              <a:t> due </a:t>
            </a:r>
            <a:r>
              <a:rPr lang="en-US" sz="2800" dirty="0" err="1"/>
              <a:t>autori</a:t>
            </a:r>
            <a:r>
              <a:rPr lang="en-US" sz="2800" dirty="0"/>
              <a:t> (John D. Mayer e Peter Salovey) </a:t>
            </a:r>
            <a:r>
              <a:rPr lang="en-US" sz="2800" dirty="0" err="1"/>
              <a:t>pubblicarono</a:t>
            </a:r>
            <a:r>
              <a:rPr lang="en-US" sz="2800" dirty="0"/>
              <a:t> un </a:t>
            </a:r>
            <a:r>
              <a:rPr lang="en-US" sz="2800" dirty="0" err="1"/>
              <a:t>articolo</a:t>
            </a:r>
            <a:r>
              <a:rPr lang="en-US" sz="2800" dirty="0"/>
              <a:t> </a:t>
            </a:r>
            <a:r>
              <a:rPr lang="en-US" sz="2800" dirty="0" err="1"/>
              <a:t>innovativo</a:t>
            </a:r>
            <a:r>
              <a:rPr lang="en-US" sz="2800" dirty="0"/>
              <a:t> </a:t>
            </a:r>
            <a:r>
              <a:rPr lang="en-US" sz="2800" dirty="0" err="1"/>
              <a:t>intitolato</a:t>
            </a:r>
            <a:r>
              <a:rPr lang="en-US" sz="2800" dirty="0"/>
              <a:t> </a:t>
            </a:r>
            <a:r>
              <a:rPr lang="en-US" sz="2800" dirty="0" err="1"/>
              <a:t>semplicemente</a:t>
            </a:r>
            <a:r>
              <a:rPr lang="en-US" sz="2800" dirty="0"/>
              <a:t> Emotional Intelligence, e </a:t>
            </a:r>
            <a:r>
              <a:rPr lang="en-US" sz="2800" dirty="0" err="1"/>
              <a:t>destinato</a:t>
            </a:r>
            <a:r>
              <a:rPr lang="en-US" sz="2800" dirty="0"/>
              <a:t> a </a:t>
            </a:r>
            <a:r>
              <a:rPr lang="en-US" sz="2800" dirty="0" err="1"/>
              <a:t>diventare</a:t>
            </a:r>
            <a:r>
              <a:rPr lang="en-US" sz="2800" dirty="0"/>
              <a:t> uno </a:t>
            </a:r>
            <a:r>
              <a:rPr lang="en-US" sz="2800" dirty="0" err="1"/>
              <a:t>degli</a:t>
            </a:r>
            <a:r>
              <a:rPr lang="en-US" sz="2800" dirty="0"/>
              <a:t> </a:t>
            </a:r>
            <a:r>
              <a:rPr lang="en-US" sz="2800" dirty="0" err="1"/>
              <a:t>articoli</a:t>
            </a:r>
            <a:r>
              <a:rPr lang="en-US" sz="2800" dirty="0"/>
              <a:t> </a:t>
            </a:r>
            <a:r>
              <a:rPr lang="en-US" sz="2800" dirty="0" err="1"/>
              <a:t>più</a:t>
            </a:r>
            <a:r>
              <a:rPr lang="en-US" sz="2800" dirty="0"/>
              <a:t> </a:t>
            </a:r>
            <a:r>
              <a:rPr lang="en-US" sz="2800" dirty="0" err="1"/>
              <a:t>influenti</a:t>
            </a:r>
            <a:r>
              <a:rPr lang="en-US" sz="2800" dirty="0"/>
              <a:t> </a:t>
            </a:r>
            <a:r>
              <a:rPr lang="en-US" sz="2800" dirty="0" err="1"/>
              <a:t>della</a:t>
            </a:r>
            <a:r>
              <a:rPr lang="en-US" sz="2800" dirty="0"/>
              <a:t> </a:t>
            </a:r>
            <a:r>
              <a:rPr lang="en-US" sz="2800" dirty="0" err="1"/>
              <a:t>scienza</a:t>
            </a:r>
            <a:r>
              <a:rPr lang="en-US" sz="2800" dirty="0"/>
              <a:t> </a:t>
            </a:r>
            <a:r>
              <a:rPr lang="en-US" sz="2800" dirty="0" err="1"/>
              <a:t>sociale</a:t>
            </a:r>
            <a:r>
              <a:rPr lang="en-US" sz="2800" dirty="0"/>
              <a:t> </a:t>
            </a:r>
            <a:r>
              <a:rPr lang="en-US" sz="2800" dirty="0" err="1"/>
              <a:t>contemporanea</a:t>
            </a:r>
            <a:r>
              <a:rPr lang="en-US" sz="2800" dirty="0"/>
              <a:t>.</a:t>
            </a:r>
            <a:endParaRPr lang="it-IT" sz="2800" dirty="0"/>
          </a:p>
        </p:txBody>
      </p:sp>
      <p:pic>
        <p:nvPicPr>
          <p:cNvPr id="2" name="Immagine 1">
            <a:extLst>
              <a:ext uri="{FF2B5EF4-FFF2-40B4-BE49-F238E27FC236}">
                <a16:creationId xmlns:a16="http://schemas.microsoft.com/office/drawing/2014/main" id="{65DE9EF4-8F4E-4960-B9AE-2572BFD48EE9}"/>
              </a:ext>
            </a:extLst>
          </p:cNvPr>
          <p:cNvPicPr>
            <a:picLocks noChangeAspect="1"/>
          </p:cNvPicPr>
          <p:nvPr/>
        </p:nvPicPr>
        <p:blipFill>
          <a:blip r:embed="rId5"/>
          <a:stretch>
            <a:fillRect/>
          </a:stretch>
        </p:blipFill>
        <p:spPr>
          <a:xfrm>
            <a:off x="10591800" y="2617224"/>
            <a:ext cx="3215538" cy="4832092"/>
          </a:xfrm>
          <a:prstGeom prst="rect">
            <a:avLst/>
          </a:prstGeom>
        </p:spPr>
      </p:pic>
      <p:pic>
        <p:nvPicPr>
          <p:cNvPr id="6" name="Immagine 5">
            <a:extLst>
              <a:ext uri="{FF2B5EF4-FFF2-40B4-BE49-F238E27FC236}">
                <a16:creationId xmlns:a16="http://schemas.microsoft.com/office/drawing/2014/main" id="{707CEB50-5C65-48C9-8D47-24869ACE0BEB}"/>
              </a:ext>
            </a:extLst>
          </p:cNvPr>
          <p:cNvPicPr>
            <a:picLocks noChangeAspect="1"/>
          </p:cNvPicPr>
          <p:nvPr/>
        </p:nvPicPr>
        <p:blipFill>
          <a:blip r:embed="rId6"/>
          <a:stretch>
            <a:fillRect/>
          </a:stretch>
        </p:blipFill>
        <p:spPr>
          <a:xfrm>
            <a:off x="13800411" y="2606833"/>
            <a:ext cx="4022717" cy="4832092"/>
          </a:xfrm>
          <a:prstGeom prst="rect">
            <a:avLst/>
          </a:prstGeom>
        </p:spPr>
      </p:pic>
      <p:sp>
        <p:nvSpPr>
          <p:cNvPr id="9" name="CasellaDiTesto 8">
            <a:extLst>
              <a:ext uri="{FF2B5EF4-FFF2-40B4-BE49-F238E27FC236}">
                <a16:creationId xmlns:a16="http://schemas.microsoft.com/office/drawing/2014/main" id="{5AF19A72-E488-475C-9EB4-5D092AE16C29}"/>
              </a:ext>
            </a:extLst>
          </p:cNvPr>
          <p:cNvSpPr txBox="1"/>
          <p:nvPr/>
        </p:nvSpPr>
        <p:spPr>
          <a:xfrm>
            <a:off x="10591800" y="7658100"/>
            <a:ext cx="7696200" cy="646331"/>
          </a:xfrm>
          <a:prstGeom prst="rect">
            <a:avLst/>
          </a:prstGeom>
          <a:noFill/>
        </p:spPr>
        <p:txBody>
          <a:bodyPr wrap="square" rtlCol="0">
            <a:spAutoFit/>
          </a:bodyPr>
          <a:lstStyle/>
          <a:p>
            <a:r>
              <a:rPr lang="en-US" dirty="0"/>
              <a:t>On the left, John D. Mayer; on the right, Peter Salovey.</a:t>
            </a:r>
          </a:p>
          <a:p>
            <a:r>
              <a:rPr lang="en-US" dirty="0"/>
              <a:t>Source: </a:t>
            </a:r>
            <a:r>
              <a:rPr lang="en-US" dirty="0">
                <a:hlinkClick r:id="rId7"/>
              </a:rPr>
              <a:t>University of New Hampshire </a:t>
            </a:r>
            <a:r>
              <a:rPr lang="en-US" dirty="0"/>
              <a:t>and </a:t>
            </a:r>
            <a:r>
              <a:rPr lang="en-US" dirty="0">
                <a:hlinkClick r:id="rId8"/>
              </a:rPr>
              <a:t>Yale School of Management</a:t>
            </a:r>
            <a:endParaRPr lang="en-US" dirty="0"/>
          </a:p>
        </p:txBody>
      </p:sp>
    </p:spTree>
    <p:extLst>
      <p:ext uri="{BB962C8B-B14F-4D97-AF65-F5344CB8AC3E}">
        <p14:creationId xmlns:p14="http://schemas.microsoft.com/office/powerpoint/2010/main" val="141574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Daniel Goleman e la </a:t>
            </a:r>
            <a:r>
              <a:rPr lang="en-GB" sz="4000" b="1" spc="50" dirty="0" err="1">
                <a:solidFill>
                  <a:srgbClr val="243255"/>
                </a:solidFill>
                <a:cs typeface="Tahoma"/>
              </a:rPr>
              <a:t>popolarizzazione</a:t>
            </a:r>
            <a:r>
              <a:rPr lang="en-GB" sz="4000" b="1" spc="50" dirty="0">
                <a:solidFill>
                  <a:srgbClr val="243255"/>
                </a:solidFill>
                <a:cs typeface="Tahoma"/>
              </a:rPr>
              <a:t> del </a:t>
            </a:r>
            <a:r>
              <a:rPr lang="en-GB" sz="4000" b="1" spc="50" dirty="0" err="1">
                <a:solidFill>
                  <a:srgbClr val="243255"/>
                </a:solidFill>
                <a:cs typeface="Tahoma"/>
              </a:rPr>
              <a:t>concetto</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1406345" cy="5693866"/>
          </a:xfrm>
          <a:prstGeom prst="rect">
            <a:avLst/>
          </a:prstGeom>
          <a:noFill/>
        </p:spPr>
        <p:txBody>
          <a:bodyPr wrap="square" rtlCol="0">
            <a:spAutoFit/>
          </a:bodyPr>
          <a:lstStyle/>
          <a:p>
            <a:r>
              <a:rPr lang="it-IT" sz="2800" dirty="0"/>
              <a:t>L’intelligenza Emotiva  divenne un fenomeno "pop" solo nel 1995, quando il fisico e saggista americano Daniel </a:t>
            </a:r>
            <a:r>
              <a:rPr lang="it-IT" sz="2800" dirty="0" err="1"/>
              <a:t>Goleman</a:t>
            </a:r>
            <a:r>
              <a:rPr lang="it-IT" sz="2800" dirty="0"/>
              <a:t>, pubblicò un’opera destinata a diventare un best seller mondiale “</a:t>
            </a:r>
            <a:r>
              <a:rPr lang="it-IT" sz="2800" b="1" dirty="0" err="1"/>
              <a:t>Emotional</a:t>
            </a:r>
            <a:r>
              <a:rPr lang="it-IT" sz="2800" b="1" dirty="0"/>
              <a:t> Intelligence”. </a:t>
            </a:r>
            <a:r>
              <a:rPr lang="en-US" sz="2800" b="1" dirty="0"/>
              <a:t>Il </a:t>
            </a:r>
            <a:r>
              <a:rPr lang="en-US" sz="2800" b="1" dirty="0" err="1"/>
              <a:t>libro</a:t>
            </a:r>
            <a:r>
              <a:rPr lang="en-US" sz="2800" b="1" dirty="0"/>
              <a:t> </a:t>
            </a:r>
            <a:r>
              <a:rPr lang="en-US" sz="2800" b="1" dirty="0" err="1"/>
              <a:t>rivoluzionario</a:t>
            </a:r>
            <a:r>
              <a:rPr lang="en-US" sz="2800" b="1" dirty="0"/>
              <a:t> </a:t>
            </a:r>
            <a:r>
              <a:rPr lang="en-US" sz="2800" b="1" dirty="0" err="1"/>
              <a:t>che</a:t>
            </a:r>
            <a:r>
              <a:rPr lang="en-US" sz="2800" b="1" dirty="0"/>
              <a:t> </a:t>
            </a:r>
            <a:r>
              <a:rPr lang="en-US" sz="2800" b="1" dirty="0" err="1"/>
              <a:t>ridefinisce</a:t>
            </a:r>
            <a:r>
              <a:rPr lang="en-US" sz="2800" b="1" dirty="0"/>
              <a:t> </a:t>
            </a:r>
            <a:r>
              <a:rPr lang="en-US" sz="2800" b="1" dirty="0" err="1"/>
              <a:t>cosa</a:t>
            </a:r>
            <a:r>
              <a:rPr lang="en-US" sz="2800" b="1" dirty="0"/>
              <a:t> </a:t>
            </a:r>
            <a:r>
              <a:rPr lang="en-US" sz="2800" b="1" dirty="0" err="1"/>
              <a:t>significa</a:t>
            </a:r>
            <a:r>
              <a:rPr lang="en-US" sz="2800" b="1" dirty="0"/>
              <a:t> </a:t>
            </a:r>
            <a:r>
              <a:rPr lang="en-US" sz="2800" b="1" dirty="0" err="1"/>
              <a:t>essere</a:t>
            </a:r>
            <a:r>
              <a:rPr lang="en-US" sz="2800" b="1" dirty="0"/>
              <a:t> </a:t>
            </a:r>
            <a:r>
              <a:rPr lang="en-US" sz="2800" b="1" dirty="0" err="1"/>
              <a:t>intelligenti</a:t>
            </a:r>
            <a:r>
              <a:rPr lang="en-US" sz="2800" b="1" dirty="0"/>
              <a:t>.</a:t>
            </a:r>
            <a:br>
              <a:rPr lang="en-US" sz="2800" b="1" dirty="0"/>
            </a:br>
            <a:br>
              <a:rPr lang="en-US" sz="2800" dirty="0"/>
            </a:br>
            <a:r>
              <a:rPr lang="en-US" sz="2800" dirty="0"/>
              <a:t>Il </a:t>
            </a:r>
            <a:r>
              <a:rPr lang="en-US" sz="2800" dirty="0" err="1"/>
              <a:t>successo</a:t>
            </a:r>
            <a:r>
              <a:rPr lang="en-US" sz="2800" dirty="0"/>
              <a:t> </a:t>
            </a:r>
            <a:r>
              <a:rPr lang="en-US" sz="2800" dirty="0" err="1"/>
              <a:t>internazionale</a:t>
            </a:r>
            <a:r>
              <a:rPr lang="en-US" sz="2800" dirty="0"/>
              <a:t> di </a:t>
            </a:r>
            <a:r>
              <a:rPr lang="en-US" sz="2800" dirty="0" err="1"/>
              <a:t>questo</a:t>
            </a:r>
            <a:r>
              <a:rPr lang="en-US" sz="2800" dirty="0"/>
              <a:t> </a:t>
            </a:r>
            <a:r>
              <a:rPr lang="en-US" sz="2800" dirty="0" err="1"/>
              <a:t>libro</a:t>
            </a:r>
            <a:r>
              <a:rPr lang="en-US" sz="2800" dirty="0"/>
              <a:t> di auto-</a:t>
            </a:r>
            <a:r>
              <a:rPr lang="en-US" sz="2800" dirty="0" err="1"/>
              <a:t>aiuto</a:t>
            </a:r>
            <a:r>
              <a:rPr lang="en-US" sz="2800" dirty="0"/>
              <a:t> ha </a:t>
            </a:r>
            <a:r>
              <a:rPr lang="en-US" sz="2800" dirty="0" err="1"/>
              <a:t>contribuito</a:t>
            </a:r>
            <a:r>
              <a:rPr lang="en-US" sz="2800" dirty="0"/>
              <a:t> a </a:t>
            </a:r>
            <a:r>
              <a:rPr lang="en-US" sz="2800" dirty="0" err="1"/>
              <a:t>integrare</a:t>
            </a:r>
            <a:r>
              <a:rPr lang="en-US" sz="2800" dirty="0"/>
              <a:t> il </a:t>
            </a:r>
            <a:r>
              <a:rPr lang="en-US" sz="2800" dirty="0" err="1"/>
              <a:t>concetto</a:t>
            </a:r>
            <a:r>
              <a:rPr lang="en-US" sz="2800" dirty="0"/>
              <a:t> di Intelligenza </a:t>
            </a:r>
            <a:r>
              <a:rPr lang="en-US" sz="2800" dirty="0" err="1"/>
              <a:t>Emotiva</a:t>
            </a:r>
            <a:r>
              <a:rPr lang="en-US" sz="2800" dirty="0"/>
              <a:t> al di </a:t>
            </a:r>
            <a:r>
              <a:rPr lang="en-US" sz="2800" dirty="0" err="1"/>
              <a:t>là</a:t>
            </a:r>
            <a:r>
              <a:rPr lang="en-US" sz="2800" dirty="0"/>
              <a:t> del </a:t>
            </a:r>
            <a:r>
              <a:rPr lang="en-US" sz="2800" dirty="0" err="1"/>
              <a:t>circuito</a:t>
            </a:r>
            <a:r>
              <a:rPr lang="en-US" sz="2800" dirty="0"/>
              <a:t> </a:t>
            </a:r>
            <a:r>
              <a:rPr lang="en-US" sz="2800" dirty="0" err="1"/>
              <a:t>accademico</a:t>
            </a:r>
            <a:r>
              <a:rPr lang="en-US" sz="2800" dirty="0"/>
              <a:t> e lo ha </a:t>
            </a:r>
            <a:r>
              <a:rPr lang="en-US" sz="2800" dirty="0" err="1"/>
              <a:t>reso</a:t>
            </a:r>
            <a:r>
              <a:rPr lang="en-US" sz="2800" dirty="0"/>
              <a:t> </a:t>
            </a:r>
            <a:r>
              <a:rPr lang="en-US" sz="2800" dirty="0" err="1"/>
              <a:t>estremamente</a:t>
            </a:r>
            <a:r>
              <a:rPr lang="en-US" sz="2800" dirty="0"/>
              <a:t> </a:t>
            </a:r>
            <a:r>
              <a:rPr lang="en-US" sz="2800" dirty="0" err="1"/>
              <a:t>popolare</a:t>
            </a:r>
            <a:r>
              <a:rPr lang="en-US" sz="2800" dirty="0"/>
              <a:t> </a:t>
            </a:r>
            <a:r>
              <a:rPr lang="en-US" sz="2800" dirty="0" err="1"/>
              <a:t>anche</a:t>
            </a:r>
            <a:r>
              <a:rPr lang="en-US" sz="2800" dirty="0"/>
              <a:t> </a:t>
            </a:r>
            <a:r>
              <a:rPr lang="en-US" sz="2800" dirty="0" err="1"/>
              <a:t>tra</a:t>
            </a:r>
            <a:r>
              <a:rPr lang="en-US" sz="2800" dirty="0"/>
              <a:t> il </a:t>
            </a:r>
            <a:r>
              <a:rPr lang="en-US" sz="2800" dirty="0" err="1"/>
              <a:t>grande</a:t>
            </a:r>
            <a:r>
              <a:rPr lang="en-US" sz="2800" dirty="0"/>
              <a:t> </a:t>
            </a:r>
            <a:r>
              <a:rPr lang="en-US" sz="2800" dirty="0" err="1"/>
              <a:t>pubblico</a:t>
            </a:r>
            <a:r>
              <a:rPr lang="en-US" sz="2800" dirty="0"/>
              <a:t>.</a:t>
            </a:r>
            <a:br>
              <a:rPr lang="en-US" sz="2800" dirty="0"/>
            </a:br>
            <a:br>
              <a:rPr lang="en-US" sz="2800" dirty="0"/>
            </a:br>
            <a:r>
              <a:rPr lang="en-US" sz="2800" dirty="0"/>
              <a:t>Da </a:t>
            </a:r>
            <a:r>
              <a:rPr lang="en-US" sz="2800" dirty="0" err="1"/>
              <a:t>lì</a:t>
            </a:r>
            <a:r>
              <a:rPr lang="en-US" sz="2800" dirty="0"/>
              <a:t>, </a:t>
            </a:r>
            <a:r>
              <a:rPr lang="en-US" sz="2800" dirty="0" err="1"/>
              <a:t>innumerevoli</a:t>
            </a:r>
            <a:r>
              <a:rPr lang="en-US" sz="2800" dirty="0"/>
              <a:t> </a:t>
            </a:r>
            <a:r>
              <a:rPr lang="en-US" sz="2800" dirty="0" err="1"/>
              <a:t>autori</a:t>
            </a:r>
            <a:r>
              <a:rPr lang="en-US" sz="2800" dirty="0"/>
              <a:t>, </a:t>
            </a:r>
            <a:r>
              <a:rPr lang="en-US" sz="2800" dirty="0" err="1"/>
              <a:t>oratori</a:t>
            </a:r>
            <a:r>
              <a:rPr lang="en-US" sz="2800" dirty="0"/>
              <a:t> e </a:t>
            </a:r>
            <a:r>
              <a:rPr lang="en-US" sz="2800" dirty="0" err="1"/>
              <a:t>ricercatori</a:t>
            </a:r>
            <a:r>
              <a:rPr lang="en-US" sz="2800" dirty="0"/>
              <a:t> </a:t>
            </a:r>
            <a:r>
              <a:rPr lang="en-US" sz="2800" dirty="0" err="1"/>
              <a:t>hanno</a:t>
            </a:r>
            <a:r>
              <a:rPr lang="en-US" sz="2800" dirty="0"/>
              <a:t> </a:t>
            </a:r>
            <a:r>
              <a:rPr lang="en-US" sz="2800" dirty="0" err="1"/>
              <a:t>seguito</a:t>
            </a:r>
            <a:r>
              <a:rPr lang="en-US" sz="2800" dirty="0"/>
              <a:t> le </a:t>
            </a:r>
            <a:r>
              <a:rPr lang="en-US" sz="2800" dirty="0" err="1"/>
              <a:t>orme</a:t>
            </a:r>
            <a:r>
              <a:rPr lang="en-US" sz="2800" dirty="0"/>
              <a:t> </a:t>
            </a:r>
            <a:r>
              <a:rPr lang="en-US" sz="2800" dirty="0" err="1"/>
              <a:t>lasciate</a:t>
            </a:r>
            <a:r>
              <a:rPr lang="en-US" sz="2800" dirty="0"/>
              <a:t> da Mayer, Salovey e Goleman.</a:t>
            </a:r>
            <a:endParaRPr lang="it-IT" sz="2800" dirty="0"/>
          </a:p>
          <a:p>
            <a:pPr fontAlgn="base"/>
            <a:r>
              <a:rPr lang="en-US" sz="2800" dirty="0"/>
              <a:t> </a:t>
            </a:r>
            <a:endParaRPr lang="it-IT" sz="2800" dirty="0"/>
          </a:p>
          <a:p>
            <a:pPr algn="just"/>
            <a:endParaRPr lang="en-US" altLang="ko-KR" sz="2800" dirty="0"/>
          </a:p>
        </p:txBody>
      </p:sp>
      <p:pic>
        <p:nvPicPr>
          <p:cNvPr id="3" name="Immagine 2">
            <a:extLst>
              <a:ext uri="{FF2B5EF4-FFF2-40B4-BE49-F238E27FC236}">
                <a16:creationId xmlns:a16="http://schemas.microsoft.com/office/drawing/2014/main" id="{BEEA0923-A763-4CB4-8EF8-6AB4C918F2C7}"/>
              </a:ext>
            </a:extLst>
          </p:cNvPr>
          <p:cNvPicPr>
            <a:picLocks noChangeAspect="1"/>
          </p:cNvPicPr>
          <p:nvPr/>
        </p:nvPicPr>
        <p:blipFill rotWithShape="1">
          <a:blip r:embed="rId5"/>
          <a:srcRect l="32000" t="-1324" r="3601" b="1324"/>
          <a:stretch/>
        </p:blipFill>
        <p:spPr>
          <a:xfrm>
            <a:off x="13233173" y="2648960"/>
            <a:ext cx="4618581" cy="4034143"/>
          </a:xfrm>
          <a:prstGeom prst="rect">
            <a:avLst/>
          </a:prstGeom>
        </p:spPr>
      </p:pic>
      <p:sp>
        <p:nvSpPr>
          <p:cNvPr id="6" name="CasellaDiTesto 5">
            <a:extLst>
              <a:ext uri="{FF2B5EF4-FFF2-40B4-BE49-F238E27FC236}">
                <a16:creationId xmlns:a16="http://schemas.microsoft.com/office/drawing/2014/main" id="{4F800CA4-0289-4EFD-BFD0-52338CB433AF}"/>
              </a:ext>
            </a:extLst>
          </p:cNvPr>
          <p:cNvSpPr txBox="1"/>
          <p:nvPr/>
        </p:nvSpPr>
        <p:spPr>
          <a:xfrm>
            <a:off x="14020800" y="6819900"/>
            <a:ext cx="3378427" cy="369332"/>
          </a:xfrm>
          <a:prstGeom prst="rect">
            <a:avLst/>
          </a:prstGeom>
          <a:noFill/>
        </p:spPr>
        <p:txBody>
          <a:bodyPr wrap="square" rtlCol="0">
            <a:spAutoFit/>
          </a:bodyPr>
          <a:lstStyle/>
          <a:p>
            <a:r>
              <a:rPr lang="en-US" dirty="0"/>
              <a:t>Source: </a:t>
            </a:r>
            <a:r>
              <a:rPr lang="en-US" dirty="0">
                <a:hlinkClick r:id="rId6"/>
              </a:rPr>
              <a:t>www.danielgoleman.info</a:t>
            </a:r>
            <a:r>
              <a:rPr lang="en-US" dirty="0"/>
              <a:t> </a:t>
            </a:r>
          </a:p>
        </p:txBody>
      </p:sp>
    </p:spTree>
    <p:extLst>
      <p:ext uri="{BB962C8B-B14F-4D97-AF65-F5344CB8AC3E}">
        <p14:creationId xmlns:p14="http://schemas.microsoft.com/office/powerpoint/2010/main" val="342427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2935</TotalTime>
  <Words>5126</Words>
  <Application>Microsoft Office PowerPoint</Application>
  <PresentationFormat>Personalizzato</PresentationFormat>
  <Paragraphs>323</Paragraphs>
  <Slides>35</Slides>
  <Notes>31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35</vt:i4>
      </vt:variant>
    </vt:vector>
  </HeadingPairs>
  <TitlesOfParts>
    <vt:vector size="43" baseType="lpstr">
      <vt:lpstr>Arial</vt:lpstr>
      <vt:lpstr>Calibri</vt:lpstr>
      <vt:lpstr>Symbol</vt:lpstr>
      <vt:lpstr>Tahoma</vt:lpstr>
      <vt:lpstr>Times New Roman</vt:lpstr>
      <vt:lpstr>YADLjI9qxTA 0</vt:lpstr>
      <vt:lpstr>Office Theme</vt:lpstr>
      <vt:lpstr>1_Office Theme</vt:lpstr>
      <vt:lpstr>Presentazione standard di PowerPoint</vt:lpstr>
      <vt:lpstr>Obiettivi e risultati: </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Raffaella Alessandrini</cp:lastModifiedBy>
  <cp:revision>55</cp:revision>
  <dcterms:created xsi:type="dcterms:W3CDTF">2021-03-19T11:51:00Z</dcterms:created>
  <dcterms:modified xsi:type="dcterms:W3CDTF">2022-01-24T14:32:58Z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