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69" r:id="rId3"/>
    <p:sldId id="257" r:id="rId4"/>
    <p:sldId id="273" r:id="rId5"/>
    <p:sldId id="264" r:id="rId6"/>
    <p:sldId id="284" r:id="rId7"/>
    <p:sldId id="276" r:id="rId8"/>
    <p:sldId id="277" r:id="rId9"/>
    <p:sldId id="278" r:id="rId10"/>
    <p:sldId id="285" r:id="rId11"/>
    <p:sldId id="294" r:id="rId12"/>
    <p:sldId id="295" r:id="rId13"/>
    <p:sldId id="288" r:id="rId14"/>
    <p:sldId id="279" r:id="rId15"/>
    <p:sldId id="291" r:id="rId16"/>
    <p:sldId id="286" r:id="rId17"/>
    <p:sldId id="280" r:id="rId18"/>
    <p:sldId id="287" r:id="rId19"/>
    <p:sldId id="292" r:id="rId20"/>
    <p:sldId id="281" r:id="rId21"/>
    <p:sldId id="282" r:id="rId22"/>
    <p:sldId id="290" r:id="rId23"/>
    <p:sldId id="289" r:id="rId24"/>
    <p:sldId id="283" r:id="rId25"/>
    <p:sldId id="293" r:id="rId26"/>
    <p:sldId id="270" r:id="rId2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20/12/2021</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8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94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8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3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1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5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1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82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7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GB" sz="2500" b="1" dirty="0">
                <a:solidFill>
                  <a:srgbClr val="E12227"/>
                </a:solidFill>
                <a:effectLst/>
                <a:latin typeface="Tahoma" panose="020B0604030504040204" pitchFamily="34" charset="0"/>
                <a:ea typeface="Tahoma" panose="020B0604030504040204" pitchFamily="34" charset="0"/>
                <a:cs typeface="Tahoma" panose="020B0604030504040204" pitchFamily="34" charset="0"/>
              </a:rPr>
              <a:t>Teamwork through ICT tools</a:t>
            </a:r>
            <a:endParaRPr lang="es-ES" sz="2500" b="1" dirty="0">
              <a:solidFill>
                <a:srgbClr val="E12227"/>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87000" y="7931608"/>
            <a:ext cx="4572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Internet Web Solutions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82638" y="3008157"/>
            <a:ext cx="11708278" cy="3257174"/>
          </a:xfrm>
          <a:prstGeom prst="rect">
            <a:avLst/>
          </a:prstGeom>
          <a:noFill/>
        </p:spPr>
        <p:txBody>
          <a:bodyPr wrap="square" rtlCol="0">
            <a:spAutoFit/>
          </a:bodyPr>
          <a:lstStyle/>
          <a:p>
            <a:pPr marL="34290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Project.co: </a:t>
            </a:r>
            <a:r>
              <a:rPr lang="en-GB" sz="2800" dirty="0">
                <a:solidFill>
                  <a:srgbClr val="243255"/>
                </a:solidFill>
                <a:effectLst/>
                <a:ea typeface="Times New Roman" panose="02020603050405020304" pitchFamily="18" charset="0"/>
              </a:rPr>
              <a:t>This project management platform allows users to work on more than one task at a time. You can share files, create lists, calendars and schedules, Kanban boards, invoices... This makes task tracking simple and dynamic. </a:t>
            </a:r>
            <a:endParaRPr lang="es-ES" sz="2800" dirty="0">
              <a:effectLst/>
              <a:ea typeface="Times New Roman" panose="02020603050405020304" pitchFamily="18" charset="0"/>
            </a:endParaRPr>
          </a:p>
          <a:p>
            <a:pPr lvl="0" algn="just" fontAlgn="base">
              <a:lnSpc>
                <a:spcPct val="150000"/>
              </a:lnSpc>
            </a:pP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8194" name="Picture 2" descr="Data Processing Agreement | Project.co">
            <a:extLst>
              <a:ext uri="{FF2B5EF4-FFF2-40B4-BE49-F238E27FC236}">
                <a16:creationId xmlns:a16="http://schemas.microsoft.com/office/drawing/2014/main" id="{BFD169AF-1604-4AE6-9746-8B05425286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915810"/>
            <a:ext cx="4278180" cy="9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4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1000"/>
                                        <p:tgtEl>
                                          <p:spTgt spid="8194"/>
                                        </p:tgtEl>
                                      </p:cBhvr>
                                    </p:animEffect>
                                    <p:anim calcmode="lin" valueType="num">
                                      <p:cBhvr>
                                        <p:cTn id="17" dur="1000" fill="hold"/>
                                        <p:tgtEl>
                                          <p:spTgt spid="8194"/>
                                        </p:tgtEl>
                                        <p:attrNameLst>
                                          <p:attrName>ppt_x</p:attrName>
                                        </p:attrNameLst>
                                      </p:cBhvr>
                                      <p:tavLst>
                                        <p:tav tm="0">
                                          <p:val>
                                            <p:strVal val="#ppt_x"/>
                                          </p:val>
                                        </p:tav>
                                        <p:tav tm="100000">
                                          <p:val>
                                            <p:strVal val="#ppt_x"/>
                                          </p:val>
                                        </p:tav>
                                      </p:tavLst>
                                    </p:anim>
                                    <p:anim calcmode="lin" valueType="num">
                                      <p:cBhvr>
                                        <p:cTn id="18" dur="1000" fill="hold"/>
                                        <p:tgtEl>
                                          <p:spTgt spid="8194"/>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85146"/>
            <a:ext cx="10872944" cy="2610843"/>
          </a:xfrm>
          <a:prstGeom prst="rect">
            <a:avLst/>
          </a:prstGeom>
          <a:noFill/>
        </p:spPr>
        <p:txBody>
          <a:bodyPr wrap="square" rtlCol="0">
            <a:spAutoFit/>
          </a:bodyPr>
          <a:lstStyle/>
          <a:p>
            <a:pPr marL="342900" lvl="0" indent="-342900" algn="just" fontAlgn="base">
              <a:lnSpc>
                <a:spcPct val="150000"/>
              </a:lnSpc>
              <a:buFont typeface="Arial" panose="020B0604020202020204" pitchFamily="34" charset="0"/>
              <a:buChar char="•"/>
            </a:pPr>
            <a:r>
              <a:rPr lang="en-GB" sz="2800" b="1" dirty="0" err="1">
                <a:solidFill>
                  <a:srgbClr val="243255"/>
                </a:solidFill>
                <a:effectLst/>
                <a:ea typeface="Times New Roman" panose="02020603050405020304" pitchFamily="18" charset="0"/>
              </a:rPr>
              <a:t>nTask</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This free smart platform is designed for teams, allowing to schedule meetings, exchange files, plan projects and many more options. Its project management software provides all the necessary tools.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9218" name="Picture 2" descr="nTask - Free Online Task &amp;amp; Project Management Software for Teams - nTask">
            <a:extLst>
              <a:ext uri="{FF2B5EF4-FFF2-40B4-BE49-F238E27FC236}">
                <a16:creationId xmlns:a16="http://schemas.microsoft.com/office/drawing/2014/main" id="{DCF13FCD-1ED9-40E2-BD4B-A15EF20E05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866900"/>
            <a:ext cx="3744780" cy="12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155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fade">
                                      <p:cBhvr>
                                        <p:cTn id="16" dur="1000"/>
                                        <p:tgtEl>
                                          <p:spTgt spid="9218"/>
                                        </p:tgtEl>
                                      </p:cBhvr>
                                    </p:animEffect>
                                    <p:anim calcmode="lin" valueType="num">
                                      <p:cBhvr>
                                        <p:cTn id="17" dur="1000" fill="hold"/>
                                        <p:tgtEl>
                                          <p:spTgt spid="9218"/>
                                        </p:tgtEl>
                                        <p:attrNameLst>
                                          <p:attrName>ppt_x</p:attrName>
                                        </p:attrNameLst>
                                      </p:cBhvr>
                                      <p:tavLst>
                                        <p:tav tm="0">
                                          <p:val>
                                            <p:strVal val="#ppt_x"/>
                                          </p:val>
                                        </p:tav>
                                        <p:tav tm="100000">
                                          <p:val>
                                            <p:strVal val="#ppt_x"/>
                                          </p:val>
                                        </p:tav>
                                      </p:tavLst>
                                    </p:anim>
                                    <p:anim calcmode="lin" valueType="num">
                                      <p:cBhvr>
                                        <p:cTn id="18" dur="1000" fill="hold"/>
                                        <p:tgtEl>
                                          <p:spTgt spid="9218"/>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62301" y="2777835"/>
            <a:ext cx="10872944" cy="2610843"/>
          </a:xfrm>
          <a:prstGeom prst="rect">
            <a:avLst/>
          </a:prstGeom>
          <a:noFill/>
        </p:spPr>
        <p:txBody>
          <a:bodyPr wrap="square" rtlCol="0">
            <a:spAutoFit/>
          </a:bodyPr>
          <a:lstStyle/>
          <a:p>
            <a:pPr marL="342900" lvl="0" indent="-342900" algn="just" fontAlgn="base">
              <a:lnSpc>
                <a:spcPct val="150000"/>
              </a:lnSpc>
              <a:buFont typeface="Arial" panose="020B0604020202020204" pitchFamily="34" charset="0"/>
              <a:buChar char="•"/>
            </a:pPr>
            <a:r>
              <a:rPr lang="en-GB" sz="2800" b="1" dirty="0">
                <a:solidFill>
                  <a:srgbClr val="243255"/>
                </a:solidFill>
                <a:effectLst/>
                <a:ea typeface="Times New Roman" panose="02020603050405020304" pitchFamily="18" charset="0"/>
              </a:rPr>
              <a:t>Teamwork:</a:t>
            </a:r>
            <a:r>
              <a:rPr lang="en-GB" sz="2800" dirty="0">
                <a:solidFill>
                  <a:srgbClr val="243255"/>
                </a:solidFill>
                <a:effectLst/>
                <a:ea typeface="Times New Roman" panose="02020603050405020304" pitchFamily="18" charset="0"/>
              </a:rPr>
              <a:t> This online cloud-based solution provides functionalities to manage various aspects of a business. Its services include task lists, time and deadline management, file and message sharing, among others.</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0246" name="Picture 6" descr="Teamwork&amp;#39;s New Brand: The highlights and the bloopers">
            <a:extLst>
              <a:ext uri="{FF2B5EF4-FFF2-40B4-BE49-F238E27FC236}">
                <a16:creationId xmlns:a16="http://schemas.microsoft.com/office/drawing/2014/main" id="{57A211FA-1514-4450-9109-3B1DE1866C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59870" y="1711036"/>
            <a:ext cx="4390114"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9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fltVal val="0"/>
                                          </p:val>
                                        </p:tav>
                                        <p:tav tm="100000">
                                          <p:val>
                                            <p:strVal val="#ppt_w"/>
                                          </p:val>
                                        </p:tav>
                                      </p:tavLst>
                                    </p:anim>
                                    <p:anim calcmode="lin" valueType="num">
                                      <p:cBhvr>
                                        <p:cTn id="17" dur="1000" fill="hold"/>
                                        <p:tgtEl>
                                          <p:spTgt spid="10246"/>
                                        </p:tgtEl>
                                        <p:attrNameLst>
                                          <p:attrName>ppt_h</p:attrName>
                                        </p:attrNameLst>
                                      </p:cBhvr>
                                      <p:tavLst>
                                        <p:tav tm="0">
                                          <p:val>
                                            <p:fltVal val="0"/>
                                          </p:val>
                                        </p:tav>
                                        <p:tav tm="100000">
                                          <p:val>
                                            <p:strVal val="#ppt_h"/>
                                          </p:val>
                                        </p:tav>
                                      </p:tavLst>
                                    </p:anim>
                                    <p:anim calcmode="lin" valueType="num">
                                      <p:cBhvr>
                                        <p:cTn id="18" dur="1000" fill="hold"/>
                                        <p:tgtEl>
                                          <p:spTgt spid="10246"/>
                                        </p:tgtEl>
                                        <p:attrNameLst>
                                          <p:attrName>style.rotation</p:attrName>
                                        </p:attrNameLst>
                                      </p:cBhvr>
                                      <p:tavLst>
                                        <p:tav tm="0">
                                          <p:val>
                                            <p:fltVal val="90"/>
                                          </p:val>
                                        </p:tav>
                                        <p:tav tm="100000">
                                          <p:val>
                                            <p:fltVal val="0"/>
                                          </p:val>
                                        </p:tav>
                                      </p:tavLst>
                                    </p:anim>
                                    <p:animEffect transition="in" filter="fade">
                                      <p:cBhvr>
                                        <p:cTn id="19" dur="1000"/>
                                        <p:tgtEl>
                                          <p:spTgt spid="102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0EBDA3-7FCD-4B88-8705-1665E4BB5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5200" y="4339126"/>
            <a:ext cx="7391400" cy="4157662"/>
          </a:xfrm>
          <a:prstGeom prst="rect">
            <a:avLst/>
          </a:prstGeom>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91592" y="1729203"/>
            <a:ext cx="11247016" cy="4549835"/>
          </a:xfrm>
          <a:prstGeom prst="rect">
            <a:avLst/>
          </a:prstGeom>
          <a:noFill/>
        </p:spPr>
        <p:txBody>
          <a:bodyPr wrap="square" rtlCol="0">
            <a:spAutoFit/>
          </a:bodyPr>
          <a:lstStyle/>
          <a:p>
            <a:pPr algn="just" fontAlgn="base">
              <a:lnSpc>
                <a:spcPct val="150000"/>
              </a:lnSpc>
            </a:pPr>
            <a:r>
              <a:rPr lang="en-GB" sz="2800" b="1" dirty="0">
                <a:solidFill>
                  <a:srgbClr val="243255"/>
                </a:solidFill>
                <a:effectLst/>
                <a:ea typeface="Times New Roman" panose="02020603050405020304" pitchFamily="18" charset="0"/>
              </a:rPr>
              <a:t>- Communication and collaboration tools: </a:t>
            </a:r>
            <a:endParaRPr lang="es-ES" sz="2800" dirty="0">
              <a:effectLst/>
              <a:ea typeface="Times New Roman" panose="02020603050405020304" pitchFamily="18" charset="0"/>
            </a:endParaRPr>
          </a:p>
          <a:p>
            <a:pPr algn="just" fontAlgn="base">
              <a:lnSpc>
                <a:spcPct val="150000"/>
              </a:lnSpc>
            </a:pPr>
            <a:r>
              <a:rPr lang="en-GB" sz="2800" dirty="0">
                <a:solidFill>
                  <a:srgbClr val="243255"/>
                </a:solidFill>
                <a:effectLst/>
                <a:ea typeface="Times New Roman" panose="02020603050405020304" pitchFamily="18" charset="0"/>
              </a:rPr>
              <a:t>Communication is key in any work environment. With the current Covid-19 situation, many companies have been forced to resort to teleworking, so communication has become complicated and artificial. For this purpose, we have platforms available to improve the exchange of information, such as: </a:t>
            </a:r>
          </a:p>
          <a:p>
            <a:pPr algn="just" fontAlgn="base">
              <a:lnSpc>
                <a:spcPct val="150000"/>
              </a:lnSpc>
            </a:pPr>
            <a:endParaRPr lang="en-GB" sz="2800" dirty="0">
              <a:solidFill>
                <a:srgbClr val="243255"/>
              </a:solidFill>
              <a:ea typeface="Times New Roman" panose="02020603050405020304" pitchFamily="18" charset="0"/>
            </a:endParaRPr>
          </a:p>
          <a:p>
            <a:pPr algn="just" fontAlgn="base">
              <a:lnSpc>
                <a:spcPct val="150000"/>
              </a:lnSpc>
            </a:pP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49821401-458D-49ED-820D-B55EAA402F1B}"/>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92296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kype - Aplicaciones en Google Play">
            <a:extLst>
              <a:ext uri="{FF2B5EF4-FFF2-40B4-BE49-F238E27FC236}">
                <a16:creationId xmlns:a16="http://schemas.microsoft.com/office/drawing/2014/main" id="{86A4C8E3-9C23-4D92-9AD0-F09A35F4B6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974" y="1866900"/>
            <a:ext cx="1997900" cy="19979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341801" y="1985036"/>
            <a:ext cx="11898180" cy="1964512"/>
          </a:xfrm>
          <a:prstGeom prst="rect">
            <a:avLst/>
          </a:prstGeom>
          <a:noFill/>
        </p:spPr>
        <p:txBody>
          <a:bodyPr wrap="square" rtlCol="0">
            <a:spAutoFit/>
          </a:bodyPr>
          <a:lstStyle/>
          <a:p>
            <a:pPr marL="34290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Skype:</a:t>
            </a:r>
            <a:r>
              <a:rPr lang="en-GB" sz="2800" dirty="0">
                <a:solidFill>
                  <a:srgbClr val="243255"/>
                </a:solidFill>
                <a:effectLst/>
                <a:ea typeface="Times New Roman" panose="02020603050405020304" pitchFamily="18" charset="0"/>
              </a:rPr>
              <a:t> The videoconferencing platform par excellence. Its services include online calls (audio or video), chats, conferences of up to 50 people, scheduling meetings, among other tasks.</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1268" name="Picture 4" descr="ZOOM Cloud Meetings:Amazon.es:Appstore for Android">
            <a:extLst>
              <a:ext uri="{FF2B5EF4-FFF2-40B4-BE49-F238E27FC236}">
                <a16:creationId xmlns:a16="http://schemas.microsoft.com/office/drawing/2014/main" id="{02E02372-14B3-469D-B9B3-BD4097C153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6921" y="4259954"/>
            <a:ext cx="1438006" cy="1438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6A9F3D1F-8486-495D-9D9A-F03A3145F2B5}"/>
              </a:ext>
            </a:extLst>
          </p:cNvPr>
          <p:cNvSpPr txBox="1"/>
          <p:nvPr/>
        </p:nvSpPr>
        <p:spPr>
          <a:xfrm>
            <a:off x="3341801" y="4142972"/>
            <a:ext cx="1189818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Zoom:</a:t>
            </a:r>
            <a:r>
              <a:rPr lang="en-GB" sz="2800" dirty="0">
                <a:solidFill>
                  <a:srgbClr val="243255"/>
                </a:solidFill>
                <a:effectLst/>
                <a:ea typeface="Times New Roman" panose="02020603050405020304" pitchFamily="18" charset="0"/>
              </a:rPr>
              <a:t> This video conferencing service has become one of the leading platforms in the field. This service is suitable for teams of all natures. It interacts in a virtual workspace, makes video or audio calls, with live chats and records sessions to ensure nothing is missed. </a:t>
            </a:r>
            <a:endParaRPr lang="es-ES" sz="2800" dirty="0">
              <a:effectLst/>
              <a:ea typeface="Times New Roman" panose="02020603050405020304" pitchFamily="18" charset="0"/>
            </a:endParaRPr>
          </a:p>
        </p:txBody>
      </p:sp>
    </p:spTree>
    <p:extLst>
      <p:ext uri="{BB962C8B-B14F-4D97-AF65-F5344CB8AC3E}">
        <p14:creationId xmlns:p14="http://schemas.microsoft.com/office/powerpoint/2010/main" val="147221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1000"/>
                                        <p:tgtEl>
                                          <p:spTgt spid="11268"/>
                                        </p:tgtEl>
                                      </p:cBhvr>
                                    </p:animEffect>
                                    <p:anim calcmode="lin" valueType="num">
                                      <p:cBhvr>
                                        <p:cTn id="27" dur="1000" fill="hold"/>
                                        <p:tgtEl>
                                          <p:spTgt spid="11268"/>
                                        </p:tgtEl>
                                        <p:attrNameLst>
                                          <p:attrName>ppt_x</p:attrName>
                                        </p:attrNameLst>
                                      </p:cBhvr>
                                      <p:tavLst>
                                        <p:tav tm="0">
                                          <p:val>
                                            <p:strVal val="#ppt_x"/>
                                          </p:val>
                                        </p:tav>
                                        <p:tav tm="100000">
                                          <p:val>
                                            <p:strVal val="#ppt_x"/>
                                          </p:val>
                                        </p:tav>
                                      </p:tavLst>
                                    </p:anim>
                                    <p:anim calcmode="lin" valueType="num">
                                      <p:cBhvr>
                                        <p:cTn id="28" dur="1000" fill="hold"/>
                                        <p:tgtEl>
                                          <p:spTgt spid="11268"/>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657600" y="2019300"/>
            <a:ext cx="1051560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Microsoft Teams: </a:t>
            </a:r>
            <a:r>
              <a:rPr lang="en-GB" sz="2800" dirty="0">
                <a:solidFill>
                  <a:srgbClr val="243255"/>
                </a:solidFill>
                <a:effectLst/>
                <a:ea typeface="Times New Roman" panose="02020603050405020304" pitchFamily="18" charset="0"/>
              </a:rPr>
              <a:t>This workspace has options for meetings by chat, video or calls. It also allows you to store documents, photos, videos and chat history. Customise and configure your workspace with apps to organise your work.</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2292" name="Picture 4">
            <a:extLst>
              <a:ext uri="{FF2B5EF4-FFF2-40B4-BE49-F238E27FC236}">
                <a16:creationId xmlns:a16="http://schemas.microsoft.com/office/drawing/2014/main" id="{84FA5FB6-549C-4CF3-8D32-EA00D7CF7C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194" y="2019300"/>
            <a:ext cx="2312952" cy="21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9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barn(inVertical)">
                                      <p:cBhvr>
                                        <p:cTn id="16" dur="500"/>
                                        <p:tgtEl>
                                          <p:spTgt spid="122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10 Free and Open Source Document Management Systems | by Sharad  Bhardwaj | Medium">
            <a:extLst>
              <a:ext uri="{FF2B5EF4-FFF2-40B4-BE49-F238E27FC236}">
                <a16:creationId xmlns:a16="http://schemas.microsoft.com/office/drawing/2014/main" id="{852A01A1-D00D-4F0A-8B7B-EEC27693CB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44714" y="4811674"/>
            <a:ext cx="9043286" cy="3612117"/>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703086"/>
            <a:ext cx="12244544" cy="4549835"/>
          </a:xfrm>
          <a:prstGeom prst="rect">
            <a:avLst/>
          </a:prstGeom>
          <a:noFill/>
        </p:spPr>
        <p:txBody>
          <a:bodyPr wrap="square" rtlCol="0">
            <a:spAutoFit/>
          </a:bodyPr>
          <a:lstStyle/>
          <a:p>
            <a:pPr algn="just" fontAlgn="base">
              <a:lnSpc>
                <a:spcPct val="150000"/>
              </a:lnSpc>
            </a:pPr>
            <a:r>
              <a:rPr lang="en-GB" sz="2800" b="1" dirty="0">
                <a:solidFill>
                  <a:srgbClr val="243255"/>
                </a:solidFill>
                <a:effectLst/>
                <a:ea typeface="Times New Roman" panose="02020603050405020304" pitchFamily="18" charset="0"/>
              </a:rPr>
              <a:t>-</a:t>
            </a:r>
            <a:r>
              <a:rPr lang="en-GB" sz="2800" dirty="0">
                <a:effectLst/>
                <a:ea typeface="Times New Roman" panose="02020603050405020304" pitchFamily="18" charset="0"/>
              </a:rPr>
              <a:t> </a:t>
            </a:r>
            <a:r>
              <a:rPr lang="en-GB" sz="2800" b="1" dirty="0">
                <a:solidFill>
                  <a:srgbClr val="243255"/>
                </a:solidFill>
                <a:effectLst/>
                <a:ea typeface="Times New Roman" panose="02020603050405020304" pitchFamily="18" charset="0"/>
              </a:rPr>
              <a:t>Document management tools: </a:t>
            </a:r>
            <a:endParaRPr lang="es-ES" sz="2800" dirty="0">
              <a:effectLst/>
              <a:ea typeface="Times New Roman" panose="02020603050405020304" pitchFamily="18" charset="0"/>
            </a:endParaRPr>
          </a:p>
          <a:p>
            <a:pPr algn="just" fontAlgn="base">
              <a:lnSpc>
                <a:spcPct val="150000"/>
              </a:lnSpc>
            </a:pPr>
            <a:r>
              <a:rPr lang="en-GB" sz="2800" dirty="0">
                <a:solidFill>
                  <a:srgbClr val="243255"/>
                </a:solidFill>
                <a:effectLst/>
                <a:ea typeface="Times New Roman" panose="02020603050405020304" pitchFamily="18" charset="0"/>
              </a:rPr>
              <a:t>A document repository is a space where documents are stored, managed and organised so that members of the whole team can access them when needed. It is managed by members with administration rights. In this way, we can streamline and unify the whole process of document consultation and management. Once again, there are various ICT tools that can help us: </a:t>
            </a:r>
            <a:endParaRPr lang="es-ES" sz="2800" dirty="0">
              <a:effectLst/>
              <a:ea typeface="Times New Roman" panose="02020603050405020304" pitchFamily="18" charset="0"/>
            </a:endParaRPr>
          </a:p>
          <a:p>
            <a:pPr algn="just" fontAlgn="base">
              <a:lnSpc>
                <a:spcPct val="150000"/>
              </a:lnSpc>
            </a:pP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F9757EFD-EE72-465E-8C0C-F72365AE2E3E}"/>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69412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randombar(horizontal)">
                                      <p:cBhvr>
                                        <p:cTn id="2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10834"/>
            <a:ext cx="13269780" cy="1964512"/>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DocuWare</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This platform allows you to capture, process and use company information. Its software automatizes a large part of the querying and organisation of documents in a centralised and secure system.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4338" name="Picture 2" descr="Ricoh completa la adquisición de DocuWare | Ricoh España">
            <a:extLst>
              <a:ext uri="{FF2B5EF4-FFF2-40B4-BE49-F238E27FC236}">
                <a16:creationId xmlns:a16="http://schemas.microsoft.com/office/drawing/2014/main" id="{4AE5FB23-FC59-42B4-AB29-A0584307AE6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325600" y="2977942"/>
            <a:ext cx="3581573" cy="8645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ntelligent Information Management | M-Files">
            <a:extLst>
              <a:ext uri="{FF2B5EF4-FFF2-40B4-BE49-F238E27FC236}">
                <a16:creationId xmlns:a16="http://schemas.microsoft.com/office/drawing/2014/main" id="{A4E70628-5ACD-463A-B0BF-0C9AD818177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084" t="25383" r="7969" b="19527"/>
          <a:stretch/>
        </p:blipFill>
        <p:spPr bwMode="auto">
          <a:xfrm>
            <a:off x="14509345" y="4935857"/>
            <a:ext cx="3214081" cy="970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
            <a:extLst>
              <a:ext uri="{FF2B5EF4-FFF2-40B4-BE49-F238E27FC236}">
                <a16:creationId xmlns:a16="http://schemas.microsoft.com/office/drawing/2014/main" id="{313AD010-3FA1-4C9B-BA58-9DFC1A5477EA}"/>
              </a:ext>
            </a:extLst>
          </p:cNvPr>
          <p:cNvSpPr txBox="1"/>
          <p:nvPr/>
        </p:nvSpPr>
        <p:spPr>
          <a:xfrm>
            <a:off x="903420" y="4399591"/>
            <a:ext cx="13269780"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M-Files:</a:t>
            </a:r>
            <a:r>
              <a:rPr lang="en-GB" sz="2800" dirty="0">
                <a:solidFill>
                  <a:srgbClr val="243255"/>
                </a:solidFill>
                <a:effectLst/>
                <a:ea typeface="Times New Roman" panose="02020603050405020304" pitchFamily="18" charset="0"/>
              </a:rPr>
              <a:t> This information management option features ease of use, versatility and functionality suitable for a wide variety of industries. You can access content from multiple data repositories without the need for migration. You can deploy it in the cloud, on-premises or in a hybrid way. </a:t>
            </a:r>
            <a:endParaRPr lang="es-ES" sz="2800" dirty="0">
              <a:effectLst/>
              <a:ea typeface="Times New Roman" panose="02020603050405020304" pitchFamily="18" charset="0"/>
            </a:endParaRPr>
          </a:p>
        </p:txBody>
      </p:sp>
    </p:spTree>
    <p:extLst>
      <p:ext uri="{BB962C8B-B14F-4D97-AF65-F5344CB8AC3E}">
        <p14:creationId xmlns:p14="http://schemas.microsoft.com/office/powerpoint/2010/main" val="200274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1000"/>
                                        <p:tgtEl>
                                          <p:spTgt spid="14338"/>
                                        </p:tgtEl>
                                      </p:cBhvr>
                                    </p:animEffect>
                                    <p:anim calcmode="lin" valueType="num">
                                      <p:cBhvr>
                                        <p:cTn id="19" dur="1000" fill="hold"/>
                                        <p:tgtEl>
                                          <p:spTgt spid="14338"/>
                                        </p:tgtEl>
                                        <p:attrNameLst>
                                          <p:attrName>ppt_x</p:attrName>
                                        </p:attrNameLst>
                                      </p:cBhvr>
                                      <p:tavLst>
                                        <p:tav tm="0">
                                          <p:val>
                                            <p:strVal val="#ppt_x"/>
                                          </p:val>
                                        </p:tav>
                                        <p:tav tm="100000">
                                          <p:val>
                                            <p:strVal val="#ppt_x"/>
                                          </p:val>
                                        </p:tav>
                                      </p:tavLst>
                                    </p:anim>
                                    <p:anim calcmode="lin" valueType="num">
                                      <p:cBhvr>
                                        <p:cTn id="20"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42" presetClass="entr" presetSubtype="0" fill="hold" nodeType="with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fade">
                                      <p:cBhvr>
                                        <p:cTn id="28" dur="1000"/>
                                        <p:tgtEl>
                                          <p:spTgt spid="14340"/>
                                        </p:tgtEl>
                                      </p:cBhvr>
                                    </p:animEffect>
                                    <p:anim calcmode="lin" valueType="num">
                                      <p:cBhvr>
                                        <p:cTn id="29" dur="1000" fill="hold"/>
                                        <p:tgtEl>
                                          <p:spTgt spid="14340"/>
                                        </p:tgtEl>
                                        <p:attrNameLst>
                                          <p:attrName>ppt_x</p:attrName>
                                        </p:attrNameLst>
                                      </p:cBhvr>
                                      <p:tavLst>
                                        <p:tav tm="0">
                                          <p:val>
                                            <p:strVal val="#ppt_x"/>
                                          </p:val>
                                        </p:tav>
                                        <p:tav tm="100000">
                                          <p:val>
                                            <p:strVal val="#ppt_x"/>
                                          </p:val>
                                        </p:tav>
                                      </p:tavLst>
                                    </p:anim>
                                    <p:anim calcmode="lin" valueType="num">
                                      <p:cBhvr>
                                        <p:cTn id="30"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4419600" y="2317879"/>
            <a:ext cx="11898180" cy="1964512"/>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LogicalDOC</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 Control your document management. Create, co-produce and coordinate any amount of documents, fostering collaboration and productivity. Its versatile software allows it to adapt to different business models.</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5364" name="Picture 4" descr="Gestión de documentos de construcción - LogicalDOC">
            <a:extLst>
              <a:ext uri="{FF2B5EF4-FFF2-40B4-BE49-F238E27FC236}">
                <a16:creationId xmlns:a16="http://schemas.microsoft.com/office/drawing/2014/main" id="{ED7F32C5-A69F-468E-8236-A6BC7EA9891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96543" y="2394704"/>
            <a:ext cx="2982780" cy="18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22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wipe(down)">
                                      <p:cBhvr>
                                        <p:cTn id="16" dur="580">
                                          <p:stCondLst>
                                            <p:cond delay="0"/>
                                          </p:stCondLst>
                                        </p:cTn>
                                        <p:tgtEl>
                                          <p:spTgt spid="15364"/>
                                        </p:tgtEl>
                                      </p:cBhvr>
                                    </p:animEffect>
                                    <p:anim calcmode="lin" valueType="num">
                                      <p:cBhvr>
                                        <p:cTn id="17"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22" dur="26">
                                          <p:stCondLst>
                                            <p:cond delay="650"/>
                                          </p:stCondLst>
                                        </p:cTn>
                                        <p:tgtEl>
                                          <p:spTgt spid="15364"/>
                                        </p:tgtEl>
                                      </p:cBhvr>
                                      <p:to x="100000" y="60000"/>
                                    </p:animScale>
                                    <p:animScale>
                                      <p:cBhvr>
                                        <p:cTn id="23" dur="166" decel="50000">
                                          <p:stCondLst>
                                            <p:cond delay="676"/>
                                          </p:stCondLst>
                                        </p:cTn>
                                        <p:tgtEl>
                                          <p:spTgt spid="15364"/>
                                        </p:tgtEl>
                                      </p:cBhvr>
                                      <p:to x="100000" y="100000"/>
                                    </p:animScale>
                                    <p:animScale>
                                      <p:cBhvr>
                                        <p:cTn id="24" dur="26">
                                          <p:stCondLst>
                                            <p:cond delay="1312"/>
                                          </p:stCondLst>
                                        </p:cTn>
                                        <p:tgtEl>
                                          <p:spTgt spid="15364"/>
                                        </p:tgtEl>
                                      </p:cBhvr>
                                      <p:to x="100000" y="80000"/>
                                    </p:animScale>
                                    <p:animScale>
                                      <p:cBhvr>
                                        <p:cTn id="25" dur="166" decel="50000">
                                          <p:stCondLst>
                                            <p:cond delay="1338"/>
                                          </p:stCondLst>
                                        </p:cTn>
                                        <p:tgtEl>
                                          <p:spTgt spid="15364"/>
                                        </p:tgtEl>
                                      </p:cBhvr>
                                      <p:to x="100000" y="100000"/>
                                    </p:animScale>
                                    <p:animScale>
                                      <p:cBhvr>
                                        <p:cTn id="26" dur="26">
                                          <p:stCondLst>
                                            <p:cond delay="1642"/>
                                          </p:stCondLst>
                                        </p:cTn>
                                        <p:tgtEl>
                                          <p:spTgt spid="15364"/>
                                        </p:tgtEl>
                                      </p:cBhvr>
                                      <p:to x="100000" y="90000"/>
                                    </p:animScale>
                                    <p:animScale>
                                      <p:cBhvr>
                                        <p:cTn id="27" dur="166" decel="50000">
                                          <p:stCondLst>
                                            <p:cond delay="1668"/>
                                          </p:stCondLst>
                                        </p:cTn>
                                        <p:tgtEl>
                                          <p:spTgt spid="15364"/>
                                        </p:tgtEl>
                                      </p:cBhvr>
                                      <p:to x="100000" y="100000"/>
                                    </p:animScale>
                                    <p:animScale>
                                      <p:cBhvr>
                                        <p:cTn id="28" dur="26">
                                          <p:stCondLst>
                                            <p:cond delay="1808"/>
                                          </p:stCondLst>
                                        </p:cTn>
                                        <p:tgtEl>
                                          <p:spTgt spid="15364"/>
                                        </p:tgtEl>
                                      </p:cBhvr>
                                      <p:to x="100000" y="95000"/>
                                    </p:animScale>
                                    <p:animScale>
                                      <p:cBhvr>
                                        <p:cTn id="29" dur="166" decel="50000">
                                          <p:stCondLst>
                                            <p:cond delay="1834"/>
                                          </p:stCondLst>
                                        </p:cTn>
                                        <p:tgtEl>
                                          <p:spTgt spid="15364"/>
                                        </p:tgtEl>
                                      </p:cBhvr>
                                      <p:to x="100000" y="100000"/>
                                    </p:animScale>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97544" cy="506549"/>
          </a:xfrm>
          <a:prstGeom prst="rect">
            <a:avLst/>
          </a:prstGeom>
        </p:spPr>
        <p:txBody>
          <a:bodyPr vert="horz" wrap="square" lIns="0" tIns="13970" rIns="0" bIns="0" rtlCol="0">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Unit 2: Teamwork and coordination issues using ICT tools and tips for improving it in a creative way. </a:t>
            </a:r>
            <a:endParaRPr lang="es-ES" sz="3200" b="1"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948328"/>
            <a:ext cx="10297980" cy="3254865"/>
          </a:xfrm>
          <a:prstGeom prst="rect">
            <a:avLst/>
          </a:prstGeom>
          <a:noFill/>
        </p:spPr>
        <p:txBody>
          <a:bodyPr wrap="square" rtlCol="0">
            <a:spAutoFit/>
          </a:bodyPr>
          <a:lstStyle/>
          <a:p>
            <a:pPr algn="just"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Team coordination and communication is a complex and difficult issue to manage. All members must do their part to ensure the success of the work.  This is why a number of aspects must be taken into account in order to achieve good effectiveness and a good atmosphere. Here are some tips on how to achieve these results: </a:t>
            </a:r>
            <a:endParaRPr lang="es-ES" sz="2800" dirty="0">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889565" y="3053141"/>
            <a:ext cx="11558744" cy="584775"/>
          </a:xfrm>
          <a:prstGeom prst="rect">
            <a:avLst/>
          </a:prstGeom>
          <a:noFill/>
        </p:spPr>
        <p:txBody>
          <a:bodyPr wrap="square" rtlCol="0" anchor="ctr">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2.1. Tips for a good coordination and communication</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F0AA9AD3-898F-4B0C-913F-A2963EC7305B}"/>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13" name="Imagen 12">
            <a:extLst>
              <a:ext uri="{FF2B5EF4-FFF2-40B4-BE49-F238E27FC236}">
                <a16:creationId xmlns:a16="http://schemas.microsoft.com/office/drawing/2014/main" id="{F18DB16B-386C-4739-B8DC-AF0072AAC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58600" y="2692632"/>
            <a:ext cx="5525647" cy="5525647"/>
          </a:xfrm>
          <a:prstGeom prst="rect">
            <a:avLst/>
          </a:prstGeom>
        </p:spPr>
      </p:pic>
    </p:spTree>
    <p:extLst>
      <p:ext uri="{BB962C8B-B14F-4D97-AF65-F5344CB8AC3E}">
        <p14:creationId xmlns:p14="http://schemas.microsoft.com/office/powerpoint/2010/main" val="3502535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Our Goals And Objectives Operation Of Solution Ppt Powerpoint Presentation  Icon Influencers | PowerPoint Slide Template | Presentation Templates PPT  Layout | Presentation Deck">
            <a:extLst>
              <a:ext uri="{FF2B5EF4-FFF2-40B4-BE49-F238E27FC236}">
                <a16:creationId xmlns:a16="http://schemas.microsoft.com/office/drawing/2014/main" id="{66AABCC2-B562-48E1-924A-D08035C221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407" y="593745"/>
            <a:ext cx="1800180" cy="203515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rot="16200000">
            <a:off x="1078978" y="396077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2228158" y="85983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OBJECTIVES AND GOALS</a:t>
            </a:r>
            <a:endParaRPr sz="4800" dirty="0">
              <a:solidFill>
                <a:srgbClr val="E12227"/>
              </a:solidFill>
            </a:endParaRPr>
          </a:p>
        </p:txBody>
      </p:sp>
      <p:sp>
        <p:nvSpPr>
          <p:cNvPr id="17" name="object 17"/>
          <p:cNvSpPr txBox="1"/>
          <p:nvPr/>
        </p:nvSpPr>
        <p:spPr>
          <a:xfrm>
            <a:off x="1105032" y="2829950"/>
            <a:ext cx="13081000" cy="444994"/>
          </a:xfrm>
          <a:prstGeom prst="rect">
            <a:avLst/>
          </a:prstGeom>
        </p:spPr>
        <p:txBody>
          <a:bodyPr vert="horz" wrap="square" lIns="0" tIns="13970" rIns="0" bIns="0" rtlCol="0">
            <a:spAutoFit/>
          </a:bodyPr>
          <a:lstStyle/>
          <a:p>
            <a:pPr algn="just"/>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the end of this module you will be able to:</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504214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12351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3654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701932" y="3834157"/>
            <a:ext cx="11556867" cy="954107"/>
          </a:xfrm>
          <a:prstGeom prst="rect">
            <a:avLst/>
          </a:prstGeom>
          <a:noFill/>
        </p:spPr>
        <p:txBody>
          <a:bodyPr wrap="square" lIns="108000" rIns="108000" rtlCol="0">
            <a:spAutoFit/>
          </a:bodyPr>
          <a:lstStyle/>
          <a:p>
            <a:pPr lvl="0" algn="just"/>
            <a:r>
              <a:rPr lang="en-GB" sz="2800" dirty="0">
                <a:solidFill>
                  <a:srgbClr val="244061"/>
                </a:solidFill>
                <a:effectLst/>
                <a:ea typeface="Times New Roman" panose="02020603050405020304" pitchFamily="18" charset="0"/>
              </a:rPr>
              <a:t>To learn some of the most important ICT tools in the business environment, as well as their benefits and characteristics. </a:t>
            </a:r>
            <a:endParaRPr lang="es-ES" sz="2800" dirty="0">
              <a:effectLst/>
              <a:ea typeface="Times New Roman" panose="02020603050405020304" pitchFamily="18"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701933" y="4978121"/>
            <a:ext cx="10979267" cy="523220"/>
          </a:xfrm>
          <a:prstGeom prst="rect">
            <a:avLst/>
          </a:prstGeom>
          <a:noFill/>
        </p:spPr>
        <p:txBody>
          <a:bodyPr wrap="square" lIns="108000" rIns="108000" rtlCol="0">
            <a:spAutoFit/>
          </a:bodyPr>
          <a:lstStyle/>
          <a:p>
            <a:r>
              <a:rPr lang="en-GB" sz="2800" dirty="0">
                <a:solidFill>
                  <a:srgbClr val="244061"/>
                </a:solidFill>
                <a:effectLst/>
                <a:ea typeface="Times New Roman" panose="02020603050405020304" pitchFamily="18" charset="0"/>
              </a:rPr>
              <a:t>Encourage collaboration and teamwork through ICT tools.</a:t>
            </a:r>
            <a:endParaRPr lang="es-ES" sz="2800" dirty="0">
              <a:effectLst/>
              <a:ea typeface="Times New Roman" panose="02020603050405020304" pitchFamily="18"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48749" y="7102379"/>
            <a:ext cx="14158328" cy="523220"/>
          </a:xfrm>
          <a:prstGeom prst="rect">
            <a:avLst/>
          </a:prstGeom>
          <a:noFill/>
        </p:spPr>
        <p:txBody>
          <a:bodyPr wrap="square" lIns="108000" rIns="108000" rtlCol="0">
            <a:spAutoFit/>
          </a:bodyPr>
          <a:lstStyle/>
          <a:p>
            <a:pPr lvl="0"/>
            <a:r>
              <a:rPr lang="en-GB" sz="2800" dirty="0">
                <a:solidFill>
                  <a:srgbClr val="244061"/>
                </a:solidFill>
                <a:effectLst/>
                <a:ea typeface="Times New Roman" panose="02020603050405020304" pitchFamily="18" charset="0"/>
              </a:rPr>
              <a:t>To ensure a good atmosphere in the business team through effective communication.</a:t>
            </a:r>
            <a:endParaRPr lang="es-ES" sz="2800" dirty="0">
              <a:effectLst/>
              <a:ea typeface="Times New Roman" panose="02020603050405020304" pitchFamily="18"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014053"/>
            <a:ext cx="11982613" cy="523220"/>
          </a:xfrm>
          <a:prstGeom prst="rect">
            <a:avLst/>
          </a:prstGeom>
          <a:noFill/>
        </p:spPr>
        <p:txBody>
          <a:bodyPr wrap="square" lIns="108000" rIns="108000" rtlCol="0">
            <a:spAutoFit/>
          </a:bodyPr>
          <a:lstStyle/>
          <a:p>
            <a:pPr lvl="0"/>
            <a:r>
              <a:rPr lang="en-GB" sz="2800" dirty="0">
                <a:solidFill>
                  <a:srgbClr val="244061"/>
                </a:solidFill>
                <a:effectLst/>
                <a:ea typeface="Times New Roman" panose="02020603050405020304" pitchFamily="18" charset="0"/>
              </a:rPr>
              <a:t>Solve difficulties related to communication due to teleworking.</a:t>
            </a:r>
            <a:endParaRPr lang="es-ES" sz="2800" dirty="0">
              <a:effectLst/>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90700"/>
            <a:ext cx="9982200" cy="5842497"/>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Ensure a correct distribution of work. The platforms described above are used to allocate the various tasks among the entire team. Some of them use the Kanban method, which is a tool to visualise the workflow. It consists of boards divided into rows and columns: the first ones for the project or activity and the second ones for its degree of development (to be done, pending revision, blocked, etc). These digital Kanban tools allow an organisation of work that is easy to visualise and distribute, making them a potential ally for greater effectiveness..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94173FFD-0016-4454-B175-A14BDB0D3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0" y="1790700"/>
            <a:ext cx="6705600" cy="670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Email Marketing Campaign: The Ultimate Guide | Sender">
            <a:extLst>
              <a:ext uri="{FF2B5EF4-FFF2-40B4-BE49-F238E27FC236}">
                <a16:creationId xmlns:a16="http://schemas.microsoft.com/office/drawing/2014/main" id="{A9F4EEA2-DE95-4B75-999A-48980EB4E0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961" t="10000" r="19974" b="9111"/>
          <a:stretch/>
        </p:blipFill>
        <p:spPr bwMode="auto">
          <a:xfrm>
            <a:off x="12202980" y="2417707"/>
            <a:ext cx="5181600" cy="427247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43100"/>
            <a:ext cx="11127816" cy="2610843"/>
          </a:xfrm>
          <a:prstGeom prst="rect">
            <a:avLst/>
          </a:prstGeom>
          <a:noFill/>
        </p:spPr>
        <p:txBody>
          <a:bodyPr wrap="square" rtlCol="0">
            <a:spAutoFit/>
          </a:bodyPr>
          <a:lstStyle/>
          <a:p>
            <a:pPr marL="457200" algn="just" fontAlgn="base">
              <a:lnSpc>
                <a:spcPct val="150000"/>
              </a:lnSpc>
            </a:pP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When writing emails, be clear and concise. Remember to greet, identify yourself and say goodbye properly. In addition, using an appropriate subject heading will allow for better classification of these messages.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854150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440"/>
                                        </p:tgtEl>
                                        <p:attrNameLst>
                                          <p:attrName>style.visibility</p:attrName>
                                        </p:attrNameLst>
                                      </p:cBhvr>
                                      <p:to>
                                        <p:strVal val="visible"/>
                                      </p:to>
                                    </p:set>
                                    <p:animEffect transition="in" filter="fade">
                                      <p:cBhvr>
                                        <p:cTn id="20"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Best Meeting Management Software - Weekdone">
            <a:extLst>
              <a:ext uri="{FF2B5EF4-FFF2-40B4-BE49-F238E27FC236}">
                <a16:creationId xmlns:a16="http://schemas.microsoft.com/office/drawing/2014/main" id="{1D78CFB1-8165-4F37-9DED-DCD757B82F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9600" y="4331557"/>
            <a:ext cx="6248400" cy="416474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609600" y="1200074"/>
            <a:ext cx="11676507" cy="3257174"/>
          </a:xfrm>
          <a:prstGeom prst="rect">
            <a:avLst/>
          </a:prstGeom>
          <a:noFill/>
        </p:spPr>
        <p:txBody>
          <a:bodyPr wrap="square" rtlCol="0">
            <a:spAutoFit/>
          </a:bodyPr>
          <a:lstStyle/>
          <a:p>
            <a:pPr lvl="0" algn="just" fontAlgn="base">
              <a:lnSpc>
                <a:spcPct val="150000"/>
              </a:lnSpc>
            </a:pPr>
            <a:endParaRPr lang="en-GB" sz="2800" dirty="0">
              <a:solidFill>
                <a:srgbClr val="243255"/>
              </a:solidFill>
              <a:effectLst/>
              <a:ea typeface="Times New Roman" panose="02020603050405020304" pitchFamily="18" charset="0"/>
            </a:endParaRPr>
          </a:p>
          <a:p>
            <a:pPr marL="34290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Hold regular meetings. This will allow us to be aware of the general situation of the company and of each colleague, allowing us to improve the distribution of tasks and a fluid and dynamic communication.  </a:t>
            </a:r>
            <a:endParaRPr lang="es-ES" sz="2800" dirty="0">
              <a:effectLst/>
              <a:ea typeface="Times New Roman" panose="02020603050405020304" pitchFamily="18" charset="0"/>
            </a:endParaRPr>
          </a:p>
          <a:p>
            <a:pPr marL="342900" indent="-342900" algn="just" fontAlgn="base">
              <a:lnSpc>
                <a:spcPct val="150000"/>
              </a:lnSpc>
              <a:buFont typeface="Symbol" panose="05050102010706020507" pitchFamily="18" charset="2"/>
              <a:buChar char=""/>
            </a:pP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
        <p:nvSpPr>
          <p:cNvPr id="11" name="CuadroTexto 10">
            <a:extLst>
              <a:ext uri="{FF2B5EF4-FFF2-40B4-BE49-F238E27FC236}">
                <a16:creationId xmlns:a16="http://schemas.microsoft.com/office/drawing/2014/main" id="{D67C5376-F9D1-46FC-8714-70A1879F2BE4}"/>
              </a:ext>
            </a:extLst>
          </p:cNvPr>
          <p:cNvSpPr txBox="1"/>
          <p:nvPr/>
        </p:nvSpPr>
        <p:spPr>
          <a:xfrm>
            <a:off x="762000" y="4163878"/>
            <a:ext cx="11676506" cy="196451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Do not hesitate to ask for and offer help if needed. As mentioned above, every colleague has strengths and weaknesses, which can be used and improved respectively through teamwork. Remember: union makes strength.</a:t>
            </a:r>
            <a:endParaRPr lang="es-ES" sz="2800" dirty="0"/>
          </a:p>
        </p:txBody>
      </p:sp>
    </p:spTree>
    <p:extLst>
      <p:ext uri="{BB962C8B-B14F-4D97-AF65-F5344CB8AC3E}">
        <p14:creationId xmlns:p14="http://schemas.microsoft.com/office/powerpoint/2010/main" val="4178968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1000"/>
                                        <p:tgtEl>
                                          <p:spTgt spid="19458"/>
                                        </p:tgtEl>
                                      </p:cBhvr>
                                    </p:animEffect>
                                    <p:anim calcmode="lin" valueType="num">
                                      <p:cBhvr>
                                        <p:cTn id="25" dur="1000" fill="hold"/>
                                        <p:tgtEl>
                                          <p:spTgt spid="19458"/>
                                        </p:tgtEl>
                                        <p:attrNameLst>
                                          <p:attrName>ppt_x</p:attrName>
                                        </p:attrNameLst>
                                      </p:cBhvr>
                                      <p:tavLst>
                                        <p:tav tm="0">
                                          <p:val>
                                            <p:strVal val="#ppt_x"/>
                                          </p:val>
                                        </p:tav>
                                        <p:tav tm="100000">
                                          <p:val>
                                            <p:strVal val="#ppt_x"/>
                                          </p:val>
                                        </p:tav>
                                      </p:tavLst>
                                    </p:anim>
                                    <p:anim calcmode="lin" valueType="num">
                                      <p:cBhvr>
                                        <p:cTn id="2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15379"/>
            <a:ext cx="11113961" cy="2610843"/>
          </a:xfrm>
          <a:prstGeom prst="rect">
            <a:avLst/>
          </a:prstGeom>
          <a:noFill/>
        </p:spPr>
        <p:txBody>
          <a:bodyPr wrap="square" rtlCol="0">
            <a:spAutoFit/>
          </a:bodyPr>
          <a:lstStyle/>
          <a:p>
            <a:pPr marL="457200" indent="-457200" algn="just" fontAlgn="base">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 Motivation is key. Congratulate colleagues who have been successful in their work; or offer help if, on the other hand, they are having difficulties or problems and you know how to help, don't hesitate to offer your hand. Joint problem solving can foster team bonding and effectiveness.  </a:t>
            </a: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83FDB372-970C-4ADF-83CA-A8A68D6DC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72600" y="3535382"/>
            <a:ext cx="8647619" cy="4850793"/>
          </a:xfrm>
          <a:prstGeom prst="rect">
            <a:avLst/>
          </a:prstGeom>
        </p:spPr>
      </p:pic>
    </p:spTree>
    <p:extLst>
      <p:ext uri="{BB962C8B-B14F-4D97-AF65-F5344CB8AC3E}">
        <p14:creationId xmlns:p14="http://schemas.microsoft.com/office/powerpoint/2010/main" val="141034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e Vector | Vector of people outdoors activity holiday at the park">
            <a:extLst>
              <a:ext uri="{FF2B5EF4-FFF2-40B4-BE49-F238E27FC236}">
                <a16:creationId xmlns:a16="http://schemas.microsoft.com/office/drawing/2014/main" id="{C19E1F20-BA26-4DCE-8AAB-D37AAAD958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4000500"/>
            <a:ext cx="7869555" cy="436219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89709" y="1573427"/>
            <a:ext cx="11113961" cy="3257174"/>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Team activities outside the company are highly recommended. This will not only create a more comfortable and enjoyable atmosphere, but will also strengthen bonds and create a more united team. For example, once a month you could do some recreational activities, such as playing a sport, visiting a place or having lunch together.</a:t>
            </a:r>
            <a:endParaRPr lang="en-US" altLang="ko-KR" sz="2800" dirty="0"/>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151305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randombar(horizontal)">
                                      <p:cBhvr>
                                        <p:cTn id="2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a:t>Thank you!</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Ventajas y desventajas de usar check list en auditoría | iAuditoria">
            <a:extLst>
              <a:ext uri="{FF2B5EF4-FFF2-40B4-BE49-F238E27FC236}">
                <a16:creationId xmlns:a16="http://schemas.microsoft.com/office/drawing/2014/main" id="{0681E3F3-D55E-4E30-BAB2-22B8996B9D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40589" y="6019468"/>
            <a:ext cx="6374993" cy="3349361"/>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1" name="object 6">
            <a:extLst>
              <a:ext uri="{FF2B5EF4-FFF2-40B4-BE49-F238E27FC236}">
                <a16:creationId xmlns:a16="http://schemas.microsoft.com/office/drawing/2014/main" id="{363075C9-9554-40E8-8D98-C687898DA96D}"/>
              </a:ext>
            </a:extLst>
          </p:cNvPr>
          <p:cNvSpPr/>
          <p:nvPr/>
        </p:nvSpPr>
        <p:spPr>
          <a:xfrm>
            <a:off x="15751629"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182329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0293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7522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9" name="Group 85">
            <a:extLst>
              <a:ext uri="{FF2B5EF4-FFF2-40B4-BE49-F238E27FC236}">
                <a16:creationId xmlns:a16="http://schemas.microsoft.com/office/drawing/2014/main" id="{AED96A6A-A82E-4DE9-BE65-0BFED9971E65}"/>
              </a:ext>
            </a:extLst>
          </p:cNvPr>
          <p:cNvGrpSpPr/>
          <p:nvPr/>
        </p:nvGrpSpPr>
        <p:grpSpPr>
          <a:xfrm>
            <a:off x="4385888" y="3371501"/>
            <a:ext cx="1746536" cy="1773562"/>
            <a:chOff x="1599983" y="1766707"/>
            <a:chExt cx="1128347" cy="1773562"/>
          </a:xfrm>
        </p:grpSpPr>
        <p:sp>
          <p:nvSpPr>
            <p:cNvPr id="50" name="TextBox 37">
              <a:extLst>
                <a:ext uri="{FF2B5EF4-FFF2-40B4-BE49-F238E27FC236}">
                  <a16:creationId xmlns:a16="http://schemas.microsoft.com/office/drawing/2014/main" id="{260397A8-85F6-4ABA-95FC-3C9E9A075CB3}"/>
                </a:ext>
              </a:extLst>
            </p:cNvPr>
            <p:cNvSpPr txBox="1"/>
            <p:nvPr/>
          </p:nvSpPr>
          <p:spPr>
            <a:xfrm>
              <a:off x="1599983" y="1970609"/>
              <a:ext cx="1018432" cy="1569660"/>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n-GB" sz="2400" b="1" dirty="0">
                  <a:solidFill>
                    <a:srgbClr val="243255"/>
                  </a:solidFill>
                  <a:effectLst/>
                  <a:latin typeface="Calibri" panose="020F0502020204030204" pitchFamily="34" charset="0"/>
                  <a:ea typeface="Times New Roman" panose="02020603050405020304" pitchFamily="18" charset="0"/>
                </a:rPr>
                <a:t>ICT tools and teamwork</a:t>
              </a:r>
              <a:endParaRPr lang="en-US" altLang="ko-KR" sz="2800" b="1" dirty="0">
                <a:cs typeface="Arial" pitchFamily="34" charset="0"/>
              </a:endParaRP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Unit 1</a:t>
              </a:r>
              <a:endParaRPr lang="ko-KR" altLang="en-US" sz="28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6759025" y="3371501"/>
            <a:ext cx="2941149" cy="2569934"/>
            <a:chOff x="985870" y="1766707"/>
            <a:chExt cx="1900125" cy="2569934"/>
          </a:xfrm>
        </p:grpSpPr>
        <p:sp>
          <p:nvSpPr>
            <p:cNvPr id="53" name="TextBox 41">
              <a:extLst>
                <a:ext uri="{FF2B5EF4-FFF2-40B4-BE49-F238E27FC236}">
                  <a16:creationId xmlns:a16="http://schemas.microsoft.com/office/drawing/2014/main" id="{8BD68FBC-44FC-4EFC-A09F-16946911D992}"/>
                </a:ext>
              </a:extLst>
            </p:cNvPr>
            <p:cNvSpPr txBox="1"/>
            <p:nvPr/>
          </p:nvSpPr>
          <p:spPr>
            <a:xfrm>
              <a:off x="985870" y="2028317"/>
              <a:ext cx="1900125"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es-ES" sz="2400" b="1" dirty="0">
                  <a:solidFill>
                    <a:srgbClr val="243255"/>
                  </a:solidFill>
                  <a:effectLst/>
                  <a:latin typeface="Calibri" panose="020F0502020204030204" pitchFamily="34" charset="0"/>
                  <a:ea typeface="Times New Roman" panose="02020603050405020304" pitchFamily="18" charset="0"/>
                </a:rPr>
                <a:t> </a:t>
              </a:r>
              <a:r>
                <a:rPr lang="en-GB" sz="2400" b="1" dirty="0">
                  <a:solidFill>
                    <a:srgbClr val="243255"/>
                  </a:solidFill>
                  <a:effectLst/>
                  <a:latin typeface="Calibri" panose="020F0502020204030204" pitchFamily="34" charset="0"/>
                  <a:ea typeface="Times New Roman" panose="02020603050405020304" pitchFamily="18" charset="0"/>
                </a:rPr>
                <a:t>ICT tools for teamwork, collaboration and coordination with others</a:t>
              </a:r>
              <a:endParaRPr lang="es-ES" sz="2400" b="1" dirty="0">
                <a:effectLst/>
                <a:latin typeface="Times New Roman" panose="02020603050405020304" pitchFamily="18" charset="0"/>
                <a:ea typeface="Times New Roman" panose="02020603050405020304" pitchFamily="18"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360517" y="1766707"/>
              <a:ext cx="1300197"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Unit 1.1</a:t>
              </a:r>
              <a:endParaRPr lang="ko-KR" altLang="en-US" sz="28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0959583" y="3325334"/>
            <a:ext cx="2628278" cy="2529237"/>
            <a:chOff x="1331776" y="1766707"/>
            <a:chExt cx="1697995" cy="2529237"/>
          </a:xfrm>
        </p:grpSpPr>
        <p:sp>
          <p:nvSpPr>
            <p:cNvPr id="56" name="TextBox 45">
              <a:extLst>
                <a:ext uri="{FF2B5EF4-FFF2-40B4-BE49-F238E27FC236}">
                  <a16:creationId xmlns:a16="http://schemas.microsoft.com/office/drawing/2014/main" id="{0BC45CAB-3677-49A3-AB97-94FFF0DA3D8F}"/>
                </a:ext>
              </a:extLst>
            </p:cNvPr>
            <p:cNvSpPr txBox="1"/>
            <p:nvPr/>
          </p:nvSpPr>
          <p:spPr>
            <a:xfrm>
              <a:off x="1331776" y="1987620"/>
              <a:ext cx="1697995" cy="2308324"/>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n-GB" sz="2400" b="1" dirty="0">
                  <a:solidFill>
                    <a:srgbClr val="243255"/>
                  </a:solidFill>
                  <a:effectLst/>
                  <a:latin typeface="Calibri" panose="020F0502020204030204" pitchFamily="34" charset="0"/>
                  <a:ea typeface="Times New Roman" panose="02020603050405020304" pitchFamily="18" charset="0"/>
                </a:rPr>
                <a:t>Teamwork and coordination issues using ICT tools and tips for improving it in a creative way. </a:t>
              </a:r>
              <a:endParaRPr lang="en-US" altLang="ko-KR" sz="2800" b="1" dirty="0">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Unit 2</a:t>
              </a:r>
              <a:endParaRPr lang="ko-KR" altLang="en-US" sz="2800" b="1" dirty="0">
                <a:solidFill>
                  <a:srgbClr val="243255"/>
                </a:solidFill>
                <a:cs typeface="Arial" pitchFamily="34" charset="0"/>
              </a:endParaRPr>
            </a:p>
          </p:txBody>
        </p:sp>
      </p:grpSp>
      <p:grpSp>
        <p:nvGrpSpPr>
          <p:cNvPr id="59" name="Group 100">
            <a:extLst>
              <a:ext uri="{FF2B5EF4-FFF2-40B4-BE49-F238E27FC236}">
                <a16:creationId xmlns:a16="http://schemas.microsoft.com/office/drawing/2014/main" id="{7F9B183F-5C67-40DB-AAD0-B2FCE2D37940}"/>
              </a:ext>
            </a:extLst>
          </p:cNvPr>
          <p:cNvGrpSpPr/>
          <p:nvPr/>
        </p:nvGrpSpPr>
        <p:grpSpPr>
          <a:xfrm>
            <a:off x="14828086" y="3313793"/>
            <a:ext cx="2363977" cy="1802114"/>
            <a:chOff x="1241452" y="1765085"/>
            <a:chExt cx="1527244" cy="1802114"/>
          </a:xfrm>
        </p:grpSpPr>
        <p:sp>
          <p:nvSpPr>
            <p:cNvPr id="60" name="TextBox 49">
              <a:extLst>
                <a:ext uri="{FF2B5EF4-FFF2-40B4-BE49-F238E27FC236}">
                  <a16:creationId xmlns:a16="http://schemas.microsoft.com/office/drawing/2014/main" id="{0DDE4045-17C9-47CF-B419-FB19A8527C6E}"/>
                </a:ext>
              </a:extLst>
            </p:cNvPr>
            <p:cNvSpPr txBox="1"/>
            <p:nvPr/>
          </p:nvSpPr>
          <p:spPr>
            <a:xfrm>
              <a:off x="1241452" y="1997539"/>
              <a:ext cx="1527244" cy="1569660"/>
            </a:xfrm>
            <a:prstGeom prst="rect">
              <a:avLst/>
            </a:prstGeom>
            <a:noFill/>
          </p:spPr>
          <p:txBody>
            <a:bodyPr wrap="square" rtlCol="0">
              <a:spAutoFit/>
            </a:bodyPr>
            <a:lstStyle/>
            <a:p>
              <a:endParaRPr lang="en-US" altLang="ko-KR" sz="2400" b="1" dirty="0">
                <a:solidFill>
                  <a:srgbClr val="243255"/>
                </a:solidFill>
                <a:cs typeface="Arial" pitchFamily="34" charset="0"/>
              </a:endParaRPr>
            </a:p>
            <a:p>
              <a:pPr algn="ctr"/>
              <a:r>
                <a:rPr lang="en-GB" sz="2400" b="1" dirty="0">
                  <a:solidFill>
                    <a:srgbClr val="243255"/>
                  </a:solidFill>
                  <a:effectLst/>
                  <a:latin typeface="Calibri" panose="020F0502020204030204" pitchFamily="34" charset="0"/>
                  <a:ea typeface="Times New Roman" panose="02020603050405020304" pitchFamily="18" charset="0"/>
                </a:rPr>
                <a:t>Tips for a good coordination and communication</a:t>
              </a:r>
              <a:endParaRPr lang="en-US" altLang="ko-KR" sz="2800" b="1" dirty="0">
                <a:cs typeface="Arial" pitchFamily="34" charset="0"/>
              </a:endParaRPr>
            </a:p>
          </p:txBody>
        </p:sp>
        <p:sp>
          <p:nvSpPr>
            <p:cNvPr id="61" name="TextBox 50">
              <a:extLst>
                <a:ext uri="{FF2B5EF4-FFF2-40B4-BE49-F238E27FC236}">
                  <a16:creationId xmlns:a16="http://schemas.microsoft.com/office/drawing/2014/main" id="{6CE690BD-AF17-46EA-9F9B-92E04E9C3EA0}"/>
                </a:ext>
              </a:extLst>
            </p:cNvPr>
            <p:cNvSpPr txBox="1"/>
            <p:nvPr/>
          </p:nvSpPr>
          <p:spPr>
            <a:xfrm>
              <a:off x="1380095" y="1765085"/>
              <a:ext cx="1249958"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Unit 2.1</a:t>
              </a:r>
              <a:endParaRPr lang="ko-KR" altLang="en-US" sz="2800" b="1" dirty="0">
                <a:solidFill>
                  <a:srgbClr val="243255"/>
                </a:solidFill>
                <a:cs typeface="Arial" pitchFamily="34" charset="0"/>
              </a:endParaRPr>
            </a:p>
          </p:txBody>
        </p:sp>
      </p:grpSp>
      <p:grpSp>
        <p:nvGrpSpPr>
          <p:cNvPr id="29" name="Group 85">
            <a:extLst>
              <a:ext uri="{FF2B5EF4-FFF2-40B4-BE49-F238E27FC236}">
                <a16:creationId xmlns:a16="http://schemas.microsoft.com/office/drawing/2014/main" id="{F58E6574-C670-4C5F-8A0F-C318F96EC4D5}"/>
              </a:ext>
            </a:extLst>
          </p:cNvPr>
          <p:cNvGrpSpPr/>
          <p:nvPr/>
        </p:nvGrpSpPr>
        <p:grpSpPr>
          <a:xfrm>
            <a:off x="808427" y="3325334"/>
            <a:ext cx="2200820" cy="1790573"/>
            <a:chOff x="1306494" y="1766707"/>
            <a:chExt cx="1421836" cy="1790573"/>
          </a:xfrm>
        </p:grpSpPr>
        <p:sp>
          <p:nvSpPr>
            <p:cNvPr id="33" name="TextBox 37">
              <a:extLst>
                <a:ext uri="{FF2B5EF4-FFF2-40B4-BE49-F238E27FC236}">
                  <a16:creationId xmlns:a16="http://schemas.microsoft.com/office/drawing/2014/main" id="{2407937F-66CF-409C-A209-EC24F699CF3F}"/>
                </a:ext>
              </a:extLst>
            </p:cNvPr>
            <p:cNvSpPr txBox="1"/>
            <p:nvPr/>
          </p:nvSpPr>
          <p:spPr>
            <a:xfrm>
              <a:off x="1306494" y="1987620"/>
              <a:ext cx="1310953" cy="1569660"/>
            </a:xfrm>
            <a:prstGeom prst="rect">
              <a:avLst/>
            </a:prstGeom>
            <a:noFill/>
          </p:spPr>
          <p:txBody>
            <a:bodyPr wrap="square" rtlCol="0">
              <a:spAutoFit/>
            </a:bodyPr>
            <a:lstStyle/>
            <a:p>
              <a:endParaRPr lang="en-US" altLang="ko-KR" sz="2400" b="1" dirty="0">
                <a:solidFill>
                  <a:srgbClr val="243255"/>
                </a:solidFill>
                <a:cs typeface="Arial" pitchFamily="34" charset="0"/>
              </a:endParaRPr>
            </a:p>
            <a:p>
              <a:pPr marL="228600" algn="ctr" fontAlgn="base"/>
              <a:r>
                <a:rPr lang="en-GB" sz="2400" b="1" dirty="0">
                  <a:solidFill>
                    <a:srgbClr val="243255"/>
                  </a:solidFill>
                  <a:effectLst/>
                  <a:latin typeface="Calibri" panose="020F0502020204030204" pitchFamily="34" charset="0"/>
                  <a:ea typeface="Times New Roman" panose="02020603050405020304" pitchFamily="18" charset="0"/>
                </a:rPr>
                <a:t>Teamwork using ICT tools</a:t>
              </a:r>
              <a:endParaRPr lang="es-ES" sz="2400" b="1" dirty="0">
                <a:effectLst/>
                <a:latin typeface="Times New Roman" panose="02020603050405020304" pitchFamily="18" charset="0"/>
                <a:ea typeface="Times New Roman" panose="02020603050405020304" pitchFamily="18" charset="0"/>
              </a:endParaRPr>
            </a:p>
          </p:txBody>
        </p:sp>
        <p:sp>
          <p:nvSpPr>
            <p:cNvPr id="34" name="TextBox 38">
              <a:extLst>
                <a:ext uri="{FF2B5EF4-FFF2-40B4-BE49-F238E27FC236}">
                  <a16:creationId xmlns:a16="http://schemas.microsoft.com/office/drawing/2014/main" id="{083E8DA7-9D9F-42A3-B4B6-811C6F412770}"/>
                </a:ext>
              </a:extLst>
            </p:cNvPr>
            <p:cNvSpPr txBox="1"/>
            <p:nvPr/>
          </p:nvSpPr>
          <p:spPr>
            <a:xfrm>
              <a:off x="1704484" y="1766707"/>
              <a:ext cx="1023846" cy="523220"/>
            </a:xfrm>
            <a:prstGeom prst="rect">
              <a:avLst/>
            </a:prstGeom>
            <a:noFill/>
          </p:spPr>
          <p:txBody>
            <a:bodyPr wrap="square" lIns="108000" rIns="108000" rtlCol="0">
              <a:spAutoFit/>
            </a:bodyPr>
            <a:lstStyle/>
            <a:p>
              <a:r>
                <a:rPr lang="en-US" altLang="ko-KR" sz="2800" b="1" dirty="0">
                  <a:solidFill>
                    <a:srgbClr val="243255"/>
                  </a:solidFill>
                  <a:cs typeface="Arial" pitchFamily="34" charset="0"/>
                </a:rPr>
                <a:t>Course 2</a:t>
              </a:r>
              <a:endParaRPr lang="ko-KR" altLang="en-US" sz="28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1000"/>
                                        <p:tgtEl>
                                          <p:spTgt spid="2050"/>
                                        </p:tgtEl>
                                      </p:cBhvr>
                                    </p:animEffect>
                                    <p:anim calcmode="lin" valueType="num">
                                      <p:cBhvr>
                                        <p:cTn id="60" dur="1000" fill="hold"/>
                                        <p:tgtEl>
                                          <p:spTgt spid="2050"/>
                                        </p:tgtEl>
                                        <p:attrNameLst>
                                          <p:attrName>ppt_x</p:attrName>
                                        </p:attrNameLst>
                                      </p:cBhvr>
                                      <p:tavLst>
                                        <p:tav tm="0">
                                          <p:val>
                                            <p:strVal val="#ppt_x"/>
                                          </p:val>
                                        </p:tav>
                                        <p:tav tm="100000">
                                          <p:val>
                                            <p:strVal val="#ppt_x"/>
                                          </p:val>
                                        </p:tav>
                                      </p:tavLst>
                                    </p:anim>
                                    <p:anim calcmode="lin" valueType="num">
                                      <p:cBhvr>
                                        <p:cTn id="6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elp students work more effectively in teams (opinion)">
            <a:extLst>
              <a:ext uri="{FF2B5EF4-FFF2-40B4-BE49-F238E27FC236}">
                <a16:creationId xmlns:a16="http://schemas.microsoft.com/office/drawing/2014/main" id="{A6637DC3-2B3B-42C7-9702-6AE3B1D1CA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91800" y="3086099"/>
            <a:ext cx="7543800" cy="525780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00300"/>
            <a:ext cx="11059980" cy="3634200"/>
          </a:xfrm>
          <a:prstGeom prst="rect">
            <a:avLst/>
          </a:prstGeom>
          <a:noFill/>
        </p:spPr>
        <p:txBody>
          <a:bodyPr wrap="square" rtlCol="0">
            <a:spAutoFit/>
          </a:bodyPr>
          <a:lstStyle/>
          <a:p>
            <a:pPr algn="just" fontAlgn="base">
              <a:lnSpc>
                <a:spcPct val="150000"/>
              </a:lnSpc>
            </a:pPr>
            <a:r>
              <a:rPr lang="en-GB" sz="2800" dirty="0">
                <a:solidFill>
                  <a:srgbClr val="243255"/>
                </a:solidFill>
                <a:effectLst/>
                <a:ea typeface="Times New Roman" panose="02020603050405020304" pitchFamily="18" charset="0"/>
              </a:rPr>
              <a:t>ICT tools have proven to be an efficient ally in many sectors: from business management to international communication or personal daily life. Thus, using them to enhance teamwork and communication is a good resource. </a:t>
            </a:r>
            <a:endParaRPr lang="es-ES" sz="2800" dirty="0">
              <a:effectLst/>
              <a:ea typeface="Times New Roman" panose="02020603050405020304" pitchFamily="18" charset="0"/>
            </a:endParaRPr>
          </a:p>
          <a:p>
            <a:pPr algn="just" fontAlgn="base">
              <a:lnSpc>
                <a:spcPct val="200000"/>
              </a:lnSpc>
            </a:pPr>
            <a:r>
              <a:rPr lang="en-GB" sz="2800" dirty="0">
                <a:solidFill>
                  <a:srgbClr val="243255"/>
                </a:solidFill>
                <a:effectLst/>
                <a:ea typeface="Times New Roman" panose="02020603050405020304" pitchFamily="18" charset="0"/>
              </a:rPr>
              <a:t>Most companies today have turned to teamwork and collaboration as a method of working. This brings countless advantages, among them: </a:t>
            </a:r>
          </a:p>
        </p:txBody>
      </p:sp>
      <p:sp>
        <p:nvSpPr>
          <p:cNvPr id="11" name="TextBox 5">
            <a:extLst>
              <a:ext uri="{FF2B5EF4-FFF2-40B4-BE49-F238E27FC236}">
                <a16:creationId xmlns:a16="http://schemas.microsoft.com/office/drawing/2014/main" id="{6DB2408F-C8E3-481B-BEFD-24DB75CA61AF}"/>
              </a:ext>
            </a:extLst>
          </p:cNvPr>
          <p:cNvSpPr txBox="1"/>
          <p:nvPr/>
        </p:nvSpPr>
        <p:spPr>
          <a:xfrm>
            <a:off x="903420" y="1669106"/>
            <a:ext cx="6792780" cy="584775"/>
          </a:xfrm>
          <a:prstGeom prst="rect">
            <a:avLst/>
          </a:prstGeom>
          <a:noFill/>
        </p:spPr>
        <p:txBody>
          <a:bodyPr wrap="square" rtlCol="0" anchor="ctr">
            <a:spAutoFit/>
          </a:bodyPr>
          <a:lstStyle/>
          <a:p>
            <a:pPr fontAlgn="base"/>
            <a:r>
              <a:rPr lang="en-GB" sz="3200" b="1" dirty="0">
                <a:solidFill>
                  <a:srgbClr val="243255"/>
                </a:solidFill>
                <a:effectLst/>
                <a:latin typeface="Calibri" panose="020F0502020204030204" pitchFamily="34" charset="0"/>
                <a:ea typeface="Times New Roman" panose="02020603050405020304" pitchFamily="18" charset="0"/>
              </a:rPr>
              <a:t>Unit 1: ICT tools and teamwork</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C6213089-FC4E-48A0-A927-5C21B045C166}"/>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eas de creación de dibujos animados de generación plana de negocios. |  Vector Premium">
            <a:extLst>
              <a:ext uri="{FF2B5EF4-FFF2-40B4-BE49-F238E27FC236}">
                <a16:creationId xmlns:a16="http://schemas.microsoft.com/office/drawing/2014/main" id="{242375D8-B5B8-4340-A84A-BEBD5A358D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82169" y="2975259"/>
            <a:ext cx="6848804" cy="50326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095500"/>
            <a:ext cx="10287000" cy="3257174"/>
          </a:xfrm>
          <a:prstGeom prst="rect">
            <a:avLst/>
          </a:prstGeom>
          <a:noFill/>
        </p:spPr>
        <p:txBody>
          <a:bodyPr wrap="square" rtlCol="0">
            <a:spAutoFit/>
          </a:bodyPr>
          <a:lstStyle/>
          <a:p>
            <a:pPr marL="342900" lvl="0" indent="-34290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The talents and skills of each worker are recognised and utilised.</a:t>
            </a:r>
            <a:endParaRPr lang="es-ES" sz="2800" dirty="0">
              <a:effectLst/>
              <a:ea typeface="Times New Roman" panose="02020603050405020304" pitchFamily="18" charset="0"/>
            </a:endParaRPr>
          </a:p>
          <a:p>
            <a:pPr marL="342900" lvl="0" indent="-34290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A greater number and diversity of ideas proposed, which translates into more opportunities. </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The level of team bonding and complicity increases, thus fostering a good working environment, trust and effectiveness.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20463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lustración de Personas Trabajadores De Oficina Personajes Generación De  Buenas Ideas Concepto De Trabajo En Equipo Vector Plano Dibujos Animados  Diseño Gráfico Aislado Ilustración y más Vectores Libres de Derechos de  Comunidad -">
            <a:extLst>
              <a:ext uri="{FF2B5EF4-FFF2-40B4-BE49-F238E27FC236}">
                <a16:creationId xmlns:a16="http://schemas.microsoft.com/office/drawing/2014/main" id="{0F970B0F-F122-4C95-989B-CEA97E0F14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17901" y="2324100"/>
            <a:ext cx="5317699" cy="463655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53286"/>
            <a:ext cx="12126780" cy="3257174"/>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The collaborative nature means that all members work together, so that the individual weaknesses of each employee can be dynamically improved.</a:t>
            </a:r>
            <a:endParaRPr lang="es-ES" sz="2800" dirty="0">
              <a:effectLst/>
              <a:ea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Unity is strength: By bringing together all the strengths, skills and knowledge of each person, we will achieve a team with greater potential than all these parts separately. </a:t>
            </a:r>
          </a:p>
        </p:txBody>
      </p:sp>
      <p:sp>
        <p:nvSpPr>
          <p:cNvPr id="9" name="object 3">
            <a:extLst>
              <a:ext uri="{FF2B5EF4-FFF2-40B4-BE49-F238E27FC236}">
                <a16:creationId xmlns:a16="http://schemas.microsoft.com/office/drawing/2014/main" id="{451CCC1C-6F05-48FA-938B-EBB2F8811915}"/>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
        <p:nvSpPr>
          <p:cNvPr id="12" name="CuadroTexto 11">
            <a:extLst>
              <a:ext uri="{FF2B5EF4-FFF2-40B4-BE49-F238E27FC236}">
                <a16:creationId xmlns:a16="http://schemas.microsoft.com/office/drawing/2014/main" id="{5E2A6D15-00FF-4BC4-810F-919D68123BEA}"/>
              </a:ext>
            </a:extLst>
          </p:cNvPr>
          <p:cNvSpPr txBox="1"/>
          <p:nvPr/>
        </p:nvSpPr>
        <p:spPr>
          <a:xfrm>
            <a:off x="898099" y="5446141"/>
            <a:ext cx="11919801" cy="1143070"/>
          </a:xfrm>
          <a:prstGeom prst="rect">
            <a:avLst/>
          </a:prstGeom>
          <a:noFill/>
        </p:spPr>
        <p:txBody>
          <a:bodyPr wrap="square">
            <a:spAutoFit/>
          </a:bodyPr>
          <a:lstStyle/>
          <a:p>
            <a:pPr algn="just" fontAlgn="base">
              <a:lnSpc>
                <a:spcPct val="150000"/>
              </a:lnSpc>
            </a:pPr>
            <a:r>
              <a:rPr lang="en-GB" sz="2400" dirty="0">
                <a:solidFill>
                  <a:srgbClr val="243255"/>
                </a:solidFill>
                <a:effectLst/>
                <a:ea typeface="Times New Roman" panose="02020603050405020304" pitchFamily="18" charset="0"/>
              </a:rPr>
              <a:t>This is why collaborative work is one of the best options to increase the effectiveness and good atmosphere in the team.</a:t>
            </a:r>
            <a:endParaRPr lang="es-ES" sz="2400" dirty="0">
              <a:effectLst/>
              <a:ea typeface="Times New Roman" panose="02020603050405020304" pitchFamily="18" charset="0"/>
            </a:endParaRPr>
          </a:p>
        </p:txBody>
      </p:sp>
    </p:spTree>
    <p:extLst>
      <p:ext uri="{BB962C8B-B14F-4D97-AF65-F5344CB8AC3E}">
        <p14:creationId xmlns:p14="http://schemas.microsoft.com/office/powerpoint/2010/main" val="3076924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456797D-E33D-4314-BF47-42732288B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8242" y="1934165"/>
            <a:ext cx="5163558" cy="4405766"/>
          </a:xfrm>
          <a:prstGeom prst="rect">
            <a:avLst/>
          </a:prstGeom>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03420" y="1873251"/>
            <a:ext cx="15902144" cy="506549"/>
          </a:xfrm>
          <a:prstGeom prst="rect">
            <a:avLst/>
          </a:prstGeom>
        </p:spPr>
        <p:txBody>
          <a:bodyPr vert="horz" wrap="square" lIns="0" tIns="13970" rIns="0" bIns="0" rtlCol="0">
            <a:spAutoFit/>
          </a:bodyPr>
          <a:lstStyle/>
          <a:p>
            <a:pPr marL="12700">
              <a:spcBef>
                <a:spcPts val="110"/>
              </a:spcBef>
            </a:pPr>
            <a:r>
              <a:rPr lang="en-GB" sz="3200" b="1" dirty="0">
                <a:solidFill>
                  <a:srgbClr val="243255"/>
                </a:solidFill>
                <a:effectLst/>
                <a:latin typeface="Calibri" panose="020F0502020204030204" pitchFamily="34" charset="0"/>
                <a:ea typeface="Times New Roman" panose="02020603050405020304" pitchFamily="18" charset="0"/>
              </a:rPr>
              <a:t>1.1 ICT tools for teamwork, collaboration and coordination with others</a:t>
            </a:r>
            <a:endParaRPr lang="en-GB" altLang="es-ES" sz="16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518719"/>
            <a:ext cx="12244544" cy="4547527"/>
          </a:xfrm>
          <a:prstGeom prst="rect">
            <a:avLst/>
          </a:prstGeom>
          <a:noFill/>
        </p:spPr>
        <p:txBody>
          <a:bodyPr wrap="square" rtlCol="0">
            <a:spAutoFit/>
          </a:bodyPr>
          <a:lstStyle/>
          <a:p>
            <a:pPr algn="just"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Technological development in recent years has been so significant that it is now difficult to conceive of a company and its activity without resources such as platforms, systems and applications to guarantee its services. Whether they are SMEs or large companies, ICT resources are very useful in terms of work distribution and collaboration. </a:t>
            </a:r>
            <a:endParaRPr lang="es-ES" sz="2800" dirty="0">
              <a:effectLst/>
              <a:latin typeface="Times New Roman" panose="02020603050405020304" pitchFamily="18" charset="0"/>
              <a:ea typeface="Times New Roman" panose="02020603050405020304" pitchFamily="18" charset="0"/>
            </a:endParaRPr>
          </a:p>
          <a:p>
            <a:pPr algn="just"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The world of ICT is very large and diverse, and it is impossible to classify them all in one list, but here are a few to help foster teamwork.</a:t>
            </a:r>
            <a:endParaRPr lang="es-ES" sz="2800"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739E09BB-178D-463D-A7AE-553FDDD07383}"/>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4701760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il Marketing | More">
            <a:extLst>
              <a:ext uri="{FF2B5EF4-FFF2-40B4-BE49-F238E27FC236}">
                <a16:creationId xmlns:a16="http://schemas.microsoft.com/office/drawing/2014/main" id="{54D421D8-AC83-4F10-85B4-EE29BC2262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25200" y="3467100"/>
            <a:ext cx="6899564" cy="4656339"/>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75711" y="1866900"/>
            <a:ext cx="11240089" cy="5196166"/>
          </a:xfrm>
          <a:prstGeom prst="rect">
            <a:avLst/>
          </a:prstGeom>
          <a:noFill/>
        </p:spPr>
        <p:txBody>
          <a:bodyPr wrap="square" rtlCol="0">
            <a:spAutoFit/>
          </a:bodyPr>
          <a:lstStyle/>
          <a:p>
            <a:pPr marL="285750" indent="-285750" algn="just" fontAlgn="base">
              <a:lnSpc>
                <a:spcPct val="150000"/>
              </a:lnSpc>
              <a:buFontTx/>
              <a:buChar char="-"/>
            </a:pPr>
            <a:r>
              <a:rPr lang="en-GB" sz="2800" b="1" dirty="0">
                <a:solidFill>
                  <a:srgbClr val="243255"/>
                </a:solidFill>
                <a:effectLst/>
                <a:ea typeface="Times New Roman" panose="02020603050405020304" pitchFamily="18" charset="0"/>
              </a:rPr>
              <a:t>Project management tools: </a:t>
            </a:r>
          </a:p>
          <a:p>
            <a:pPr algn="just" fontAlgn="base">
              <a:lnSpc>
                <a:spcPct val="150000"/>
              </a:lnSpc>
            </a:pPr>
            <a:r>
              <a:rPr lang="en-GB" sz="2800" dirty="0">
                <a:solidFill>
                  <a:srgbClr val="243255"/>
                </a:solidFill>
                <a:effectLst/>
                <a:ea typeface="Times New Roman" panose="02020603050405020304" pitchFamily="18" charset="0"/>
              </a:rPr>
              <a:t>Project management tools are an essential part of the team management process. Thanks to them, we can ensure the good distribution and allocation of tasks between colleagues. Among the best-known project management ICTs, we can find the following:</a:t>
            </a:r>
          </a:p>
          <a:p>
            <a:pPr algn="just" fontAlgn="base">
              <a:lnSpc>
                <a:spcPct val="150000"/>
              </a:lnSpc>
            </a:pPr>
            <a:endParaRPr lang="en-GB" sz="2800" dirty="0">
              <a:solidFill>
                <a:srgbClr val="243255"/>
              </a:solidFill>
              <a:effectLst/>
              <a:ea typeface="Times New Roman" panose="02020603050405020304" pitchFamily="18" charset="0"/>
            </a:endParaRPr>
          </a:p>
          <a:p>
            <a:pPr algn="just" fontAlgn="base">
              <a:lnSpc>
                <a:spcPct val="150000"/>
              </a:lnSpc>
            </a:pPr>
            <a:endParaRPr lang="es-ES" sz="2800" dirty="0">
              <a:effectLst/>
              <a:ea typeface="Times New Roman" panose="02020603050405020304" pitchFamily="18" charset="0"/>
            </a:endParaRPr>
          </a:p>
          <a:p>
            <a:pPr algn="just" fontAlgn="base">
              <a:lnSpc>
                <a:spcPct val="150000"/>
              </a:lnSpc>
            </a:pPr>
            <a:endParaRPr lang="en-GB" sz="2800" b="1" dirty="0">
              <a:solidFill>
                <a:srgbClr val="243255"/>
              </a:solidFill>
              <a:effectLst/>
              <a:ea typeface="Times New Roman" panose="02020603050405020304" pitchFamily="18" charset="0"/>
            </a:endParaRPr>
          </a:p>
        </p:txBody>
      </p:sp>
      <p:sp>
        <p:nvSpPr>
          <p:cNvPr id="9" name="object 3">
            <a:extLst>
              <a:ext uri="{FF2B5EF4-FFF2-40B4-BE49-F238E27FC236}">
                <a16:creationId xmlns:a16="http://schemas.microsoft.com/office/drawing/2014/main" id="{D72726A8-2AA1-4F3D-944D-0F5F3834CB7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766993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000"/>
                                        <p:tgtEl>
                                          <p:spTgt spid="6146"/>
                                        </p:tgtEl>
                                      </p:cBhvr>
                                    </p:animEffect>
                                    <p:anim calcmode="lin" valueType="num">
                                      <p:cBhvr>
                                        <p:cTn id="21" dur="1000" fill="hold"/>
                                        <p:tgtEl>
                                          <p:spTgt spid="6146"/>
                                        </p:tgtEl>
                                        <p:attrNameLst>
                                          <p:attrName>ppt_x</p:attrName>
                                        </p:attrNameLst>
                                      </p:cBhvr>
                                      <p:tavLst>
                                        <p:tav tm="0">
                                          <p:val>
                                            <p:strVal val="#ppt_x"/>
                                          </p:val>
                                        </p:tav>
                                        <p:tav tm="100000">
                                          <p:val>
                                            <p:strVal val="#ppt_x"/>
                                          </p:val>
                                        </p:tav>
                                      </p:tavLst>
                                    </p:anim>
                                    <p:anim calcmode="lin" valueType="num">
                                      <p:cBhvr>
                                        <p:cTn id="2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675657"/>
            <a:ext cx="11708278" cy="2610843"/>
          </a:xfrm>
          <a:prstGeom prst="rect">
            <a:avLst/>
          </a:prstGeom>
          <a:noFill/>
        </p:spPr>
        <p:txBody>
          <a:bodyPr wrap="square" rtlCol="0">
            <a:spAutoFit/>
          </a:bodyPr>
          <a:lstStyle/>
          <a:p>
            <a:pPr marL="342900" lvl="0" indent="-342900" algn="just"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Asana: </a:t>
            </a:r>
            <a:r>
              <a:rPr lang="en-GB" sz="2800" dirty="0">
                <a:solidFill>
                  <a:srgbClr val="243255"/>
                </a:solidFill>
                <a:effectLst/>
                <a:ea typeface="Times New Roman" panose="02020603050405020304" pitchFamily="18" charset="0"/>
              </a:rPr>
              <a:t>Asana is a web-based platform that can help plan and organise everything related to teamwork. In addition, it can also act as a collaboration tool. It coordinates tasks, shares, plans, organises, and tracks the progress of the project each member is working on.</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pic>
        <p:nvPicPr>
          <p:cNvPr id="7170" name="Picture 2" descr="Asana (programari) - Viquipèdia, l&amp;#39;enciclopèdia lliure">
            <a:extLst>
              <a:ext uri="{FF2B5EF4-FFF2-40B4-BE49-F238E27FC236}">
                <a16:creationId xmlns:a16="http://schemas.microsoft.com/office/drawing/2014/main" id="{90F94FC9-5971-4CAC-B4D9-C5D2CCD9B5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634325"/>
            <a:ext cx="2845710" cy="187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19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randombar(horizontal)">
                                      <p:cBhvr>
                                        <p:cTn id="16" dur="500"/>
                                        <p:tgtEl>
                                          <p:spTgt spid="7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930</TotalTime>
  <Words>2568</Words>
  <Application>Microsoft Office PowerPoint</Application>
  <PresentationFormat>Personalizado</PresentationFormat>
  <Paragraphs>153</Paragraphs>
  <Slides>25</Slides>
  <Notes>22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Symbol</vt:lpstr>
      <vt:lpstr>Tahoma</vt:lpstr>
      <vt:lpstr>Times New Roman</vt:lpstr>
      <vt:lpstr>YADLjI9qxTA 0</vt:lpstr>
      <vt:lpstr>Office Theme</vt:lpstr>
      <vt:lpstr>1_Office Theme</vt:lpstr>
      <vt:lpstr>Presentación de PowerPoint</vt:lpstr>
      <vt:lpstr>OBJECTIVES AND GOALS</vt:lpstr>
      <vt:lpstr>INDEX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Monia Coppola</cp:lastModifiedBy>
  <cp:revision>54</cp:revision>
  <dcterms:created xsi:type="dcterms:W3CDTF">2021-03-19T11:51:00Z</dcterms:created>
  <dcterms:modified xsi:type="dcterms:W3CDTF">2021-12-20T14:04:32Z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