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29"/>
  </p:notesMasterIdLst>
  <p:sldIdLst>
    <p:sldId id="269" r:id="rId3"/>
    <p:sldId id="257" r:id="rId4"/>
    <p:sldId id="273" r:id="rId5"/>
    <p:sldId id="264"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70" r:id="rId28"/>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227"/>
    <a:srgbClr val="243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varScale="1">
        <p:scale>
          <a:sx n="56" d="100"/>
          <a:sy n="56" d="100"/>
        </p:scale>
        <p:origin x="614"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B702A52E-833F-4334-B297-B92B7C1F3471}">
      <dgm:prSet custT="1"/>
      <dgm:spPr>
        <a:solidFill>
          <a:schemeClr val="tx2"/>
        </a:solidFill>
      </dgm:spPr>
      <dgm:t>
        <a:bodyPr/>
        <a:lstStyle/>
        <a:p>
          <a:r>
            <a:rPr lang="en-GB" sz="2400" dirty="0"/>
            <a:t>•	Active listening, and encouraging participation in a bidirectional way. </a:t>
          </a:r>
          <a:endParaRPr lang="es-ES" sz="2400" dirty="0"/>
        </a:p>
      </dgm:t>
    </dgm:pt>
    <dgm:pt modelId="{0D8FBD61-8BD7-49A8-965B-259A4A3F8A37}" type="parTrans" cxnId="{B1D4EC8F-7EFD-4449-B88D-597B715109F6}">
      <dgm:prSet/>
      <dgm:spPr/>
      <dgm:t>
        <a:bodyPr/>
        <a:lstStyle/>
        <a:p>
          <a:endParaRPr lang="es-ES" sz="2400"/>
        </a:p>
      </dgm:t>
    </dgm:pt>
    <dgm:pt modelId="{C5E187B9-DC5E-47F1-A29A-8CE2C99868C2}" type="sibTrans" cxnId="{B1D4EC8F-7EFD-4449-B88D-597B715109F6}">
      <dgm:prSet/>
      <dgm:spPr/>
      <dgm:t>
        <a:bodyPr/>
        <a:lstStyle/>
        <a:p>
          <a:endParaRPr lang="es-ES" sz="2400"/>
        </a:p>
      </dgm:t>
    </dgm:pt>
    <dgm:pt modelId="{BE213737-2D93-4204-83E7-F9E6AB38385D}">
      <dgm:prSet custT="1"/>
      <dgm:spPr>
        <a:solidFill>
          <a:schemeClr val="tx2"/>
        </a:solidFill>
      </dgm:spPr>
      <dgm:t>
        <a:bodyPr/>
        <a:lstStyle/>
        <a:p>
          <a:r>
            <a:rPr lang="en-GB" sz="2400" dirty="0"/>
            <a:t>•	Identify the barriers that hinder communication both individually and in the work team.</a:t>
          </a:r>
          <a:endParaRPr lang="es-ES" sz="2400" dirty="0"/>
        </a:p>
      </dgm:t>
    </dgm:pt>
    <dgm:pt modelId="{290FD70C-4985-425B-95AF-4507DC47AD20}" type="parTrans" cxnId="{DB9B8B71-3332-4C5E-AD6A-C7A66978F43F}">
      <dgm:prSet/>
      <dgm:spPr/>
      <dgm:t>
        <a:bodyPr/>
        <a:lstStyle/>
        <a:p>
          <a:endParaRPr lang="es-ES" sz="2400"/>
        </a:p>
      </dgm:t>
    </dgm:pt>
    <dgm:pt modelId="{F03DF944-D6C8-4132-96D0-22081A1EA678}" type="sibTrans" cxnId="{DB9B8B71-3332-4C5E-AD6A-C7A66978F43F}">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4DAED387-93E0-42C9-A859-6D90EB7B5BC1}" type="pres">
      <dgm:prSet presAssocID="{B702A52E-833F-4334-B297-B92B7C1F3471}" presName="parentLin" presStyleCnt="0"/>
      <dgm:spPr/>
    </dgm:pt>
    <dgm:pt modelId="{FB7AB800-8BE7-4981-B847-FDB65FD83792}" type="pres">
      <dgm:prSet presAssocID="{B702A52E-833F-4334-B297-B92B7C1F3471}" presName="parentLeftMargin" presStyleLbl="node1" presStyleIdx="0" presStyleCnt="2"/>
      <dgm:spPr/>
    </dgm:pt>
    <dgm:pt modelId="{BC9CC3AD-029C-4071-8F9B-63F400834DBE}" type="pres">
      <dgm:prSet presAssocID="{B702A52E-833F-4334-B297-B92B7C1F3471}" presName="parentText" presStyleLbl="node1" presStyleIdx="0" presStyleCnt="2" custScaleY="269116">
        <dgm:presLayoutVars>
          <dgm:chMax val="0"/>
          <dgm:bulletEnabled val="1"/>
        </dgm:presLayoutVars>
      </dgm:prSet>
      <dgm:spPr/>
    </dgm:pt>
    <dgm:pt modelId="{54B41E27-333A-4363-9DF5-D0BD7F726504}" type="pres">
      <dgm:prSet presAssocID="{B702A52E-833F-4334-B297-B92B7C1F3471}" presName="negativeSpace" presStyleCnt="0"/>
      <dgm:spPr/>
    </dgm:pt>
    <dgm:pt modelId="{99A8C107-E8CB-4023-818E-FA722D7426E2}" type="pres">
      <dgm:prSet presAssocID="{B702A52E-833F-4334-B297-B92B7C1F3471}" presName="childText" presStyleLbl="conFgAcc1" presStyleIdx="0" presStyleCnt="2" custScaleX="72078" custScaleY="67297">
        <dgm:presLayoutVars>
          <dgm:bulletEnabled val="1"/>
        </dgm:presLayoutVars>
      </dgm:prSet>
      <dgm:spPr/>
    </dgm:pt>
    <dgm:pt modelId="{674C4431-39C6-4A59-AE1E-4D4CDCC58D79}" type="pres">
      <dgm:prSet presAssocID="{C5E187B9-DC5E-47F1-A29A-8CE2C99868C2}" presName="spaceBetweenRectangles" presStyleCnt="0"/>
      <dgm:spPr/>
    </dgm:pt>
    <dgm:pt modelId="{35759391-2F25-49AA-B5B0-27634FFB5E4D}" type="pres">
      <dgm:prSet presAssocID="{BE213737-2D93-4204-83E7-F9E6AB38385D}" presName="parentLin" presStyleCnt="0"/>
      <dgm:spPr/>
    </dgm:pt>
    <dgm:pt modelId="{2A064FDA-1A15-40E4-B416-76AE86A6C504}" type="pres">
      <dgm:prSet presAssocID="{BE213737-2D93-4204-83E7-F9E6AB38385D}" presName="parentLeftMargin" presStyleLbl="node1" presStyleIdx="0" presStyleCnt="2"/>
      <dgm:spPr/>
    </dgm:pt>
    <dgm:pt modelId="{14F557BF-B191-4472-B312-F217AF56AFD8}" type="pres">
      <dgm:prSet presAssocID="{BE213737-2D93-4204-83E7-F9E6AB38385D}" presName="parentText" presStyleLbl="node1" presStyleIdx="1" presStyleCnt="2" custScaleY="269116">
        <dgm:presLayoutVars>
          <dgm:chMax val="0"/>
          <dgm:bulletEnabled val="1"/>
        </dgm:presLayoutVars>
      </dgm:prSet>
      <dgm:spPr/>
    </dgm:pt>
    <dgm:pt modelId="{313D84FF-9DF1-47DA-85A9-F7BB143EEB85}" type="pres">
      <dgm:prSet presAssocID="{BE213737-2D93-4204-83E7-F9E6AB38385D}" presName="negativeSpace" presStyleCnt="0"/>
      <dgm:spPr/>
    </dgm:pt>
    <dgm:pt modelId="{9E219CD8-8E91-49AF-B7A7-626449466CDD}" type="pres">
      <dgm:prSet presAssocID="{BE213737-2D93-4204-83E7-F9E6AB38385D}" presName="childText" presStyleLbl="conFgAcc1" presStyleIdx="1" presStyleCnt="2" custScaleX="72078" custScaleY="67297">
        <dgm:presLayoutVars>
          <dgm:bulletEnabled val="1"/>
        </dgm:presLayoutVars>
      </dgm:prSet>
      <dgm:spPr/>
    </dgm:pt>
  </dgm:ptLst>
  <dgm:cxnLst>
    <dgm:cxn modelId="{0D473B1B-0EC4-4659-8426-CF3835238085}" type="presOf" srcId="{BE213737-2D93-4204-83E7-F9E6AB38385D}" destId="{14F557BF-B191-4472-B312-F217AF56AFD8}" srcOrd="1" destOrd="0" presId="urn:microsoft.com/office/officeart/2005/8/layout/list1"/>
    <dgm:cxn modelId="{27DF8F1E-10F6-4274-A417-D42A9DD672DE}" type="presOf" srcId="{B702A52E-833F-4334-B297-B92B7C1F3471}" destId="{FB7AB800-8BE7-4981-B847-FDB65FD83792}" srcOrd="0" destOrd="0" presId="urn:microsoft.com/office/officeart/2005/8/layout/list1"/>
    <dgm:cxn modelId="{F3007625-65ED-490A-9297-FD91B8B88124}" type="presOf" srcId="{3426D8E9-B6D5-48B9-9DFB-FB10548DFDC3}" destId="{67BC2869-857A-491F-AA1E-DCCF1A04181C}" srcOrd="0" destOrd="0" presId="urn:microsoft.com/office/officeart/2005/8/layout/list1"/>
    <dgm:cxn modelId="{0E051B2A-30B2-429D-8B94-EBDEFCA167D7}" type="presOf" srcId="{B702A52E-833F-4334-B297-B92B7C1F3471}" destId="{BC9CC3AD-029C-4071-8F9B-63F400834DBE}" srcOrd="1" destOrd="0" presId="urn:microsoft.com/office/officeart/2005/8/layout/list1"/>
    <dgm:cxn modelId="{DB9B8B71-3332-4C5E-AD6A-C7A66978F43F}" srcId="{3426D8E9-B6D5-48B9-9DFB-FB10548DFDC3}" destId="{BE213737-2D93-4204-83E7-F9E6AB38385D}" srcOrd="1" destOrd="0" parTransId="{290FD70C-4985-425B-95AF-4507DC47AD20}" sibTransId="{F03DF944-D6C8-4132-96D0-22081A1EA678}"/>
    <dgm:cxn modelId="{B1D4EC8F-7EFD-4449-B88D-597B715109F6}" srcId="{3426D8E9-B6D5-48B9-9DFB-FB10548DFDC3}" destId="{B702A52E-833F-4334-B297-B92B7C1F3471}" srcOrd="0" destOrd="0" parTransId="{0D8FBD61-8BD7-49A8-965B-259A4A3F8A37}" sibTransId="{C5E187B9-DC5E-47F1-A29A-8CE2C99868C2}"/>
    <dgm:cxn modelId="{161473D5-2A74-49D9-B371-C207E0D64A54}" type="presOf" srcId="{BE213737-2D93-4204-83E7-F9E6AB38385D}" destId="{2A064FDA-1A15-40E4-B416-76AE86A6C504}" srcOrd="0" destOrd="0" presId="urn:microsoft.com/office/officeart/2005/8/layout/list1"/>
    <dgm:cxn modelId="{81E49931-B0EF-4A90-8A52-7B433191CFB2}" type="presParOf" srcId="{67BC2869-857A-491F-AA1E-DCCF1A04181C}" destId="{4DAED387-93E0-42C9-A859-6D90EB7B5BC1}" srcOrd="0" destOrd="0" presId="urn:microsoft.com/office/officeart/2005/8/layout/list1"/>
    <dgm:cxn modelId="{F6A327DD-731C-49F8-890C-B265FA55AD85}" type="presParOf" srcId="{4DAED387-93E0-42C9-A859-6D90EB7B5BC1}" destId="{FB7AB800-8BE7-4981-B847-FDB65FD83792}" srcOrd="0" destOrd="0" presId="urn:microsoft.com/office/officeart/2005/8/layout/list1"/>
    <dgm:cxn modelId="{D7841723-9786-49AB-BC51-4CCD2B869177}" type="presParOf" srcId="{4DAED387-93E0-42C9-A859-6D90EB7B5BC1}" destId="{BC9CC3AD-029C-4071-8F9B-63F400834DBE}" srcOrd="1" destOrd="0" presId="urn:microsoft.com/office/officeart/2005/8/layout/list1"/>
    <dgm:cxn modelId="{DA155D77-4462-47FD-9EFF-56110840E289}" type="presParOf" srcId="{67BC2869-857A-491F-AA1E-DCCF1A04181C}" destId="{54B41E27-333A-4363-9DF5-D0BD7F726504}" srcOrd="1" destOrd="0" presId="urn:microsoft.com/office/officeart/2005/8/layout/list1"/>
    <dgm:cxn modelId="{FF4DFBB5-7C04-4184-8F99-71C982482B6C}" type="presParOf" srcId="{67BC2869-857A-491F-AA1E-DCCF1A04181C}" destId="{99A8C107-E8CB-4023-818E-FA722D7426E2}" srcOrd="2" destOrd="0" presId="urn:microsoft.com/office/officeart/2005/8/layout/list1"/>
    <dgm:cxn modelId="{EDC79DBC-5834-4380-96D2-ADD5DCE00464}" type="presParOf" srcId="{67BC2869-857A-491F-AA1E-DCCF1A04181C}" destId="{674C4431-39C6-4A59-AE1E-4D4CDCC58D79}" srcOrd="3" destOrd="0" presId="urn:microsoft.com/office/officeart/2005/8/layout/list1"/>
    <dgm:cxn modelId="{045144CE-F8A5-425C-8DA8-49966003FC6A}" type="presParOf" srcId="{67BC2869-857A-491F-AA1E-DCCF1A04181C}" destId="{35759391-2F25-49AA-B5B0-27634FFB5E4D}" srcOrd="4" destOrd="0" presId="urn:microsoft.com/office/officeart/2005/8/layout/list1"/>
    <dgm:cxn modelId="{B443839A-B564-4789-9033-743C9D67000C}" type="presParOf" srcId="{35759391-2F25-49AA-B5B0-27634FFB5E4D}" destId="{2A064FDA-1A15-40E4-B416-76AE86A6C504}" srcOrd="0" destOrd="0" presId="urn:microsoft.com/office/officeart/2005/8/layout/list1"/>
    <dgm:cxn modelId="{A553557C-1512-4657-972E-E0FA6DC67D13}" type="presParOf" srcId="{35759391-2F25-49AA-B5B0-27634FFB5E4D}" destId="{14F557BF-B191-4472-B312-F217AF56AFD8}" srcOrd="1" destOrd="0" presId="urn:microsoft.com/office/officeart/2005/8/layout/list1"/>
    <dgm:cxn modelId="{5A6FF404-F363-4CB5-95C3-34E2A7D15DB8}" type="presParOf" srcId="{67BC2869-857A-491F-AA1E-DCCF1A04181C}" destId="{313D84FF-9DF1-47DA-85A9-F7BB143EEB85}" srcOrd="5" destOrd="0" presId="urn:microsoft.com/office/officeart/2005/8/layout/list1"/>
    <dgm:cxn modelId="{9FF323A9-5EE3-40DB-9BDB-47E51C447E19}" type="presParOf" srcId="{67BC2869-857A-491F-AA1E-DCCF1A04181C}" destId="{9E219CD8-8E91-49AF-B7A7-626449466CDD}" srcOrd="6"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C570373A-6BF3-45F1-94BA-C74919C6BEFA}">
      <dgm:prSet custT="1"/>
      <dgm:spPr>
        <a:solidFill>
          <a:schemeClr val="tx2"/>
        </a:solidFill>
      </dgm:spPr>
      <dgm:t>
        <a:bodyPr/>
        <a:lstStyle/>
        <a:p>
          <a:r>
            <a:rPr lang="en-GB" sz="2400"/>
            <a:t>•	Breaking down the identified barriers to improve communication.</a:t>
          </a:r>
          <a:endParaRPr lang="es-ES" sz="2400" dirty="0"/>
        </a:p>
      </dgm:t>
    </dgm:pt>
    <dgm:pt modelId="{1D1A347A-7EE9-47A9-9CD2-8AAF4C11D3ED}" type="parTrans" cxnId="{3E05FA4B-D478-46FF-827C-C3CF847A6366}">
      <dgm:prSet/>
      <dgm:spPr/>
      <dgm:t>
        <a:bodyPr/>
        <a:lstStyle/>
        <a:p>
          <a:endParaRPr lang="es-ES" sz="2400"/>
        </a:p>
      </dgm:t>
    </dgm:pt>
    <dgm:pt modelId="{0FD511DF-A2F6-445C-96A3-9DDCA58C8E80}" type="sibTrans" cxnId="{3E05FA4B-D478-46FF-827C-C3CF847A6366}">
      <dgm:prSet/>
      <dgm:spPr/>
      <dgm:t>
        <a:bodyPr/>
        <a:lstStyle/>
        <a:p>
          <a:endParaRPr lang="es-ES" sz="2400"/>
        </a:p>
      </dgm:t>
    </dgm:pt>
    <dgm:pt modelId="{44B52977-C28D-4CCB-9B84-21D0E4031A59}">
      <dgm:prSet custT="1"/>
      <dgm:spPr>
        <a:solidFill>
          <a:schemeClr val="tx2"/>
        </a:solidFill>
      </dgm:spPr>
      <dgm:t>
        <a:bodyPr/>
        <a:lstStyle/>
        <a:p>
          <a:r>
            <a:rPr lang="en-GB" sz="2400" dirty="0"/>
            <a:t>•	Create individual and group strategies to prevent the identified communication problems.</a:t>
          </a:r>
          <a:endParaRPr lang="es-ES" sz="2400" dirty="0"/>
        </a:p>
      </dgm:t>
    </dgm:pt>
    <dgm:pt modelId="{68113EED-4EA3-43C1-BDD8-DD60C0101300}" type="parTrans" cxnId="{3A010A81-A7FF-4FDA-961E-0DB6F19D9AC4}">
      <dgm:prSet/>
      <dgm:spPr/>
      <dgm:t>
        <a:bodyPr/>
        <a:lstStyle/>
        <a:p>
          <a:endParaRPr lang="es-ES" sz="2400"/>
        </a:p>
      </dgm:t>
    </dgm:pt>
    <dgm:pt modelId="{4A1FDEC1-852C-4E97-8C06-AAD7C5C7F605}" type="sibTrans" cxnId="{3A010A81-A7FF-4FDA-961E-0DB6F19D9AC4}">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06984106-7EDE-4FE5-AF6A-E198CCCF5235}" type="pres">
      <dgm:prSet presAssocID="{C570373A-6BF3-45F1-94BA-C74919C6BEFA}" presName="parentLin" presStyleCnt="0"/>
      <dgm:spPr/>
    </dgm:pt>
    <dgm:pt modelId="{767DC0CF-8B0F-4498-A51C-2644C863C195}" type="pres">
      <dgm:prSet presAssocID="{C570373A-6BF3-45F1-94BA-C74919C6BEFA}" presName="parentLeftMargin" presStyleLbl="node1" presStyleIdx="0" presStyleCnt="2"/>
      <dgm:spPr/>
    </dgm:pt>
    <dgm:pt modelId="{885300D4-8F6D-4E6C-AEC1-3070C9DB2825}" type="pres">
      <dgm:prSet presAssocID="{C570373A-6BF3-45F1-94BA-C74919C6BEFA}" presName="parentText" presStyleLbl="node1" presStyleIdx="0" presStyleCnt="2" custScaleY="269116">
        <dgm:presLayoutVars>
          <dgm:chMax val="0"/>
          <dgm:bulletEnabled val="1"/>
        </dgm:presLayoutVars>
      </dgm:prSet>
      <dgm:spPr/>
    </dgm:pt>
    <dgm:pt modelId="{F97D53F7-2970-4E34-9DFB-51ED28C1C61F}" type="pres">
      <dgm:prSet presAssocID="{C570373A-6BF3-45F1-94BA-C74919C6BEFA}" presName="negativeSpace" presStyleCnt="0"/>
      <dgm:spPr/>
    </dgm:pt>
    <dgm:pt modelId="{B6063C51-9284-44BF-B75F-8BCCDDD2DE63}" type="pres">
      <dgm:prSet presAssocID="{C570373A-6BF3-45F1-94BA-C74919C6BEFA}" presName="childText" presStyleLbl="conFgAcc1" presStyleIdx="0" presStyleCnt="2" custScaleX="72078" custScaleY="67297">
        <dgm:presLayoutVars>
          <dgm:bulletEnabled val="1"/>
        </dgm:presLayoutVars>
      </dgm:prSet>
      <dgm:spPr/>
    </dgm:pt>
    <dgm:pt modelId="{6A1A275E-1665-4AC0-84EA-E22A2AEC3FC3}" type="pres">
      <dgm:prSet presAssocID="{0FD511DF-A2F6-445C-96A3-9DDCA58C8E80}" presName="spaceBetweenRectangles" presStyleCnt="0"/>
      <dgm:spPr/>
    </dgm:pt>
    <dgm:pt modelId="{C220C551-D4BA-43D6-8C2C-1CA63F459772}" type="pres">
      <dgm:prSet presAssocID="{44B52977-C28D-4CCB-9B84-21D0E4031A59}" presName="parentLin" presStyleCnt="0"/>
      <dgm:spPr/>
    </dgm:pt>
    <dgm:pt modelId="{FE0CD673-9F44-4B1E-A718-B094495427F9}" type="pres">
      <dgm:prSet presAssocID="{44B52977-C28D-4CCB-9B84-21D0E4031A59}" presName="parentLeftMargin" presStyleLbl="node1" presStyleIdx="0" presStyleCnt="2"/>
      <dgm:spPr/>
    </dgm:pt>
    <dgm:pt modelId="{3A8048BC-A50F-4EF1-B41B-25611D23F1D4}" type="pres">
      <dgm:prSet presAssocID="{44B52977-C28D-4CCB-9B84-21D0E4031A59}" presName="parentText" presStyleLbl="node1" presStyleIdx="1" presStyleCnt="2" custScaleY="269116">
        <dgm:presLayoutVars>
          <dgm:chMax val="0"/>
          <dgm:bulletEnabled val="1"/>
        </dgm:presLayoutVars>
      </dgm:prSet>
      <dgm:spPr/>
    </dgm:pt>
    <dgm:pt modelId="{C763417D-79C0-4546-8C1F-7355B0B4CB56}" type="pres">
      <dgm:prSet presAssocID="{44B52977-C28D-4CCB-9B84-21D0E4031A59}" presName="negativeSpace" presStyleCnt="0"/>
      <dgm:spPr/>
    </dgm:pt>
    <dgm:pt modelId="{B5EFBC64-E654-4C7B-9100-43B6C33BC419}" type="pres">
      <dgm:prSet presAssocID="{44B52977-C28D-4CCB-9B84-21D0E4031A59}" presName="childText" presStyleLbl="conFgAcc1" presStyleIdx="1" presStyleCnt="2" custScaleX="72078" custScaleY="67297">
        <dgm:presLayoutVars>
          <dgm:bulletEnabled val="1"/>
        </dgm:presLayoutVars>
      </dgm:prSet>
      <dgm:spPr/>
    </dgm:pt>
  </dgm:ptLst>
  <dgm:cxnLst>
    <dgm:cxn modelId="{F3007625-65ED-490A-9297-FD91B8B88124}" type="presOf" srcId="{3426D8E9-B6D5-48B9-9DFB-FB10548DFDC3}" destId="{67BC2869-857A-491F-AA1E-DCCF1A04181C}" srcOrd="0" destOrd="0" presId="urn:microsoft.com/office/officeart/2005/8/layout/list1"/>
    <dgm:cxn modelId="{9613273B-FC32-4895-85AC-C0B29431D5DA}" type="presOf" srcId="{C570373A-6BF3-45F1-94BA-C74919C6BEFA}" destId="{885300D4-8F6D-4E6C-AEC1-3070C9DB2825}" srcOrd="1" destOrd="0" presId="urn:microsoft.com/office/officeart/2005/8/layout/list1"/>
    <dgm:cxn modelId="{3E05FA4B-D478-46FF-827C-C3CF847A6366}" srcId="{3426D8E9-B6D5-48B9-9DFB-FB10548DFDC3}" destId="{C570373A-6BF3-45F1-94BA-C74919C6BEFA}" srcOrd="0" destOrd="0" parTransId="{1D1A347A-7EE9-47A9-9CD2-8AAF4C11D3ED}" sibTransId="{0FD511DF-A2F6-445C-96A3-9DDCA58C8E80}"/>
    <dgm:cxn modelId="{3D156757-028D-404F-A0A6-C35CF494C134}" type="presOf" srcId="{44B52977-C28D-4CCB-9B84-21D0E4031A59}" destId="{3A8048BC-A50F-4EF1-B41B-25611D23F1D4}" srcOrd="1" destOrd="0" presId="urn:microsoft.com/office/officeart/2005/8/layout/list1"/>
    <dgm:cxn modelId="{3A010A81-A7FF-4FDA-961E-0DB6F19D9AC4}" srcId="{3426D8E9-B6D5-48B9-9DFB-FB10548DFDC3}" destId="{44B52977-C28D-4CCB-9B84-21D0E4031A59}" srcOrd="1" destOrd="0" parTransId="{68113EED-4EA3-43C1-BDD8-DD60C0101300}" sibTransId="{4A1FDEC1-852C-4E97-8C06-AAD7C5C7F605}"/>
    <dgm:cxn modelId="{E206F4D3-E89A-45C0-B15E-6C70DCFE5B51}" type="presOf" srcId="{C570373A-6BF3-45F1-94BA-C74919C6BEFA}" destId="{767DC0CF-8B0F-4498-A51C-2644C863C195}" srcOrd="0" destOrd="0" presId="urn:microsoft.com/office/officeart/2005/8/layout/list1"/>
    <dgm:cxn modelId="{DC6BAAFB-225A-479D-A2F1-5B81F92718A8}" type="presOf" srcId="{44B52977-C28D-4CCB-9B84-21D0E4031A59}" destId="{FE0CD673-9F44-4B1E-A718-B094495427F9}" srcOrd="0" destOrd="0" presId="urn:microsoft.com/office/officeart/2005/8/layout/list1"/>
    <dgm:cxn modelId="{C0CC2F63-522F-45F7-A076-C8446FBDE86C}" type="presParOf" srcId="{67BC2869-857A-491F-AA1E-DCCF1A04181C}" destId="{06984106-7EDE-4FE5-AF6A-E198CCCF5235}" srcOrd="0" destOrd="0" presId="urn:microsoft.com/office/officeart/2005/8/layout/list1"/>
    <dgm:cxn modelId="{A2F0738F-87A8-4104-8769-66568A549B8D}" type="presParOf" srcId="{06984106-7EDE-4FE5-AF6A-E198CCCF5235}" destId="{767DC0CF-8B0F-4498-A51C-2644C863C195}" srcOrd="0" destOrd="0" presId="urn:microsoft.com/office/officeart/2005/8/layout/list1"/>
    <dgm:cxn modelId="{4AA748AA-9C96-4A30-8507-40ECC39D64F7}" type="presParOf" srcId="{06984106-7EDE-4FE5-AF6A-E198CCCF5235}" destId="{885300D4-8F6D-4E6C-AEC1-3070C9DB2825}" srcOrd="1" destOrd="0" presId="urn:microsoft.com/office/officeart/2005/8/layout/list1"/>
    <dgm:cxn modelId="{D2A3F3E6-645E-4380-BF12-827C083AF1D3}" type="presParOf" srcId="{67BC2869-857A-491F-AA1E-DCCF1A04181C}" destId="{F97D53F7-2970-4E34-9DFB-51ED28C1C61F}" srcOrd="1" destOrd="0" presId="urn:microsoft.com/office/officeart/2005/8/layout/list1"/>
    <dgm:cxn modelId="{6DF5A564-02D4-448D-9F34-07F517778969}" type="presParOf" srcId="{67BC2869-857A-491F-AA1E-DCCF1A04181C}" destId="{B6063C51-9284-44BF-B75F-8BCCDDD2DE63}" srcOrd="2" destOrd="0" presId="urn:microsoft.com/office/officeart/2005/8/layout/list1"/>
    <dgm:cxn modelId="{711404AB-3109-4808-A9BC-8224C09568EE}" type="presParOf" srcId="{67BC2869-857A-491F-AA1E-DCCF1A04181C}" destId="{6A1A275E-1665-4AC0-84EA-E22A2AEC3FC3}" srcOrd="3" destOrd="0" presId="urn:microsoft.com/office/officeart/2005/8/layout/list1"/>
    <dgm:cxn modelId="{FD08968B-0F97-49AE-B413-FB8482A9C6FD}" type="presParOf" srcId="{67BC2869-857A-491F-AA1E-DCCF1A04181C}" destId="{C220C551-D4BA-43D6-8C2C-1CA63F459772}" srcOrd="4" destOrd="0" presId="urn:microsoft.com/office/officeart/2005/8/layout/list1"/>
    <dgm:cxn modelId="{5F866F5F-B275-4548-BF22-A5623A03197B}" type="presParOf" srcId="{C220C551-D4BA-43D6-8C2C-1CA63F459772}" destId="{FE0CD673-9F44-4B1E-A718-B094495427F9}" srcOrd="0" destOrd="0" presId="urn:microsoft.com/office/officeart/2005/8/layout/list1"/>
    <dgm:cxn modelId="{1DDF54EF-3291-4CB8-BA9D-FCC17A35EF2B}" type="presParOf" srcId="{C220C551-D4BA-43D6-8C2C-1CA63F459772}" destId="{3A8048BC-A50F-4EF1-B41B-25611D23F1D4}" srcOrd="1" destOrd="0" presId="urn:microsoft.com/office/officeart/2005/8/layout/list1"/>
    <dgm:cxn modelId="{C8F61ABA-056E-4511-8449-4D8F0D7FFD0E}" type="presParOf" srcId="{67BC2869-857A-491F-AA1E-DCCF1A04181C}" destId="{C763417D-79C0-4546-8C1F-7355B0B4CB56}" srcOrd="5" destOrd="0" presId="urn:microsoft.com/office/officeart/2005/8/layout/list1"/>
    <dgm:cxn modelId="{EA648846-E294-43E9-B25B-0D4C59DCEFB2}" type="presParOf" srcId="{67BC2869-857A-491F-AA1E-DCCF1A04181C}" destId="{B5EFBC64-E654-4C7B-9100-43B6C33BC419}"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F98842-E26A-4AF5-A4BD-D79736C28F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C437BDAF-D9AF-4D78-8F52-2ADC2B5EC7DF}">
      <dgm:prSet custT="1"/>
      <dgm:spPr>
        <a:solidFill>
          <a:schemeClr val="tx2"/>
        </a:solidFill>
      </dgm:spPr>
      <dgm:t>
        <a:bodyPr/>
        <a:lstStyle/>
        <a:p>
          <a:r>
            <a:rPr lang="en-GB" sz="2400" dirty="0"/>
            <a:t>• Count on the most effective and appropriate digital tools for communication in your work environment.</a:t>
          </a:r>
          <a:endParaRPr lang="es-ES" sz="2400" dirty="0"/>
        </a:p>
      </dgm:t>
    </dgm:pt>
    <dgm:pt modelId="{F93F214A-8DD6-4244-9621-BE20084B39F8}" type="parTrans" cxnId="{65ED0B74-53FC-4B8C-9059-EFDEDDA6184B}">
      <dgm:prSet/>
      <dgm:spPr/>
      <dgm:t>
        <a:bodyPr/>
        <a:lstStyle/>
        <a:p>
          <a:endParaRPr lang="es-ES"/>
        </a:p>
      </dgm:t>
    </dgm:pt>
    <dgm:pt modelId="{3DFE0D7C-E185-4051-AC48-58D87FD41473}" type="sibTrans" cxnId="{65ED0B74-53FC-4B8C-9059-EFDEDDA6184B}">
      <dgm:prSet/>
      <dgm:spPr/>
      <dgm:t>
        <a:bodyPr/>
        <a:lstStyle/>
        <a:p>
          <a:endParaRPr lang="es-ES"/>
        </a:p>
      </dgm:t>
    </dgm:pt>
    <dgm:pt modelId="{4BD03DFE-E598-4D00-B0B1-38A9F6D3A243}">
      <dgm:prSet/>
      <dgm:spPr/>
      <dgm:t>
        <a:bodyPr/>
        <a:lstStyle/>
        <a:p>
          <a:pPr>
            <a:buFont typeface="Courier New" panose="02070309020205020404" pitchFamily="49" charset="0"/>
            <a:buChar char="o"/>
          </a:pPr>
          <a:r>
            <a:rPr lang="en-GB" dirty="0">
              <a:solidFill>
                <a:srgbClr val="243255"/>
              </a:solidFill>
            </a:rPr>
            <a:t>Be curious, find out and train yourself in the tools you do not know how to use.</a:t>
          </a:r>
          <a:endParaRPr lang="es-ES" dirty="0">
            <a:solidFill>
              <a:srgbClr val="243255"/>
            </a:solidFill>
          </a:endParaRPr>
        </a:p>
      </dgm:t>
    </dgm:pt>
    <dgm:pt modelId="{99B72D33-E289-46FF-952E-890B3A689359}" type="parTrans" cxnId="{F290ED89-A32A-41C0-A42E-A379FE59FCF1}">
      <dgm:prSet/>
      <dgm:spPr/>
      <dgm:t>
        <a:bodyPr/>
        <a:lstStyle/>
        <a:p>
          <a:endParaRPr lang="es-ES"/>
        </a:p>
      </dgm:t>
    </dgm:pt>
    <dgm:pt modelId="{914A7F32-836E-43E5-9DB7-B2A7C66A695A}" type="sibTrans" cxnId="{F290ED89-A32A-41C0-A42E-A379FE59FCF1}">
      <dgm:prSet/>
      <dgm:spPr/>
      <dgm:t>
        <a:bodyPr/>
        <a:lstStyle/>
        <a:p>
          <a:endParaRPr lang="es-ES"/>
        </a:p>
      </dgm:t>
    </dgm:pt>
    <dgm:pt modelId="{CB2FC95F-F37D-4EF0-8BD8-4460C8E4D44D}" type="pres">
      <dgm:prSet presAssocID="{62F98842-E26A-4AF5-A4BD-D79736C28F36}" presName="linear" presStyleCnt="0">
        <dgm:presLayoutVars>
          <dgm:animLvl val="lvl"/>
          <dgm:resizeHandles val="exact"/>
        </dgm:presLayoutVars>
      </dgm:prSet>
      <dgm:spPr/>
    </dgm:pt>
    <dgm:pt modelId="{1C4212DD-168D-432B-B930-3F63861EB592}" type="pres">
      <dgm:prSet presAssocID="{C437BDAF-D9AF-4D78-8F52-2ADC2B5EC7DF}" presName="parentText" presStyleLbl="node1" presStyleIdx="0" presStyleCnt="1">
        <dgm:presLayoutVars>
          <dgm:chMax val="0"/>
          <dgm:bulletEnabled val="1"/>
        </dgm:presLayoutVars>
      </dgm:prSet>
      <dgm:spPr/>
    </dgm:pt>
    <dgm:pt modelId="{33A0D15F-D82B-43C8-83C3-495E3E159104}" type="pres">
      <dgm:prSet presAssocID="{C437BDAF-D9AF-4D78-8F52-2ADC2B5EC7DF}" presName="childText" presStyleLbl="revTx" presStyleIdx="0" presStyleCnt="1" custLinFactNeighborY="10078">
        <dgm:presLayoutVars>
          <dgm:bulletEnabled val="1"/>
        </dgm:presLayoutVars>
      </dgm:prSet>
      <dgm:spPr/>
    </dgm:pt>
  </dgm:ptLst>
  <dgm:cxnLst>
    <dgm:cxn modelId="{65ED0B74-53FC-4B8C-9059-EFDEDDA6184B}" srcId="{62F98842-E26A-4AF5-A4BD-D79736C28F36}" destId="{C437BDAF-D9AF-4D78-8F52-2ADC2B5EC7DF}" srcOrd="0" destOrd="0" parTransId="{F93F214A-8DD6-4244-9621-BE20084B39F8}" sibTransId="{3DFE0D7C-E185-4051-AC48-58D87FD41473}"/>
    <dgm:cxn modelId="{942BE474-9033-44D4-8DDF-60D2D8B36CC2}" type="presOf" srcId="{4BD03DFE-E598-4D00-B0B1-38A9F6D3A243}" destId="{33A0D15F-D82B-43C8-83C3-495E3E159104}" srcOrd="0" destOrd="0" presId="urn:microsoft.com/office/officeart/2005/8/layout/vList2"/>
    <dgm:cxn modelId="{F290ED89-A32A-41C0-A42E-A379FE59FCF1}" srcId="{C437BDAF-D9AF-4D78-8F52-2ADC2B5EC7DF}" destId="{4BD03DFE-E598-4D00-B0B1-38A9F6D3A243}" srcOrd="0" destOrd="0" parTransId="{99B72D33-E289-46FF-952E-890B3A689359}" sibTransId="{914A7F32-836E-43E5-9DB7-B2A7C66A695A}"/>
    <dgm:cxn modelId="{89C3E5C0-04F9-4731-8B08-FB3D7AC20978}" type="presOf" srcId="{62F98842-E26A-4AF5-A4BD-D79736C28F36}" destId="{CB2FC95F-F37D-4EF0-8BD8-4460C8E4D44D}" srcOrd="0" destOrd="0" presId="urn:microsoft.com/office/officeart/2005/8/layout/vList2"/>
    <dgm:cxn modelId="{3BBFADF2-F369-4534-91B6-B105609EC603}" type="presOf" srcId="{C437BDAF-D9AF-4D78-8F52-2ADC2B5EC7DF}" destId="{1C4212DD-168D-432B-B930-3F63861EB592}" srcOrd="0" destOrd="0" presId="urn:microsoft.com/office/officeart/2005/8/layout/vList2"/>
    <dgm:cxn modelId="{383760F1-C892-42D1-B048-E8E95537243F}" type="presParOf" srcId="{CB2FC95F-F37D-4EF0-8BD8-4460C8E4D44D}" destId="{1C4212DD-168D-432B-B930-3F63861EB592}" srcOrd="0" destOrd="0" presId="urn:microsoft.com/office/officeart/2005/8/layout/vList2"/>
    <dgm:cxn modelId="{3C4342E9-6AC2-45B9-A372-32CD9EFC7301}" type="presParOf" srcId="{CB2FC95F-F37D-4EF0-8BD8-4460C8E4D44D}" destId="{33A0D15F-D82B-43C8-83C3-495E3E159104}"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307D7F-0BE2-4960-BD22-145C3E13A0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F36710B5-177D-4992-A865-B783F9484A32}">
      <dgm:prSet custT="1"/>
      <dgm:spPr>
        <a:solidFill>
          <a:schemeClr val="tx2"/>
        </a:solidFill>
      </dgm:spPr>
      <dgm:t>
        <a:bodyPr/>
        <a:lstStyle/>
        <a:p>
          <a:r>
            <a:rPr lang="en-GB" sz="2400" dirty="0"/>
            <a:t>• Choose the right channel for each occasion. This will improve your digital interactions. </a:t>
          </a:r>
          <a:endParaRPr lang="es-ES" sz="2400" dirty="0"/>
        </a:p>
      </dgm:t>
    </dgm:pt>
    <dgm:pt modelId="{A60EE7CE-ED51-4EFC-80FB-AACD62277D9A}" type="parTrans" cxnId="{FE953D4E-95BE-4CFC-851F-A6FD58470EAB}">
      <dgm:prSet/>
      <dgm:spPr/>
      <dgm:t>
        <a:bodyPr/>
        <a:lstStyle/>
        <a:p>
          <a:endParaRPr lang="es-ES"/>
        </a:p>
      </dgm:t>
    </dgm:pt>
    <dgm:pt modelId="{F9E67F19-DAC3-44CA-9768-C7A6CD6206D1}" type="sibTrans" cxnId="{FE953D4E-95BE-4CFC-851F-A6FD58470EAB}">
      <dgm:prSet/>
      <dgm:spPr/>
      <dgm:t>
        <a:bodyPr/>
        <a:lstStyle/>
        <a:p>
          <a:endParaRPr lang="es-ES"/>
        </a:p>
      </dgm:t>
    </dgm:pt>
    <dgm:pt modelId="{C80DA441-9E69-401B-9AB2-B70E8F2BCA82}" type="pres">
      <dgm:prSet presAssocID="{F4307D7F-0BE2-4960-BD22-145C3E13A0A7}" presName="linear" presStyleCnt="0">
        <dgm:presLayoutVars>
          <dgm:animLvl val="lvl"/>
          <dgm:resizeHandles val="exact"/>
        </dgm:presLayoutVars>
      </dgm:prSet>
      <dgm:spPr/>
    </dgm:pt>
    <dgm:pt modelId="{2BF97F96-DD72-4F55-821F-4657993E036F}" type="pres">
      <dgm:prSet presAssocID="{F36710B5-177D-4992-A865-B783F9484A32}" presName="parentText" presStyleLbl="node1" presStyleIdx="0" presStyleCnt="1" custLinFactY="-100000" custLinFactNeighborX="-27132" custLinFactNeighborY="-141948">
        <dgm:presLayoutVars>
          <dgm:chMax val="0"/>
          <dgm:bulletEnabled val="1"/>
        </dgm:presLayoutVars>
      </dgm:prSet>
      <dgm:spPr/>
    </dgm:pt>
  </dgm:ptLst>
  <dgm:cxnLst>
    <dgm:cxn modelId="{FE953D4E-95BE-4CFC-851F-A6FD58470EAB}" srcId="{F4307D7F-0BE2-4960-BD22-145C3E13A0A7}" destId="{F36710B5-177D-4992-A865-B783F9484A32}" srcOrd="0" destOrd="0" parTransId="{A60EE7CE-ED51-4EFC-80FB-AACD62277D9A}" sibTransId="{F9E67F19-DAC3-44CA-9768-C7A6CD6206D1}"/>
    <dgm:cxn modelId="{73C4094F-32E6-471F-B631-E796E2C5CF2F}" type="presOf" srcId="{F4307D7F-0BE2-4960-BD22-145C3E13A0A7}" destId="{C80DA441-9E69-401B-9AB2-B70E8F2BCA82}" srcOrd="0" destOrd="0" presId="urn:microsoft.com/office/officeart/2005/8/layout/vList2"/>
    <dgm:cxn modelId="{01EA31C6-B030-4CB7-8350-2DF7F483D36C}" type="presOf" srcId="{F36710B5-177D-4992-A865-B783F9484A32}" destId="{2BF97F96-DD72-4F55-821F-4657993E036F}" srcOrd="0" destOrd="0" presId="urn:microsoft.com/office/officeart/2005/8/layout/vList2"/>
    <dgm:cxn modelId="{8001B4B8-7F4E-44E8-B1AA-049CE22A549D}" type="presParOf" srcId="{C80DA441-9E69-401B-9AB2-B70E8F2BCA82}" destId="{2BF97F96-DD72-4F55-821F-4657993E036F}"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584576-1D4D-4B4F-A356-464B495E6B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9256D40E-8799-4B7E-B0AC-78FCB017E737}">
      <dgm:prSet custT="1"/>
      <dgm:spPr>
        <a:solidFill>
          <a:schemeClr val="tx2"/>
        </a:solidFill>
      </dgm:spPr>
      <dgm:t>
        <a:bodyPr/>
        <a:lstStyle/>
        <a:p>
          <a:r>
            <a:rPr lang="en-GB" sz="2400" dirty="0"/>
            <a:t>• Construct your message in a clear and concise manner, do not take anything for granted. </a:t>
          </a:r>
          <a:endParaRPr lang="es-ES" sz="2400" dirty="0"/>
        </a:p>
      </dgm:t>
    </dgm:pt>
    <dgm:pt modelId="{0ED9C50F-95C4-4A41-8473-8711FBD75D70}" type="parTrans" cxnId="{1FAC3ECC-FA04-447B-A957-1EAF5BD84ED3}">
      <dgm:prSet/>
      <dgm:spPr/>
      <dgm:t>
        <a:bodyPr/>
        <a:lstStyle/>
        <a:p>
          <a:endParaRPr lang="es-ES" sz="2400"/>
        </a:p>
      </dgm:t>
    </dgm:pt>
    <dgm:pt modelId="{7073E3A0-733E-4E0F-90F2-CD988460F5D4}" type="sibTrans" cxnId="{1FAC3ECC-FA04-447B-A957-1EAF5BD84ED3}">
      <dgm:prSet/>
      <dgm:spPr/>
      <dgm:t>
        <a:bodyPr/>
        <a:lstStyle/>
        <a:p>
          <a:endParaRPr lang="es-ES" sz="2400"/>
        </a:p>
      </dgm:t>
    </dgm:pt>
    <dgm:pt modelId="{28D4B019-5419-4A99-8E45-61784C3BFEBE}" type="pres">
      <dgm:prSet presAssocID="{2C584576-1D4D-4B4F-A356-464B495E6BE6}" presName="linear" presStyleCnt="0">
        <dgm:presLayoutVars>
          <dgm:animLvl val="lvl"/>
          <dgm:resizeHandles val="exact"/>
        </dgm:presLayoutVars>
      </dgm:prSet>
      <dgm:spPr/>
    </dgm:pt>
    <dgm:pt modelId="{E8998910-F0F5-41B8-B941-BDE9461CA623}" type="pres">
      <dgm:prSet presAssocID="{9256D40E-8799-4B7E-B0AC-78FCB017E737}" presName="parentText" presStyleLbl="node1" presStyleIdx="0" presStyleCnt="1" custLinFactNeighborX="25287" custLinFactNeighborY="-54642">
        <dgm:presLayoutVars>
          <dgm:chMax val="0"/>
          <dgm:bulletEnabled val="1"/>
        </dgm:presLayoutVars>
      </dgm:prSet>
      <dgm:spPr/>
    </dgm:pt>
  </dgm:ptLst>
  <dgm:cxnLst>
    <dgm:cxn modelId="{37101B10-152E-4FCD-9BF6-5DD49A1B30D6}" type="presOf" srcId="{2C584576-1D4D-4B4F-A356-464B495E6BE6}" destId="{28D4B019-5419-4A99-8E45-61784C3BFEBE}" srcOrd="0" destOrd="0" presId="urn:microsoft.com/office/officeart/2005/8/layout/vList2"/>
    <dgm:cxn modelId="{B760A14E-92B8-4501-9581-2423A0DF2D6C}" type="presOf" srcId="{9256D40E-8799-4B7E-B0AC-78FCB017E737}" destId="{E8998910-F0F5-41B8-B941-BDE9461CA623}" srcOrd="0" destOrd="0" presId="urn:microsoft.com/office/officeart/2005/8/layout/vList2"/>
    <dgm:cxn modelId="{1FAC3ECC-FA04-447B-A957-1EAF5BD84ED3}" srcId="{2C584576-1D4D-4B4F-A356-464B495E6BE6}" destId="{9256D40E-8799-4B7E-B0AC-78FCB017E737}" srcOrd="0" destOrd="0" parTransId="{0ED9C50F-95C4-4A41-8473-8711FBD75D70}" sibTransId="{7073E3A0-733E-4E0F-90F2-CD988460F5D4}"/>
    <dgm:cxn modelId="{DCF9ABD5-1826-4C51-A8BA-71EC265BEBBD}" type="presParOf" srcId="{28D4B019-5419-4A99-8E45-61784C3BFEBE}" destId="{E8998910-F0F5-41B8-B941-BDE9461CA623}"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4AFAEC-0D4A-46CC-BB91-78231B8A0C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8ACB18B5-EEA4-4338-9159-5BF2248D4DA5}">
      <dgm:prSet custT="1"/>
      <dgm:spPr>
        <a:solidFill>
          <a:schemeClr val="tx2"/>
        </a:solidFill>
      </dgm:spPr>
      <dgm:t>
        <a:bodyPr/>
        <a:lstStyle/>
        <a:p>
          <a:r>
            <a:rPr lang="en-GB" sz="2400" dirty="0"/>
            <a:t>• “The best communicators are almost always the best listeners". That is why it is very important to practice active listening if we want to convey a message. </a:t>
          </a:r>
          <a:endParaRPr lang="es-ES" sz="2400" dirty="0"/>
        </a:p>
      </dgm:t>
    </dgm:pt>
    <dgm:pt modelId="{A9C86B38-0D16-412A-A3C1-F13BF41D118A}" type="parTrans" cxnId="{791F639F-E98F-4CF0-92C2-7DE84EEC9EE6}">
      <dgm:prSet/>
      <dgm:spPr/>
      <dgm:t>
        <a:bodyPr/>
        <a:lstStyle/>
        <a:p>
          <a:endParaRPr lang="es-ES"/>
        </a:p>
      </dgm:t>
    </dgm:pt>
    <dgm:pt modelId="{E5CCDB7D-1FE6-4277-9549-FCDDD3D9949C}" type="sibTrans" cxnId="{791F639F-E98F-4CF0-92C2-7DE84EEC9EE6}">
      <dgm:prSet/>
      <dgm:spPr/>
      <dgm:t>
        <a:bodyPr/>
        <a:lstStyle/>
        <a:p>
          <a:endParaRPr lang="es-ES"/>
        </a:p>
      </dgm:t>
    </dgm:pt>
    <dgm:pt modelId="{F00B2B20-974B-4025-AB29-7CCBBA12BA23}" type="pres">
      <dgm:prSet presAssocID="{4E4AFAEC-0D4A-46CC-BB91-78231B8A0C9A}" presName="linear" presStyleCnt="0">
        <dgm:presLayoutVars>
          <dgm:animLvl val="lvl"/>
          <dgm:resizeHandles val="exact"/>
        </dgm:presLayoutVars>
      </dgm:prSet>
      <dgm:spPr/>
    </dgm:pt>
    <dgm:pt modelId="{1F04F417-9FF7-4F1E-A0F4-215EF87CD2DA}" type="pres">
      <dgm:prSet presAssocID="{8ACB18B5-EEA4-4338-9159-5BF2248D4DA5}" presName="parentText" presStyleLbl="node1" presStyleIdx="0" presStyleCnt="1" custLinFactNeighborY="8678">
        <dgm:presLayoutVars>
          <dgm:chMax val="0"/>
          <dgm:bulletEnabled val="1"/>
        </dgm:presLayoutVars>
      </dgm:prSet>
      <dgm:spPr/>
    </dgm:pt>
  </dgm:ptLst>
  <dgm:cxnLst>
    <dgm:cxn modelId="{8481112A-EE0D-47DA-ADF4-3F496D80ADE9}" type="presOf" srcId="{4E4AFAEC-0D4A-46CC-BB91-78231B8A0C9A}" destId="{F00B2B20-974B-4025-AB29-7CCBBA12BA23}" srcOrd="0" destOrd="0" presId="urn:microsoft.com/office/officeart/2005/8/layout/vList2"/>
    <dgm:cxn modelId="{791F639F-E98F-4CF0-92C2-7DE84EEC9EE6}" srcId="{4E4AFAEC-0D4A-46CC-BB91-78231B8A0C9A}" destId="{8ACB18B5-EEA4-4338-9159-5BF2248D4DA5}" srcOrd="0" destOrd="0" parTransId="{A9C86B38-0D16-412A-A3C1-F13BF41D118A}" sibTransId="{E5CCDB7D-1FE6-4277-9549-FCDDD3D9949C}"/>
    <dgm:cxn modelId="{12B22AC0-350E-41BB-B0E0-666E8FB89B17}" type="presOf" srcId="{8ACB18B5-EEA4-4338-9159-5BF2248D4DA5}" destId="{1F04F417-9FF7-4F1E-A0F4-215EF87CD2DA}" srcOrd="0" destOrd="0" presId="urn:microsoft.com/office/officeart/2005/8/layout/vList2"/>
    <dgm:cxn modelId="{A5B0A862-EFBE-4619-B777-C01B86F41F62}" type="presParOf" srcId="{F00B2B20-974B-4025-AB29-7CCBBA12BA23}" destId="{1F04F417-9FF7-4F1E-A0F4-215EF87CD2DA}" srcOrd="0"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8C107-E8CB-4023-818E-FA722D7426E2}">
      <dsp:nvSpPr>
        <dsp:cNvPr id="0" name=""/>
        <dsp:cNvSpPr/>
      </dsp:nvSpPr>
      <dsp:spPr>
        <a:xfrm>
          <a:off x="0" y="992607"/>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9CC3AD-029C-4071-8F9B-63F400834DBE}">
      <dsp:nvSpPr>
        <dsp:cNvPr id="0" name=""/>
        <dsp:cNvSpPr/>
      </dsp:nvSpPr>
      <dsp:spPr>
        <a:xfrm>
          <a:off x="685678" y="22362"/>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Active listening, and encouraging participation in a bidirectional way. </a:t>
          </a:r>
          <a:endParaRPr lang="es-ES" sz="2400" kern="1200" dirty="0"/>
        </a:p>
      </dsp:txBody>
      <dsp:txXfrm>
        <a:off x="743849" y="80533"/>
        <a:ext cx="9483160" cy="1075303"/>
      </dsp:txXfrm>
    </dsp:sp>
    <dsp:sp modelId="{9E219CD8-8E91-49AF-B7A7-626449466CDD}">
      <dsp:nvSpPr>
        <dsp:cNvPr id="0" name=""/>
        <dsp:cNvSpPr/>
      </dsp:nvSpPr>
      <dsp:spPr>
        <a:xfrm>
          <a:off x="0" y="2298236"/>
          <a:ext cx="9894132"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557BF-B191-4472-B312-F217AF56AFD8}">
      <dsp:nvSpPr>
        <dsp:cNvPr id="0" name=""/>
        <dsp:cNvSpPr/>
      </dsp:nvSpPr>
      <dsp:spPr>
        <a:xfrm>
          <a:off x="685678" y="1327990"/>
          <a:ext cx="9599502"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Identify the barriers that hinder communication both individually and in the work team.</a:t>
          </a:r>
          <a:endParaRPr lang="es-ES" sz="2400" kern="1200" dirty="0"/>
        </a:p>
      </dsp:txBody>
      <dsp:txXfrm>
        <a:off x="743849" y="1386161"/>
        <a:ext cx="9483160" cy="1075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63C51-9284-44BF-B75F-8BCCDDD2DE63}">
      <dsp:nvSpPr>
        <dsp:cNvPr id="0" name=""/>
        <dsp:cNvSpPr/>
      </dsp:nvSpPr>
      <dsp:spPr>
        <a:xfrm>
          <a:off x="0" y="857772"/>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5300D4-8F6D-4E6C-AEC1-3070C9DB2825}">
      <dsp:nvSpPr>
        <dsp:cNvPr id="0" name=""/>
        <dsp:cNvSpPr/>
      </dsp:nvSpPr>
      <dsp:spPr>
        <a:xfrm>
          <a:off x="685678" y="16892"/>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a:t>•	Breaking down the identified barriers to improve communication.</a:t>
          </a:r>
          <a:endParaRPr lang="es-ES" sz="2400" kern="1200" dirty="0"/>
        </a:p>
      </dsp:txBody>
      <dsp:txXfrm>
        <a:off x="736093" y="67307"/>
        <a:ext cx="9498672" cy="931929"/>
      </dsp:txXfrm>
    </dsp:sp>
    <dsp:sp modelId="{B5EFBC64-E654-4C7B-9100-43B6C33BC419}">
      <dsp:nvSpPr>
        <dsp:cNvPr id="0" name=""/>
        <dsp:cNvSpPr/>
      </dsp:nvSpPr>
      <dsp:spPr>
        <a:xfrm>
          <a:off x="0" y="1989317"/>
          <a:ext cx="9894132"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048BC-A50F-4EF1-B41B-25611D23F1D4}">
      <dsp:nvSpPr>
        <dsp:cNvPr id="0" name=""/>
        <dsp:cNvSpPr/>
      </dsp:nvSpPr>
      <dsp:spPr>
        <a:xfrm>
          <a:off x="685678" y="1148437"/>
          <a:ext cx="9599502"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3193" tIns="0" rIns="363193" bIns="0" numCol="1" spcCol="1270" anchor="ctr" anchorCtr="0">
          <a:noAutofit/>
        </a:bodyPr>
        <a:lstStyle/>
        <a:p>
          <a:pPr marL="0" lvl="0" indent="0" algn="l" defTabSz="1066800">
            <a:lnSpc>
              <a:spcPct val="90000"/>
            </a:lnSpc>
            <a:spcBef>
              <a:spcPct val="0"/>
            </a:spcBef>
            <a:spcAft>
              <a:spcPct val="35000"/>
            </a:spcAft>
            <a:buNone/>
          </a:pPr>
          <a:r>
            <a:rPr lang="en-GB" sz="2400" kern="1200" dirty="0"/>
            <a:t>•	Create individual and group strategies to prevent the identified communication problems.</a:t>
          </a:r>
          <a:endParaRPr lang="es-ES" sz="2400" kern="1200" dirty="0"/>
        </a:p>
      </dsp:txBody>
      <dsp:txXfrm>
        <a:off x="736093" y="1198852"/>
        <a:ext cx="9498672" cy="931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212DD-168D-432B-B930-3F63861EB592}">
      <dsp:nvSpPr>
        <dsp:cNvPr id="0" name=""/>
        <dsp:cNvSpPr/>
      </dsp:nvSpPr>
      <dsp:spPr>
        <a:xfrm>
          <a:off x="0" y="106213"/>
          <a:ext cx="11049000" cy="95472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Count on the most effective and appropriate digital tools for communication in your work environment.</a:t>
          </a:r>
          <a:endParaRPr lang="es-ES" sz="2400" kern="1200" dirty="0"/>
        </a:p>
      </dsp:txBody>
      <dsp:txXfrm>
        <a:off x="46606" y="152819"/>
        <a:ext cx="10955788" cy="861508"/>
      </dsp:txXfrm>
    </dsp:sp>
    <dsp:sp modelId="{33A0D15F-D82B-43C8-83C3-495E3E159104}">
      <dsp:nvSpPr>
        <dsp:cNvPr id="0" name=""/>
        <dsp:cNvSpPr/>
      </dsp:nvSpPr>
      <dsp:spPr>
        <a:xfrm>
          <a:off x="0" y="1157150"/>
          <a:ext cx="11049000"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806" tIns="40640" rIns="227584" bIns="40640" numCol="1" spcCol="1270" anchor="t" anchorCtr="0">
          <a:noAutofit/>
        </a:bodyPr>
        <a:lstStyle/>
        <a:p>
          <a:pPr marL="228600" lvl="1" indent="-228600" algn="l" defTabSz="1111250">
            <a:lnSpc>
              <a:spcPct val="90000"/>
            </a:lnSpc>
            <a:spcBef>
              <a:spcPct val="0"/>
            </a:spcBef>
            <a:spcAft>
              <a:spcPct val="20000"/>
            </a:spcAft>
            <a:buFont typeface="Courier New" panose="02070309020205020404" pitchFamily="49" charset="0"/>
            <a:buChar char="o"/>
          </a:pPr>
          <a:r>
            <a:rPr lang="en-GB" sz="2500" kern="1200" dirty="0">
              <a:solidFill>
                <a:srgbClr val="243255"/>
              </a:solidFill>
            </a:rPr>
            <a:t>Be curious, find out and train yourself in the tools you do not know how to use.</a:t>
          </a:r>
          <a:endParaRPr lang="es-ES" sz="2500" kern="1200" dirty="0">
            <a:solidFill>
              <a:srgbClr val="243255"/>
            </a:solidFill>
          </a:endParaRPr>
        </a:p>
      </dsp:txBody>
      <dsp:txXfrm>
        <a:off x="0" y="1157150"/>
        <a:ext cx="11049000" cy="5299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97F96-DD72-4F55-821F-4657993E036F}">
      <dsp:nvSpPr>
        <dsp:cNvPr id="0" name=""/>
        <dsp:cNvSpPr/>
      </dsp:nvSpPr>
      <dsp:spPr>
        <a:xfrm>
          <a:off x="0" y="0"/>
          <a:ext cx="11330144" cy="78624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Choose the right channel for each occasion. This will improve your digital interactions. </a:t>
          </a:r>
          <a:endParaRPr lang="es-ES" sz="2400" kern="1200" dirty="0"/>
        </a:p>
      </dsp:txBody>
      <dsp:txXfrm>
        <a:off x="38381" y="38381"/>
        <a:ext cx="11253382"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98910-F0F5-41B8-B941-BDE9461CA623}">
      <dsp:nvSpPr>
        <dsp:cNvPr id="0" name=""/>
        <dsp:cNvSpPr/>
      </dsp:nvSpPr>
      <dsp:spPr>
        <a:xfrm>
          <a:off x="0" y="0"/>
          <a:ext cx="10972800" cy="9921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Construct your message in a clear and concise manner, do not take anything for granted. </a:t>
          </a:r>
          <a:endParaRPr lang="es-ES" sz="2400" kern="1200" dirty="0"/>
        </a:p>
      </dsp:txBody>
      <dsp:txXfrm>
        <a:off x="48433" y="48433"/>
        <a:ext cx="10875934" cy="8952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4F417-9FF7-4F1E-A0F4-215EF87CD2DA}">
      <dsp:nvSpPr>
        <dsp:cNvPr id="0" name=""/>
        <dsp:cNvSpPr/>
      </dsp:nvSpPr>
      <dsp:spPr>
        <a:xfrm>
          <a:off x="0" y="69"/>
          <a:ext cx="11136179" cy="87882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“The best communicators are almost always the best listeners". That is why it is very important to practice active listening if we want to convey a message. </a:t>
          </a:r>
          <a:endParaRPr lang="es-ES" sz="2400" kern="1200" dirty="0"/>
        </a:p>
      </dsp:txBody>
      <dsp:txXfrm>
        <a:off x="42901" y="42970"/>
        <a:ext cx="11050377" cy="79302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10/02/2022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403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3721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190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1741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0851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9386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4856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2423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20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2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426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13456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310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9622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522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167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139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281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6" presetClass="entr" presetSubtype="0" fill="hold"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down)">
                                      <p:cBhvr>
                                        <p:cTn id="21" dur="580">
                                          <p:stCondLst>
                                            <p:cond delay="0"/>
                                          </p:stCondLst>
                                        </p:cTn>
                                        <p:tgtEl>
                                          <p:spTgt spid="17"/>
                                        </p:tgtEl>
                                      </p:cBhvr>
                                    </p:animEffect>
                                    <p:anim calcmode="lin" valueType="num">
                                      <p:cBhvr>
                                        <p:cTn id="2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7" dur="26">
                                          <p:stCondLst>
                                            <p:cond delay="650"/>
                                          </p:stCondLst>
                                        </p:cTn>
                                        <p:tgtEl>
                                          <p:spTgt spid="17"/>
                                        </p:tgtEl>
                                      </p:cBhvr>
                                      <p:to x="100000" y="60000"/>
                                    </p:animScale>
                                    <p:animScale>
                                      <p:cBhvr>
                                        <p:cTn id="28" dur="166" decel="50000">
                                          <p:stCondLst>
                                            <p:cond delay="676"/>
                                          </p:stCondLst>
                                        </p:cTn>
                                        <p:tgtEl>
                                          <p:spTgt spid="17"/>
                                        </p:tgtEl>
                                      </p:cBhvr>
                                      <p:to x="100000" y="100000"/>
                                    </p:animScale>
                                    <p:animScale>
                                      <p:cBhvr>
                                        <p:cTn id="29" dur="26">
                                          <p:stCondLst>
                                            <p:cond delay="1312"/>
                                          </p:stCondLst>
                                        </p:cTn>
                                        <p:tgtEl>
                                          <p:spTgt spid="17"/>
                                        </p:tgtEl>
                                      </p:cBhvr>
                                      <p:to x="100000" y="80000"/>
                                    </p:animScale>
                                    <p:animScale>
                                      <p:cBhvr>
                                        <p:cTn id="30" dur="166" decel="50000">
                                          <p:stCondLst>
                                            <p:cond delay="1338"/>
                                          </p:stCondLst>
                                        </p:cTn>
                                        <p:tgtEl>
                                          <p:spTgt spid="17"/>
                                        </p:tgtEl>
                                      </p:cBhvr>
                                      <p:to x="100000" y="100000"/>
                                    </p:animScale>
                                    <p:animScale>
                                      <p:cBhvr>
                                        <p:cTn id="31" dur="26">
                                          <p:stCondLst>
                                            <p:cond delay="1642"/>
                                          </p:stCondLst>
                                        </p:cTn>
                                        <p:tgtEl>
                                          <p:spTgt spid="17"/>
                                        </p:tgtEl>
                                      </p:cBhvr>
                                      <p:to x="100000" y="90000"/>
                                    </p:animScale>
                                    <p:animScale>
                                      <p:cBhvr>
                                        <p:cTn id="32" dur="166" decel="50000">
                                          <p:stCondLst>
                                            <p:cond delay="1668"/>
                                          </p:stCondLst>
                                        </p:cTn>
                                        <p:tgtEl>
                                          <p:spTgt spid="17"/>
                                        </p:tgtEl>
                                      </p:cBhvr>
                                      <p:to x="100000" y="100000"/>
                                    </p:animScale>
                                    <p:animScale>
                                      <p:cBhvr>
                                        <p:cTn id="33" dur="26">
                                          <p:stCondLst>
                                            <p:cond delay="1808"/>
                                          </p:stCondLst>
                                        </p:cTn>
                                        <p:tgtEl>
                                          <p:spTgt spid="17"/>
                                        </p:tgtEl>
                                      </p:cBhvr>
                                      <p:to x="100000" y="95000"/>
                                    </p:animScale>
                                    <p:animScale>
                                      <p:cBhvr>
                                        <p:cTn id="34"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8.jpe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9.png"/><Relationship Id="rId9" Type="http://schemas.microsoft.com/office/2007/relationships/diagramDrawing" Target="../diagrams/drawing1.xml"/><Relationship Id="rId14" Type="http://schemas.microsoft.com/office/2007/relationships/diagramDrawing" Target="../diagrams/drawing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8.jpeg"/><Relationship Id="rId7" Type="http://schemas.openxmlformats.org/officeDocument/2006/relationships/diagramQuickStyle" Target="../diagrams/quickStyle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9.png"/><Relationship Id="rId9" Type="http://schemas.microsoft.com/office/2007/relationships/diagramDrawing" Target="../diagrams/drawing3.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8.jpeg"/><Relationship Id="rId7" Type="http://schemas.openxmlformats.org/officeDocument/2006/relationships/diagramQuickStyle" Target="../diagrams/quickStyle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9.png"/><Relationship Id="rId9" Type="http://schemas.microsoft.com/office/2007/relationships/diagramDrawing" Target="../diagrams/drawing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5.xml"/><Relationship Id="rId13" Type="http://schemas.openxmlformats.org/officeDocument/2006/relationships/diagramColors" Target="../diagrams/colors6.xml"/><Relationship Id="rId3" Type="http://schemas.openxmlformats.org/officeDocument/2006/relationships/image" Target="../media/image8.jpeg"/><Relationship Id="rId7" Type="http://schemas.openxmlformats.org/officeDocument/2006/relationships/diagramQuickStyle" Target="../diagrams/quickStyle5.xml"/><Relationship Id="rId12" Type="http://schemas.openxmlformats.org/officeDocument/2006/relationships/diagramQuickStyle" Target="../diagrams/quickStyle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5.xml"/><Relationship Id="rId11" Type="http://schemas.openxmlformats.org/officeDocument/2006/relationships/diagramLayout" Target="../diagrams/layout6.xml"/><Relationship Id="rId5" Type="http://schemas.openxmlformats.org/officeDocument/2006/relationships/diagramData" Target="../diagrams/data5.xml"/><Relationship Id="rId10" Type="http://schemas.openxmlformats.org/officeDocument/2006/relationships/diagramData" Target="../diagrams/data6.xml"/><Relationship Id="rId4" Type="http://schemas.openxmlformats.org/officeDocument/2006/relationships/image" Target="../media/image9.png"/><Relationship Id="rId9" Type="http://schemas.microsoft.com/office/2007/relationships/diagramDrawing" Target="../diagrams/drawing5.xml"/><Relationship Id="rId14" Type="http://schemas.microsoft.com/office/2007/relationships/diagramDrawing" Target="../diagrams/drawing6.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7734300" y="7200900"/>
            <a:ext cx="9677400" cy="477054"/>
          </a:xfrm>
          <a:prstGeom prst="rect">
            <a:avLst/>
          </a:prstGeom>
          <a:noFill/>
        </p:spPr>
        <p:txBody>
          <a:bodyPr wrap="square">
            <a:spAutoFit/>
          </a:bodyPr>
          <a:lstStyle/>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r>
              <a:rPr lang="en-GB" sz="2500" b="1" dirty="0">
                <a:solidFill>
                  <a:srgbClr val="E12227"/>
                </a:solidFill>
                <a:effectLst/>
                <a:latin typeface="Tahoma" panose="020B0604030504040204" pitchFamily="34" charset="0"/>
                <a:ea typeface="Tahoma" panose="020B0604030504040204" pitchFamily="34" charset="0"/>
                <a:cs typeface="Tahoma" panose="020B0604030504040204" pitchFamily="34" charset="0"/>
              </a:rPr>
              <a:t>Effective communication in the digital environment</a:t>
            </a:r>
            <a:endParaRPr kumimoji="0" lang="pt-BR" sz="2500" b="0" i="0" u="none" strike="noStrike" kern="1200" cap="none" spc="0" normalizeH="0" baseline="0" noProof="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10248900" y="7931608"/>
            <a:ext cx="4648200" cy="400110"/>
          </a:xfrm>
          <a:prstGeom prst="rect">
            <a:avLst/>
          </a:prstGeom>
          <a:noFill/>
        </p:spPr>
        <p:txBody>
          <a:bodyPr wrap="square">
            <a:spAutoFit/>
          </a:bodyPr>
          <a:lstStyle/>
          <a:p>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Internet Web Solutions</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70F055F-C75D-42C4-BF42-E6136C7176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72887" y="0"/>
            <a:ext cx="9708573" cy="603620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2819400" y="3162300"/>
            <a:ext cx="11887200" cy="1200329"/>
          </a:xfrm>
          <a:prstGeom prst="rect">
            <a:avLst/>
          </a:prstGeom>
          <a:noFill/>
        </p:spPr>
        <p:txBody>
          <a:bodyPr wrap="square" rtlCol="0">
            <a:spAutoFit/>
          </a:bodyPr>
          <a:lstStyle/>
          <a:p>
            <a:pPr marL="342900" indent="-342900" algn="just"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Lack of clarity in the instructions and objectives:</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The clarity of information and guidelines in the digital environment is of utmost importance. This is what will enable the team to follow them properly and achieve the proposed objectives.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B269729B-373A-4BEB-BC78-DE3F1CAF212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72A6646E-2551-4BFE-9358-C6959E94D999}"/>
              </a:ext>
            </a:extLst>
          </p:cNvPr>
          <p:cNvSpPr txBox="1"/>
          <p:nvPr/>
        </p:nvSpPr>
        <p:spPr>
          <a:xfrm>
            <a:off x="2837543" y="4389071"/>
            <a:ext cx="11887200" cy="1569660"/>
          </a:xfrm>
          <a:prstGeom prst="rect">
            <a:avLst/>
          </a:prstGeom>
          <a:noFill/>
        </p:spPr>
        <p:txBody>
          <a:bodyPr wrap="square">
            <a:spAutoFit/>
          </a:bodyPr>
          <a:lstStyle/>
          <a:p>
            <a:pPr marL="342900" indent="-342900" algn="just"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No knowledge of the work being done by others:</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Many times, we do not have the appropriate tools for this purpose. This feeling can also be due to the lack of physical presence to which we are so used to, and the coexistence in a new environment in which the presence is virtual.</a:t>
            </a:r>
          </a:p>
        </p:txBody>
      </p:sp>
      <p:sp>
        <p:nvSpPr>
          <p:cNvPr id="12" name="CuadroTexto 11">
            <a:extLst>
              <a:ext uri="{FF2B5EF4-FFF2-40B4-BE49-F238E27FC236}">
                <a16:creationId xmlns:a16="http://schemas.microsoft.com/office/drawing/2014/main" id="{DF74A892-9B4C-4BBA-B20D-53FE9BF59CE0}"/>
              </a:ext>
            </a:extLst>
          </p:cNvPr>
          <p:cNvSpPr txBox="1"/>
          <p:nvPr/>
        </p:nvSpPr>
        <p:spPr>
          <a:xfrm>
            <a:off x="2837543" y="6062642"/>
            <a:ext cx="11887200" cy="1200329"/>
          </a:xfrm>
          <a:prstGeom prst="rect">
            <a:avLst/>
          </a:prstGeom>
          <a:noFill/>
        </p:spPr>
        <p:txBody>
          <a:bodyPr wrap="square">
            <a:spAutoFit/>
          </a:bodyPr>
          <a:lstStyle/>
          <a:p>
            <a:pPr marL="342900" indent="-342900" algn="just"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Lack of responsibility and autonomy:</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Autonomous time management and self-sufficiency are essential for performance in today's digital work environments, a factor that in turn influences coordination with the rest of the team.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31"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municación digitalizada: formas de generar presencia - Entercomm">
            <a:extLst>
              <a:ext uri="{FF2B5EF4-FFF2-40B4-BE49-F238E27FC236}">
                <a16:creationId xmlns:a16="http://schemas.microsoft.com/office/drawing/2014/main" id="{95ACEAC8-B240-498B-B079-FB7C1DBC693A}"/>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2500369"/>
            <a:ext cx="6248400" cy="4598670"/>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983549"/>
            <a:ext cx="11430000" cy="1569660"/>
          </a:xfrm>
          <a:prstGeom prst="rect">
            <a:avLst/>
          </a:prstGeom>
          <a:noFill/>
        </p:spPr>
        <p:txBody>
          <a:bodyPr wrap="square" rtlCol="0">
            <a:spAutoFit/>
          </a:bodyPr>
          <a:lstStyle/>
          <a:p>
            <a:pPr marL="342900" indent="-342900" algn="just" fontAlgn="base">
              <a:buFont typeface="Arial" panose="020B0604020202020204" pitchFamily="34" charset="0"/>
              <a:buChar char="•"/>
            </a:pPr>
            <a:r>
              <a:rPr lang="en-GB" sz="2400" b="1" dirty="0">
                <a:solidFill>
                  <a:srgbClr val="E12227"/>
                </a:solidFill>
                <a:effectLst/>
                <a:ea typeface="Times New Roman" panose="02020603050405020304" pitchFamily="18" charset="0"/>
              </a:rPr>
              <a:t>Misunderstandings within multicultural teams:</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One factor to take into account is the message in multicultural digital environments, in which not everyone has the same interpretative codes or communicative behaviour. Hence the need to work on the effective digital message, assertive, and adapted to the medium and the environment.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169FE28C-C76C-47B4-8321-70D52035A3CB}"/>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9E045F18-8F05-48C2-B4BF-3B87B6C95FD7}"/>
              </a:ext>
            </a:extLst>
          </p:cNvPr>
          <p:cNvSpPr txBox="1"/>
          <p:nvPr/>
        </p:nvSpPr>
        <p:spPr>
          <a:xfrm>
            <a:off x="903420" y="3647339"/>
            <a:ext cx="11430000" cy="1569660"/>
          </a:xfrm>
          <a:prstGeom prst="rect">
            <a:avLst/>
          </a:prstGeom>
          <a:noFill/>
        </p:spPr>
        <p:txBody>
          <a:bodyPr wrap="square">
            <a:spAutoFit/>
          </a:bodyPr>
          <a:lstStyle/>
          <a:p>
            <a:pPr marL="342900" indent="-342900" algn="just" fontAlgn="base">
              <a:buFont typeface="Arial" panose="020B0604020202020204" pitchFamily="34" charset="0"/>
              <a:buChar char="•"/>
            </a:pPr>
            <a:r>
              <a:rPr lang="en-GB" sz="2400" b="1" dirty="0">
                <a:solidFill>
                  <a:srgbClr val="E12227"/>
                </a:solidFill>
                <a:effectLst/>
                <a:ea typeface="Times New Roman" panose="02020603050405020304" pitchFamily="18" charset="0"/>
              </a:rPr>
              <a:t>Lack of feedback:</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Feedback in the digital work environment helps the fluidity and synergy of communication, in this medium it is essential to maintain an exchange of information that keeps us always up to date, and in which it is known that our information is being received, read and understood. </a:t>
            </a:r>
            <a:endParaRPr lang="es-ES" sz="2400" dirty="0">
              <a:effectLst/>
              <a:ea typeface="Times New Roman" panose="02020603050405020304" pitchFamily="18" charset="0"/>
            </a:endParaRPr>
          </a:p>
        </p:txBody>
      </p:sp>
      <p:sp>
        <p:nvSpPr>
          <p:cNvPr id="12" name="CuadroTexto 11">
            <a:extLst>
              <a:ext uri="{FF2B5EF4-FFF2-40B4-BE49-F238E27FC236}">
                <a16:creationId xmlns:a16="http://schemas.microsoft.com/office/drawing/2014/main" id="{658F60D1-F461-436C-90CF-BE644A25A13D}"/>
              </a:ext>
            </a:extLst>
          </p:cNvPr>
          <p:cNvSpPr txBox="1"/>
          <p:nvPr/>
        </p:nvSpPr>
        <p:spPr>
          <a:xfrm>
            <a:off x="903420" y="5398336"/>
            <a:ext cx="11430000" cy="1938992"/>
          </a:xfrm>
          <a:prstGeom prst="rect">
            <a:avLst/>
          </a:prstGeom>
          <a:noFill/>
        </p:spPr>
        <p:txBody>
          <a:bodyPr wrap="square">
            <a:spAutoFit/>
          </a:bodyPr>
          <a:lstStyle/>
          <a:p>
            <a:pPr marL="342900" indent="-342900" algn="just" fontAlgn="base">
              <a:buFont typeface="Arial" panose="020B0604020202020204" pitchFamily="34" charset="0"/>
              <a:buChar char="•"/>
            </a:pPr>
            <a:r>
              <a:rPr lang="en-GB" sz="2400" b="1" dirty="0">
                <a:solidFill>
                  <a:srgbClr val="E12227"/>
                </a:solidFill>
                <a:effectLst/>
                <a:ea typeface="Times New Roman" panose="02020603050405020304" pitchFamily="18" charset="0"/>
              </a:rPr>
              <a:t>Lack of a generalized digital language established:</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Digital language is very recent compared to the history of traditional language that we all know and have learned. For this new digital language, there is still no common formal basis established that we can all follow and interpret according to a common standard, which can lead to different interpretations.</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312093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500"/>
                            </p:stCondLst>
                            <p:childTnLst>
                              <p:par>
                                <p:cTn id="27" presetID="53" presetClass="entr" presetSubtype="16" fill="hold" nodeType="afterEffect">
                                  <p:stCondLst>
                                    <p:cond delay="0"/>
                                  </p:stCondLst>
                                  <p:childTnLst>
                                    <p:set>
                                      <p:cBhvr>
                                        <p:cTn id="28" dur="1" fill="hold">
                                          <p:stCondLst>
                                            <p:cond delay="0"/>
                                          </p:stCondLst>
                                        </p:cTn>
                                        <p:tgtEl>
                                          <p:spTgt spid="4098"/>
                                        </p:tgtEl>
                                        <p:attrNameLst>
                                          <p:attrName>style.visibility</p:attrName>
                                        </p:attrNameLst>
                                      </p:cBhvr>
                                      <p:to>
                                        <p:strVal val="visible"/>
                                      </p:to>
                                    </p:set>
                                    <p:anim calcmode="lin" valueType="num">
                                      <p:cBhvr>
                                        <p:cTn id="29" dur="500" fill="hold"/>
                                        <p:tgtEl>
                                          <p:spTgt spid="4098"/>
                                        </p:tgtEl>
                                        <p:attrNameLst>
                                          <p:attrName>ppt_w</p:attrName>
                                        </p:attrNameLst>
                                      </p:cBhvr>
                                      <p:tavLst>
                                        <p:tav tm="0">
                                          <p:val>
                                            <p:fltVal val="0"/>
                                          </p:val>
                                        </p:tav>
                                        <p:tav tm="100000">
                                          <p:val>
                                            <p:strVal val="#ppt_w"/>
                                          </p:val>
                                        </p:tav>
                                      </p:tavLst>
                                    </p:anim>
                                    <p:anim calcmode="lin" valueType="num">
                                      <p:cBhvr>
                                        <p:cTn id="30" dur="500" fill="hold"/>
                                        <p:tgtEl>
                                          <p:spTgt spid="4098"/>
                                        </p:tgtEl>
                                        <p:attrNameLst>
                                          <p:attrName>ppt_h</p:attrName>
                                        </p:attrNameLst>
                                      </p:cBhvr>
                                      <p:tavLst>
                                        <p:tav tm="0">
                                          <p:val>
                                            <p:fltVal val="0"/>
                                          </p:val>
                                        </p:tav>
                                        <p:tav tm="100000">
                                          <p:val>
                                            <p:strVal val="#ppt_h"/>
                                          </p:val>
                                        </p:tav>
                                      </p:tavLst>
                                    </p:anim>
                                    <p:animEffect transition="in" filter="fade">
                                      <p:cBhvr>
                                        <p:cTn id="31"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94AB2880-5ADF-4BBC-912D-8A0F0AEDF3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36684" y="2658419"/>
            <a:ext cx="5094647" cy="4970161"/>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5" name="object 3">
            <a:extLst>
              <a:ext uri="{FF2B5EF4-FFF2-40B4-BE49-F238E27FC236}">
                <a16:creationId xmlns:a16="http://schemas.microsoft.com/office/drawing/2014/main" id="{0409B19A-6693-43E7-B35B-C85E49857B17}"/>
              </a:ext>
            </a:extLst>
          </p:cNvPr>
          <p:cNvSpPr txBox="1"/>
          <p:nvPr/>
        </p:nvSpPr>
        <p:spPr>
          <a:xfrm>
            <a:off x="633256" y="1728776"/>
            <a:ext cx="14454344" cy="1245213"/>
          </a:xfrm>
          <a:prstGeom prst="rect">
            <a:avLst/>
          </a:prstGeom>
        </p:spPr>
        <p:txBody>
          <a:bodyPr vert="horz" wrap="square" lIns="0" tIns="13970" rIns="0" bIns="0" rtlCol="0">
            <a:spAutoFit/>
          </a:bodyPr>
          <a:lstStyle/>
          <a:p>
            <a:pPr marL="228600" fontAlgn="base"/>
            <a:r>
              <a:rPr lang="en-GB" sz="4000" b="1" dirty="0">
                <a:solidFill>
                  <a:srgbClr val="243255"/>
                </a:solidFill>
                <a:effectLst/>
                <a:latin typeface="Calibri" panose="020F0502020204030204" pitchFamily="34" charset="0"/>
                <a:ea typeface="Times New Roman" panose="02020603050405020304" pitchFamily="18" charset="0"/>
              </a:rPr>
              <a:t>Boosting your communication skills in the digital environment. A practical guide. </a:t>
            </a:r>
            <a:endParaRPr lang="es-ES" sz="4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3334750"/>
            <a:ext cx="11811000" cy="3785652"/>
          </a:xfrm>
          <a:prstGeom prst="rect">
            <a:avLst/>
          </a:prstGeom>
          <a:noFill/>
        </p:spPr>
        <p:txBody>
          <a:bodyPr wrap="square" rtlCol="0">
            <a:spAutoFit/>
          </a:bodyPr>
          <a:lstStyle/>
          <a:p>
            <a:pPr algn="just" fontAlgn="base"/>
            <a:r>
              <a:rPr lang="en-GB" sz="2400" dirty="0">
                <a:solidFill>
                  <a:srgbClr val="243255"/>
                </a:solidFill>
                <a:effectLst/>
                <a:ea typeface="Times New Roman" panose="02020603050405020304" pitchFamily="18" charset="0"/>
              </a:rPr>
              <a:t>As we have seen above, virtual work teams are exposed to a number of difficulties that often slow down the work and prevent proper progress. To prevent these inconveniences from affecting the work team, its projects and objectives, it is important to design strategies in order to know how to overcome them.</a:t>
            </a:r>
          </a:p>
          <a:p>
            <a:pPr algn="just" fontAlgn="base"/>
            <a:endParaRPr lang="en-GB" sz="2400" dirty="0">
              <a:solidFill>
                <a:srgbClr val="243255"/>
              </a:solidFill>
              <a:ea typeface="Times New Roman" panose="02020603050405020304" pitchFamily="18" charset="0"/>
            </a:endParaRPr>
          </a:p>
          <a:p>
            <a:pPr algn="just" fontAlgn="base"/>
            <a:r>
              <a:rPr lang="en-GB" sz="2400" dirty="0">
                <a:solidFill>
                  <a:srgbClr val="243255"/>
                </a:solidFill>
                <a:effectLst/>
                <a:ea typeface="Times New Roman" panose="02020603050405020304" pitchFamily="18" charset="0"/>
              </a:rPr>
              <a:t>Assertive communication in the digital workplace is of vital importance for the achievement of professional objectives both individually and as part of a team, and in all areas of business communication, from management to communication between employees or with customers.</a:t>
            </a:r>
            <a:endParaRPr lang="es-ES" sz="2400" dirty="0">
              <a:effectLst/>
              <a:ea typeface="Times New Roman" panose="02020603050405020304" pitchFamily="18" charset="0"/>
            </a:endParaRPr>
          </a:p>
          <a:p>
            <a:pPr algn="just" fontAlgn="base"/>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C5FB142-B5E1-40EA-B0C1-8D26859F61C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Tree>
    <p:extLst>
      <p:ext uri="{BB962C8B-B14F-4D97-AF65-F5344CB8AC3E}">
        <p14:creationId xmlns:p14="http://schemas.microsoft.com/office/powerpoint/2010/main" val="867574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42"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866900"/>
            <a:ext cx="8763000" cy="2308324"/>
          </a:xfrm>
          <a:prstGeom prst="rect">
            <a:avLst/>
          </a:prstGeom>
          <a:noFill/>
        </p:spPr>
        <p:txBody>
          <a:bodyPr wrap="square" rtlCol="0">
            <a:spAutoFit/>
          </a:bodyPr>
          <a:lstStyle/>
          <a:p>
            <a:pPr algn="just" fontAlgn="base"/>
            <a:r>
              <a:rPr lang="en-GB" sz="2400" dirty="0">
                <a:solidFill>
                  <a:srgbClr val="243255"/>
                </a:solidFill>
                <a:effectLst/>
                <a:latin typeface="Calibri" panose="020F0502020204030204" pitchFamily="34" charset="0"/>
                <a:ea typeface="Times New Roman" panose="02020603050405020304" pitchFamily="18" charset="0"/>
              </a:rPr>
              <a:t>Assertive communication is effective communication, which through coherence, respect for oneself and others, understanding, active listening, honesty and clarity, gets the message across in the most effective and practical way possible. This type of skill, indispensable in the work environment, has an impact on improving professional performance, as well as on the personal well-being of the individual.</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B1FFFB1-7953-46D8-94DF-0CDAC3E546A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pic>
        <p:nvPicPr>
          <p:cNvPr id="3" name="Imagen 2">
            <a:extLst>
              <a:ext uri="{FF2B5EF4-FFF2-40B4-BE49-F238E27FC236}">
                <a16:creationId xmlns:a16="http://schemas.microsoft.com/office/drawing/2014/main" id="{00D9B6F9-4690-4F9B-BBE3-8580006BE2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62582" y="2482323"/>
            <a:ext cx="10770764" cy="6058555"/>
          </a:xfrm>
          <a:prstGeom prst="rect">
            <a:avLst/>
          </a:prstGeom>
        </p:spPr>
      </p:pic>
    </p:spTree>
    <p:extLst>
      <p:ext uri="{BB962C8B-B14F-4D97-AF65-F5344CB8AC3E}">
        <p14:creationId xmlns:p14="http://schemas.microsoft.com/office/powerpoint/2010/main" val="123564638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26"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80">
                                          <p:stCondLst>
                                            <p:cond delay="0"/>
                                          </p:stCondLst>
                                        </p:cTn>
                                        <p:tgtEl>
                                          <p:spTgt spid="3"/>
                                        </p:tgtEl>
                                      </p:cBhvr>
                                    </p:animEffect>
                                    <p:anim calcmode="lin" valueType="num">
                                      <p:cBhvr>
                                        <p:cTn id="21"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6" dur="26">
                                          <p:stCondLst>
                                            <p:cond delay="650"/>
                                          </p:stCondLst>
                                        </p:cTn>
                                        <p:tgtEl>
                                          <p:spTgt spid="3"/>
                                        </p:tgtEl>
                                      </p:cBhvr>
                                      <p:to x="100000" y="60000"/>
                                    </p:animScale>
                                    <p:animScale>
                                      <p:cBhvr>
                                        <p:cTn id="27" dur="166" decel="50000">
                                          <p:stCondLst>
                                            <p:cond delay="676"/>
                                          </p:stCondLst>
                                        </p:cTn>
                                        <p:tgtEl>
                                          <p:spTgt spid="3"/>
                                        </p:tgtEl>
                                      </p:cBhvr>
                                      <p:to x="100000" y="100000"/>
                                    </p:animScale>
                                    <p:animScale>
                                      <p:cBhvr>
                                        <p:cTn id="28" dur="26">
                                          <p:stCondLst>
                                            <p:cond delay="1312"/>
                                          </p:stCondLst>
                                        </p:cTn>
                                        <p:tgtEl>
                                          <p:spTgt spid="3"/>
                                        </p:tgtEl>
                                      </p:cBhvr>
                                      <p:to x="100000" y="80000"/>
                                    </p:animScale>
                                    <p:animScale>
                                      <p:cBhvr>
                                        <p:cTn id="29" dur="166" decel="50000">
                                          <p:stCondLst>
                                            <p:cond delay="1338"/>
                                          </p:stCondLst>
                                        </p:cTn>
                                        <p:tgtEl>
                                          <p:spTgt spid="3"/>
                                        </p:tgtEl>
                                      </p:cBhvr>
                                      <p:to x="100000" y="100000"/>
                                    </p:animScale>
                                    <p:animScale>
                                      <p:cBhvr>
                                        <p:cTn id="30" dur="26">
                                          <p:stCondLst>
                                            <p:cond delay="1642"/>
                                          </p:stCondLst>
                                        </p:cTn>
                                        <p:tgtEl>
                                          <p:spTgt spid="3"/>
                                        </p:tgtEl>
                                      </p:cBhvr>
                                      <p:to x="100000" y="90000"/>
                                    </p:animScale>
                                    <p:animScale>
                                      <p:cBhvr>
                                        <p:cTn id="31" dur="166" decel="50000">
                                          <p:stCondLst>
                                            <p:cond delay="1668"/>
                                          </p:stCondLst>
                                        </p:cTn>
                                        <p:tgtEl>
                                          <p:spTgt spid="3"/>
                                        </p:tgtEl>
                                      </p:cBhvr>
                                      <p:to x="100000" y="100000"/>
                                    </p:animScale>
                                    <p:animScale>
                                      <p:cBhvr>
                                        <p:cTn id="32" dur="26">
                                          <p:stCondLst>
                                            <p:cond delay="1808"/>
                                          </p:stCondLst>
                                        </p:cTn>
                                        <p:tgtEl>
                                          <p:spTgt spid="3"/>
                                        </p:tgtEl>
                                      </p:cBhvr>
                                      <p:to x="100000" y="95000"/>
                                    </p:animScale>
                                    <p:animScale>
                                      <p:cBhvr>
                                        <p:cTn id="33"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Diagrama 1">
            <a:extLst>
              <a:ext uri="{FF2B5EF4-FFF2-40B4-BE49-F238E27FC236}">
                <a16:creationId xmlns:a16="http://schemas.microsoft.com/office/drawing/2014/main" id="{DE4295D2-6F9D-4361-B885-F4746A6A0A7C}"/>
              </a:ext>
            </a:extLst>
          </p:cNvPr>
          <p:cNvGraphicFramePr/>
          <p:nvPr>
            <p:extLst>
              <p:ext uri="{D42A27DB-BD31-4B8C-83A1-F6EECF244321}">
                <p14:modId xmlns:p14="http://schemas.microsoft.com/office/powerpoint/2010/main" val="3928236920"/>
              </p:ext>
            </p:extLst>
          </p:nvPr>
        </p:nvGraphicFramePr>
        <p:xfrm>
          <a:off x="903420" y="2946125"/>
          <a:ext cx="13726980" cy="25749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object 3">
            <a:extLst>
              <a:ext uri="{FF2B5EF4-FFF2-40B4-BE49-F238E27FC236}">
                <a16:creationId xmlns:a16="http://schemas.microsoft.com/office/drawing/2014/main" id="{AAD1C0B2-B191-442C-A266-4D75D383AF9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3" name="CuadroTexto 2">
            <a:extLst>
              <a:ext uri="{FF2B5EF4-FFF2-40B4-BE49-F238E27FC236}">
                <a16:creationId xmlns:a16="http://schemas.microsoft.com/office/drawing/2014/main" id="{037858B4-DBBB-4F72-B332-253FF7AD1EF0}"/>
              </a:ext>
            </a:extLst>
          </p:cNvPr>
          <p:cNvSpPr txBox="1"/>
          <p:nvPr/>
        </p:nvSpPr>
        <p:spPr>
          <a:xfrm>
            <a:off x="903420" y="1943100"/>
            <a:ext cx="8545380" cy="738664"/>
          </a:xfrm>
          <a:prstGeom prst="rect">
            <a:avLst/>
          </a:prstGeom>
          <a:noFill/>
        </p:spPr>
        <p:txBody>
          <a:bodyPr wrap="square" rtlCol="0">
            <a:spAutoFit/>
          </a:bodyPr>
          <a:lstStyle/>
          <a:p>
            <a:r>
              <a:rPr lang="en-GB" sz="2400" b="1" dirty="0">
                <a:solidFill>
                  <a:srgbClr val="243255"/>
                </a:solidFill>
              </a:rPr>
              <a:t>Let's see the basic steps for an assertive communication:</a:t>
            </a:r>
            <a:endParaRPr lang="es-ES" sz="2400" dirty="0">
              <a:solidFill>
                <a:srgbClr val="243255"/>
              </a:solidFill>
            </a:endParaRPr>
          </a:p>
          <a:p>
            <a:endParaRPr lang="es-ES" dirty="0"/>
          </a:p>
        </p:txBody>
      </p:sp>
      <p:graphicFrame>
        <p:nvGraphicFramePr>
          <p:cNvPr id="10" name="Diagrama 9">
            <a:extLst>
              <a:ext uri="{FF2B5EF4-FFF2-40B4-BE49-F238E27FC236}">
                <a16:creationId xmlns:a16="http://schemas.microsoft.com/office/drawing/2014/main" id="{EF325EA8-72C0-4DBA-B986-43B4C2F03FF2}"/>
              </a:ext>
            </a:extLst>
          </p:cNvPr>
          <p:cNvGraphicFramePr/>
          <p:nvPr>
            <p:extLst>
              <p:ext uri="{D42A27DB-BD31-4B8C-83A1-F6EECF244321}">
                <p14:modId xmlns:p14="http://schemas.microsoft.com/office/powerpoint/2010/main" val="599340947"/>
              </p:ext>
            </p:extLst>
          </p:nvPr>
        </p:nvGraphicFramePr>
        <p:xfrm>
          <a:off x="903420" y="5660025"/>
          <a:ext cx="13726980" cy="222667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292874365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2" grpId="0">
        <p:bldAsOne/>
      </p:bldGraphic>
      <p:bldP spid="9" grpId="0"/>
      <p:bldP spid="3" grpId="0"/>
      <p:bldGraphic spid="10"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588680"/>
            <a:ext cx="14173200" cy="1938992"/>
          </a:xfrm>
          <a:prstGeom prst="rect">
            <a:avLst/>
          </a:prstGeom>
          <a:noFill/>
        </p:spPr>
        <p:txBody>
          <a:bodyPr wrap="square" rtlCol="0">
            <a:spAutoFit/>
          </a:bodyPr>
          <a:lstStyle/>
          <a:p>
            <a:pPr algn="just" fontAlgn="base"/>
            <a:r>
              <a:rPr lang="en-GB" sz="2400" dirty="0">
                <a:solidFill>
                  <a:srgbClr val="243255"/>
                </a:solidFill>
                <a:effectLst/>
                <a:latin typeface="Calibri" panose="020F0502020204030204" pitchFamily="34" charset="0"/>
                <a:ea typeface="Times New Roman" panose="02020603050405020304" pitchFamily="18" charset="0"/>
              </a:rPr>
              <a:t>Knowing the basics of assertive communication, let's now look at some tips to improve our communication skills, in the </a:t>
            </a:r>
            <a:r>
              <a:rPr lang="en-GB" sz="2400" b="1" dirty="0">
                <a:solidFill>
                  <a:srgbClr val="243255"/>
                </a:solidFill>
                <a:effectLst/>
                <a:latin typeface="Calibri" panose="020F0502020204030204" pitchFamily="34" charset="0"/>
                <a:ea typeface="Times New Roman" panose="02020603050405020304" pitchFamily="18" charset="0"/>
              </a:rPr>
              <a:t>Practical Guide to Improve Communication in the Digital Environment:</a:t>
            </a:r>
          </a:p>
          <a:p>
            <a:pPr algn="just" fontAlgn="base"/>
            <a:endParaRPr lang="en-GB" sz="2400" b="1" dirty="0">
              <a:solidFill>
                <a:srgbClr val="243255"/>
              </a:solidFill>
              <a:ea typeface="Times New Roman" panose="02020603050405020304" pitchFamily="18" charset="0"/>
            </a:endParaRPr>
          </a:p>
          <a:p>
            <a:pPr fontAlgn="base"/>
            <a:r>
              <a:rPr lang="en-GB" sz="2400" b="1" dirty="0">
                <a:solidFill>
                  <a:srgbClr val="243255"/>
                </a:solidFill>
                <a:effectLst/>
                <a:ea typeface="Times New Roman" panose="02020603050405020304" pitchFamily="18" charset="0"/>
              </a:rPr>
              <a:t>- </a:t>
            </a:r>
            <a:r>
              <a:rPr lang="en-GB" sz="2400" b="1" dirty="0">
                <a:solidFill>
                  <a:srgbClr val="E12227"/>
                </a:solidFill>
                <a:effectLst/>
                <a:ea typeface="Times New Roman" panose="02020603050405020304" pitchFamily="18" charset="0"/>
              </a:rPr>
              <a:t>Management perspective: </a:t>
            </a:r>
            <a:endParaRPr lang="es-ES" sz="2400" dirty="0">
              <a:solidFill>
                <a:srgbClr val="E12227"/>
              </a:solidFill>
              <a:effectLst/>
              <a:ea typeface="Times New Roman" panose="02020603050405020304" pitchFamily="18" charset="0"/>
            </a:endParaRPr>
          </a:p>
          <a:p>
            <a:pPr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EAF44A37-F552-4E8F-B846-68F7B791F85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34" name="Grupo 33">
            <a:extLst>
              <a:ext uri="{FF2B5EF4-FFF2-40B4-BE49-F238E27FC236}">
                <a16:creationId xmlns:a16="http://schemas.microsoft.com/office/drawing/2014/main" id="{ECF6FA4F-F88B-4637-B630-BF910901E50F}"/>
              </a:ext>
            </a:extLst>
          </p:cNvPr>
          <p:cNvGrpSpPr/>
          <p:nvPr/>
        </p:nvGrpSpPr>
        <p:grpSpPr>
          <a:xfrm>
            <a:off x="903420" y="3467100"/>
            <a:ext cx="11091212" cy="2751759"/>
            <a:chOff x="4225636" y="2788094"/>
            <a:chExt cx="10852599" cy="3068708"/>
          </a:xfrm>
        </p:grpSpPr>
        <p:sp>
          <p:nvSpPr>
            <p:cNvPr id="25" name="Rectángulo 24">
              <a:extLst>
                <a:ext uri="{FF2B5EF4-FFF2-40B4-BE49-F238E27FC236}">
                  <a16:creationId xmlns:a16="http://schemas.microsoft.com/office/drawing/2014/main" id="{2F73AE60-66F9-4CD8-9E5D-98B61A588EAE}"/>
                </a:ext>
              </a:extLst>
            </p:cNvPr>
            <p:cNvSpPr/>
            <p:nvPr/>
          </p:nvSpPr>
          <p:spPr>
            <a:xfrm>
              <a:off x="4225636" y="3564290"/>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2BC02FE-CF17-4B40-B50C-5E2BC10EC5C5}"/>
                </a:ext>
              </a:extLst>
            </p:cNvPr>
            <p:cNvSpPr/>
            <p:nvPr/>
          </p:nvSpPr>
          <p:spPr>
            <a:xfrm>
              <a:off x="4949143" y="2788094"/>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Humanize the virtual environment.</a:t>
              </a:r>
              <a:endParaRPr lang="es-ES" sz="2400" kern="1200" dirty="0"/>
            </a:p>
          </p:txBody>
        </p:sp>
        <p:sp>
          <p:nvSpPr>
            <p:cNvPr id="27" name="Rectángulo 26">
              <a:extLst>
                <a:ext uri="{FF2B5EF4-FFF2-40B4-BE49-F238E27FC236}">
                  <a16:creationId xmlns:a16="http://schemas.microsoft.com/office/drawing/2014/main" id="{1DADA73E-A970-4662-BB12-80D3858485F7}"/>
                </a:ext>
              </a:extLst>
            </p:cNvPr>
            <p:cNvSpPr/>
            <p:nvPr/>
          </p:nvSpPr>
          <p:spPr>
            <a:xfrm>
              <a:off x="4225636" y="4608793"/>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4B66F63C-7165-4C35-9F61-8AC73F74553F}"/>
                </a:ext>
              </a:extLst>
            </p:cNvPr>
            <p:cNvSpPr/>
            <p:nvPr/>
          </p:nvSpPr>
          <p:spPr>
            <a:xfrm>
              <a:off x="4949143" y="3832596"/>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just" defTabSz="1066800">
                <a:lnSpc>
                  <a:spcPct val="90000"/>
                </a:lnSpc>
                <a:spcBef>
                  <a:spcPct val="0"/>
                </a:spcBef>
                <a:spcAft>
                  <a:spcPct val="35000"/>
                </a:spcAft>
                <a:buNone/>
              </a:pPr>
              <a:r>
                <a:rPr lang="en-GB" sz="2400" kern="1200" dirty="0"/>
                <a:t>•	Open reliable communication channels in the virtual environment and teach your team how to use these channels for their own benefit.</a:t>
              </a:r>
              <a:endParaRPr lang="es-ES" sz="2400" kern="1200" dirty="0"/>
            </a:p>
          </p:txBody>
        </p:sp>
        <p:sp>
          <p:nvSpPr>
            <p:cNvPr id="29" name="Rectángulo 28">
              <a:extLst>
                <a:ext uri="{FF2B5EF4-FFF2-40B4-BE49-F238E27FC236}">
                  <a16:creationId xmlns:a16="http://schemas.microsoft.com/office/drawing/2014/main" id="{ADC8308B-8206-4190-8529-5C74187D32CC}"/>
                </a:ext>
              </a:extLst>
            </p:cNvPr>
            <p:cNvSpPr/>
            <p:nvPr/>
          </p:nvSpPr>
          <p:spPr>
            <a:xfrm>
              <a:off x="4225636" y="5653296"/>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B3C91BEB-4C47-4A98-A417-D2A3942A1D60}"/>
                </a:ext>
              </a:extLst>
            </p:cNvPr>
            <p:cNvSpPr/>
            <p:nvPr/>
          </p:nvSpPr>
          <p:spPr>
            <a:xfrm>
              <a:off x="4949143" y="4877099"/>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Strengthen motivation and trust in the work team.</a:t>
              </a:r>
              <a:endParaRPr lang="es-ES" sz="2400" kern="1200" dirty="0"/>
            </a:p>
          </p:txBody>
        </p:sp>
      </p:grpSp>
      <p:grpSp>
        <p:nvGrpSpPr>
          <p:cNvPr id="22" name="Grupo 21">
            <a:extLst>
              <a:ext uri="{FF2B5EF4-FFF2-40B4-BE49-F238E27FC236}">
                <a16:creationId xmlns:a16="http://schemas.microsoft.com/office/drawing/2014/main" id="{749978B0-7332-4713-A479-8056B5DE75F1}"/>
              </a:ext>
            </a:extLst>
          </p:cNvPr>
          <p:cNvGrpSpPr/>
          <p:nvPr/>
        </p:nvGrpSpPr>
        <p:grpSpPr>
          <a:xfrm>
            <a:off x="903420" y="6438987"/>
            <a:ext cx="11136180" cy="1671716"/>
            <a:chOff x="4225636" y="6022434"/>
            <a:chExt cx="10896600" cy="1864266"/>
          </a:xfrm>
        </p:grpSpPr>
        <p:sp>
          <p:nvSpPr>
            <p:cNvPr id="23" name="Rectángulo 22">
              <a:extLst>
                <a:ext uri="{FF2B5EF4-FFF2-40B4-BE49-F238E27FC236}">
                  <a16:creationId xmlns:a16="http://schemas.microsoft.com/office/drawing/2014/main" id="{785C6D77-AC5D-4F87-9694-56BD87C2B303}"/>
                </a:ext>
              </a:extLst>
            </p:cNvPr>
            <p:cNvSpPr/>
            <p:nvPr/>
          </p:nvSpPr>
          <p:spPr>
            <a:xfrm>
              <a:off x="4225636" y="7643503"/>
              <a:ext cx="10471179" cy="243197"/>
            </a:xfrm>
            <a:prstGeom prst="rect">
              <a:avLst/>
            </a:prstGeom>
            <a:no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Forma libre: forma 23">
              <a:extLst>
                <a:ext uri="{FF2B5EF4-FFF2-40B4-BE49-F238E27FC236}">
                  <a16:creationId xmlns:a16="http://schemas.microsoft.com/office/drawing/2014/main" id="{56EDA747-9574-473F-975D-5F8D77D496EA}"/>
                </a:ext>
              </a:extLst>
            </p:cNvPr>
            <p:cNvSpPr/>
            <p:nvPr/>
          </p:nvSpPr>
          <p:spPr>
            <a:xfrm>
              <a:off x="4912154" y="7040697"/>
              <a:ext cx="10210082" cy="797467"/>
            </a:xfrm>
            <a:custGeom>
              <a:avLst/>
              <a:gdLst>
                <a:gd name="connsiteX0" fmla="*/ 0 w 5339679"/>
                <a:gd name="connsiteY0" fmla="*/ 29521 h 177120"/>
                <a:gd name="connsiteX1" fmla="*/ 29521 w 5339679"/>
                <a:gd name="connsiteY1" fmla="*/ 0 h 177120"/>
                <a:gd name="connsiteX2" fmla="*/ 5310158 w 5339679"/>
                <a:gd name="connsiteY2" fmla="*/ 0 h 177120"/>
                <a:gd name="connsiteX3" fmla="*/ 5339679 w 5339679"/>
                <a:gd name="connsiteY3" fmla="*/ 29521 h 177120"/>
                <a:gd name="connsiteX4" fmla="*/ 5339679 w 5339679"/>
                <a:gd name="connsiteY4" fmla="*/ 147599 h 177120"/>
                <a:gd name="connsiteX5" fmla="*/ 5310158 w 5339679"/>
                <a:gd name="connsiteY5" fmla="*/ 177120 h 177120"/>
                <a:gd name="connsiteX6" fmla="*/ 29521 w 5339679"/>
                <a:gd name="connsiteY6" fmla="*/ 177120 h 177120"/>
                <a:gd name="connsiteX7" fmla="*/ 0 w 5339679"/>
                <a:gd name="connsiteY7" fmla="*/ 147599 h 177120"/>
                <a:gd name="connsiteX8" fmla="*/ 0 w 5339679"/>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9679" h="177120">
                  <a:moveTo>
                    <a:pt x="0" y="29521"/>
                  </a:moveTo>
                  <a:cubicBezTo>
                    <a:pt x="0" y="13217"/>
                    <a:pt x="13217" y="0"/>
                    <a:pt x="29521" y="0"/>
                  </a:cubicBezTo>
                  <a:lnTo>
                    <a:pt x="5310158" y="0"/>
                  </a:lnTo>
                  <a:cubicBezTo>
                    <a:pt x="5326462" y="0"/>
                    <a:pt x="5339679" y="13217"/>
                    <a:pt x="5339679" y="29521"/>
                  </a:cubicBezTo>
                  <a:lnTo>
                    <a:pt x="5339679" y="147599"/>
                  </a:lnTo>
                  <a:cubicBezTo>
                    <a:pt x="5339679" y="163903"/>
                    <a:pt x="5326462" y="177120"/>
                    <a:pt x="5310158"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0473" tIns="8646" rIns="210473" bIns="8646" numCol="1" spcCol="1270" anchor="ctr" anchorCtr="0">
              <a:noAutofit/>
            </a:bodyPr>
            <a:lstStyle/>
            <a:p>
              <a:pPr marL="0" lvl="0" indent="0" algn="l" defTabSz="266700">
                <a:lnSpc>
                  <a:spcPct val="90000"/>
                </a:lnSpc>
                <a:spcBef>
                  <a:spcPct val="0"/>
                </a:spcBef>
                <a:spcAft>
                  <a:spcPct val="35000"/>
                </a:spcAft>
                <a:buNone/>
              </a:pPr>
              <a:r>
                <a:rPr lang="en-GB" sz="2400" kern="1200" dirty="0"/>
                <a:t>•	Strengthens autonomy and empowerment in the team.</a:t>
              </a:r>
              <a:endParaRPr lang="es-ES" sz="2400" kern="1200" dirty="0"/>
            </a:p>
          </p:txBody>
        </p:sp>
        <p:sp>
          <p:nvSpPr>
            <p:cNvPr id="40" name="Rectángulo 39">
              <a:extLst>
                <a:ext uri="{FF2B5EF4-FFF2-40B4-BE49-F238E27FC236}">
                  <a16:creationId xmlns:a16="http://schemas.microsoft.com/office/drawing/2014/main" id="{13218002-303C-4C17-AA17-E73EA86A2146}"/>
                </a:ext>
              </a:extLst>
            </p:cNvPr>
            <p:cNvSpPr/>
            <p:nvPr/>
          </p:nvSpPr>
          <p:spPr>
            <a:xfrm>
              <a:off x="4225636" y="6697798"/>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1" name="Forma libre: forma 40">
              <a:extLst>
                <a:ext uri="{FF2B5EF4-FFF2-40B4-BE49-F238E27FC236}">
                  <a16:creationId xmlns:a16="http://schemas.microsoft.com/office/drawing/2014/main" id="{7FE68C88-D71B-4120-911E-ADFCF72CC4E5}"/>
                </a:ext>
              </a:extLst>
            </p:cNvPr>
            <p:cNvSpPr/>
            <p:nvPr/>
          </p:nvSpPr>
          <p:spPr>
            <a:xfrm>
              <a:off x="4949143" y="6022434"/>
              <a:ext cx="10129092" cy="79746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0" lvl="0" indent="0" algn="l" defTabSz="1066800">
                <a:lnSpc>
                  <a:spcPct val="90000"/>
                </a:lnSpc>
                <a:spcBef>
                  <a:spcPct val="0"/>
                </a:spcBef>
                <a:spcAft>
                  <a:spcPct val="35000"/>
                </a:spcAft>
                <a:buNone/>
              </a:pPr>
              <a:r>
                <a:rPr lang="en-GB" sz="2400" kern="1200" dirty="0"/>
                <a:t>•	Activates synergy among team members.</a:t>
              </a:r>
              <a:endParaRPr lang="es-ES" sz="2400" kern="1200" dirty="0"/>
            </a:p>
          </p:txBody>
        </p:sp>
      </p:grpSp>
    </p:spTree>
    <p:extLst>
      <p:ext uri="{BB962C8B-B14F-4D97-AF65-F5344CB8AC3E}">
        <p14:creationId xmlns:p14="http://schemas.microsoft.com/office/powerpoint/2010/main" val="1179746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barn(inVertical)">
                                      <p:cBhvr>
                                        <p:cTn id="20" dur="500"/>
                                        <p:tgtEl>
                                          <p:spTgt spid="3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barn(inVertical)">
                                      <p:cBhvr>
                                        <p:cTn id="2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7CA12E3E-977C-46D4-B374-D3F8440DB720}"/>
              </a:ext>
            </a:extLst>
          </p:cNvPr>
          <p:cNvGrpSpPr/>
          <p:nvPr/>
        </p:nvGrpSpPr>
        <p:grpSpPr>
          <a:xfrm>
            <a:off x="762000" y="2208758"/>
            <a:ext cx="10820399" cy="2160363"/>
            <a:chOff x="762001" y="4359920"/>
            <a:chExt cx="10820399" cy="610260"/>
          </a:xfrm>
        </p:grpSpPr>
        <p:sp>
          <p:nvSpPr>
            <p:cNvPr id="5" name="Rectángulo 4">
              <a:extLst>
                <a:ext uri="{FF2B5EF4-FFF2-40B4-BE49-F238E27FC236}">
                  <a16:creationId xmlns:a16="http://schemas.microsoft.com/office/drawing/2014/main" id="{1148870E-CC46-4EA5-8CC1-67D599337ED8}"/>
                </a:ext>
              </a:extLst>
            </p:cNvPr>
            <p:cNvSpPr/>
            <p:nvPr/>
          </p:nvSpPr>
          <p:spPr>
            <a:xfrm>
              <a:off x="762001" y="4575170"/>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A40AD922-A06B-4C70-A577-256D6CE23E06}"/>
                </a:ext>
              </a:extLst>
            </p:cNvPr>
            <p:cNvSpPr/>
            <p:nvPr/>
          </p:nvSpPr>
          <p:spPr>
            <a:xfrm>
              <a:off x="1343544" y="435992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Educates and trains the virtual team so that everyone knows their duties and responsibilities, enabling them to improve the quality of their work.</a:t>
              </a:r>
              <a:endParaRPr lang="es-ES" sz="2400" kern="1200" dirty="0"/>
            </a:p>
          </p:txBody>
        </p:sp>
        <p:sp>
          <p:nvSpPr>
            <p:cNvPr id="11" name="Rectángulo 10">
              <a:extLst>
                <a:ext uri="{FF2B5EF4-FFF2-40B4-BE49-F238E27FC236}">
                  <a16:creationId xmlns:a16="http://schemas.microsoft.com/office/drawing/2014/main" id="{451ACDC3-0EB9-4567-AE92-43A90D1EEE15}"/>
                </a:ext>
              </a:extLst>
            </p:cNvPr>
            <p:cNvSpPr/>
            <p:nvPr/>
          </p:nvSpPr>
          <p:spPr>
            <a:xfrm>
              <a:off x="762001" y="489268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C094E04A-4712-4065-898B-12984662A01A}"/>
                </a:ext>
              </a:extLst>
            </p:cNvPr>
            <p:cNvSpPr/>
            <p:nvPr/>
          </p:nvSpPr>
          <p:spPr>
            <a:xfrm>
              <a:off x="1343544" y="467744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Use reliable and appropriate tools for your work environment and your team. This will help to maintain a greater sense of community, and to carry out increasingly efficient processes. </a:t>
              </a:r>
              <a:endParaRPr lang="es-ES" sz="2400" kern="1200" dirty="0"/>
            </a:p>
          </p:txBody>
        </p:sp>
      </p:grpSp>
      <p:sp>
        <p:nvSpPr>
          <p:cNvPr id="9" name="object 3">
            <a:extLst>
              <a:ext uri="{FF2B5EF4-FFF2-40B4-BE49-F238E27FC236}">
                <a16:creationId xmlns:a16="http://schemas.microsoft.com/office/drawing/2014/main" id="{C51785D9-E540-4715-98D3-603A2BA9AECC}"/>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D84381BF-9ED8-4486-B926-4B0F44DED9F8}"/>
              </a:ext>
            </a:extLst>
          </p:cNvPr>
          <p:cNvGrpSpPr/>
          <p:nvPr/>
        </p:nvGrpSpPr>
        <p:grpSpPr>
          <a:xfrm>
            <a:off x="762000" y="4534565"/>
            <a:ext cx="10820399" cy="3284406"/>
            <a:chOff x="762001" y="4994960"/>
            <a:chExt cx="10820399" cy="927780"/>
          </a:xfrm>
        </p:grpSpPr>
        <p:sp>
          <p:nvSpPr>
            <p:cNvPr id="25" name="Rectángulo 24">
              <a:extLst>
                <a:ext uri="{FF2B5EF4-FFF2-40B4-BE49-F238E27FC236}">
                  <a16:creationId xmlns:a16="http://schemas.microsoft.com/office/drawing/2014/main" id="{A6E692D2-1A35-4BF2-98D9-DE864D32CD90}"/>
                </a:ext>
              </a:extLst>
            </p:cNvPr>
            <p:cNvSpPr/>
            <p:nvPr/>
          </p:nvSpPr>
          <p:spPr>
            <a:xfrm>
              <a:off x="762001" y="521020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1B5DE9D-E994-4CA5-8F93-4EBE874E3333}"/>
                </a:ext>
              </a:extLst>
            </p:cNvPr>
            <p:cNvSpPr/>
            <p:nvPr/>
          </p:nvSpPr>
          <p:spPr>
            <a:xfrm>
              <a:off x="1343544" y="499496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a:t>•	Perform a feedback process to accompany and enrich everyone's work. </a:t>
              </a:r>
              <a:endParaRPr lang="es-ES" sz="2400" kern="1200"/>
            </a:p>
          </p:txBody>
        </p:sp>
        <p:sp>
          <p:nvSpPr>
            <p:cNvPr id="27" name="Rectángulo 26">
              <a:extLst>
                <a:ext uri="{FF2B5EF4-FFF2-40B4-BE49-F238E27FC236}">
                  <a16:creationId xmlns:a16="http://schemas.microsoft.com/office/drawing/2014/main" id="{81CE3D49-EE2A-4895-A414-3B76641FDCF3}"/>
                </a:ext>
              </a:extLst>
            </p:cNvPr>
            <p:cNvSpPr/>
            <p:nvPr/>
          </p:nvSpPr>
          <p:spPr>
            <a:xfrm>
              <a:off x="762001" y="552772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05943AD-3626-4B2B-8041-A19A95B8BAE5}"/>
                </a:ext>
              </a:extLst>
            </p:cNvPr>
            <p:cNvSpPr/>
            <p:nvPr/>
          </p:nvSpPr>
          <p:spPr>
            <a:xfrm>
              <a:off x="1343544" y="531248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a:t>•	Establish and set meeting schedules and their duration in advance, so that there are no communication setbacks among the team and everyone is prepared and available for this purpose.</a:t>
              </a:r>
              <a:endParaRPr lang="es-ES" sz="2400" kern="1200"/>
            </a:p>
          </p:txBody>
        </p:sp>
        <p:sp>
          <p:nvSpPr>
            <p:cNvPr id="29" name="Rectángulo 28">
              <a:extLst>
                <a:ext uri="{FF2B5EF4-FFF2-40B4-BE49-F238E27FC236}">
                  <a16:creationId xmlns:a16="http://schemas.microsoft.com/office/drawing/2014/main" id="{9002997A-109B-474F-AD3E-5D9381A80965}"/>
                </a:ext>
              </a:extLst>
            </p:cNvPr>
            <p:cNvSpPr/>
            <p:nvPr/>
          </p:nvSpPr>
          <p:spPr>
            <a:xfrm>
              <a:off x="762001" y="584524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DF007F0D-5410-4B1A-BC08-E9292E7B6212}"/>
                </a:ext>
              </a:extLst>
            </p:cNvPr>
            <p:cNvSpPr/>
            <p:nvPr/>
          </p:nvSpPr>
          <p:spPr>
            <a:xfrm>
              <a:off x="1343544" y="563000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0" lvl="0" indent="0" algn="l" defTabSz="311150">
                <a:lnSpc>
                  <a:spcPct val="90000"/>
                </a:lnSpc>
                <a:spcBef>
                  <a:spcPct val="0"/>
                </a:spcBef>
                <a:spcAft>
                  <a:spcPct val="35000"/>
                </a:spcAft>
                <a:buNone/>
              </a:pPr>
              <a:r>
                <a:rPr lang="en-GB" sz="2400" kern="1200" dirty="0"/>
                <a:t>•	Implement clear working conditions and modifications designed only for your virtual team.</a:t>
              </a:r>
              <a:endParaRPr lang="es-ES" sz="2400" kern="1200" dirty="0"/>
            </a:p>
          </p:txBody>
        </p:sp>
      </p:grpSp>
    </p:spTree>
    <p:extLst>
      <p:ext uri="{BB962C8B-B14F-4D97-AF65-F5344CB8AC3E}">
        <p14:creationId xmlns:p14="http://schemas.microsoft.com/office/powerpoint/2010/main" val="379493740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ADA4BD4A-368C-43DC-BC36-26D832CE5321}"/>
              </a:ext>
            </a:extLst>
          </p:cNvPr>
          <p:cNvGrpSpPr/>
          <p:nvPr/>
        </p:nvGrpSpPr>
        <p:grpSpPr>
          <a:xfrm>
            <a:off x="914400" y="2000466"/>
            <a:ext cx="11506200" cy="3146007"/>
            <a:chOff x="772250" y="3392843"/>
            <a:chExt cx="10740773" cy="905300"/>
          </a:xfrm>
        </p:grpSpPr>
        <p:sp>
          <p:nvSpPr>
            <p:cNvPr id="5" name="Rectángulo 4">
              <a:extLst>
                <a:ext uri="{FF2B5EF4-FFF2-40B4-BE49-F238E27FC236}">
                  <a16:creationId xmlns:a16="http://schemas.microsoft.com/office/drawing/2014/main" id="{9C9F367B-2DDE-4A9B-9B4A-406B2DB0D49E}"/>
                </a:ext>
              </a:extLst>
            </p:cNvPr>
            <p:cNvSpPr/>
            <p:nvPr/>
          </p:nvSpPr>
          <p:spPr>
            <a:xfrm>
              <a:off x="772250" y="3582677"/>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8E24D01-3F0D-4971-93AE-C11ED4AC35A3}"/>
                </a:ext>
              </a:extLst>
            </p:cNvPr>
            <p:cNvSpPr/>
            <p:nvPr/>
          </p:nvSpPr>
          <p:spPr>
            <a:xfrm>
              <a:off x="1333500" y="3392843"/>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a:t>•	Encourage work through virtual events and meetings.</a:t>
              </a:r>
              <a:endParaRPr lang="es-ES" sz="2400" kern="1200"/>
            </a:p>
          </p:txBody>
        </p:sp>
        <p:sp>
          <p:nvSpPr>
            <p:cNvPr id="11" name="Rectángulo 10">
              <a:extLst>
                <a:ext uri="{FF2B5EF4-FFF2-40B4-BE49-F238E27FC236}">
                  <a16:creationId xmlns:a16="http://schemas.microsoft.com/office/drawing/2014/main" id="{1B2542F0-5D8D-4F88-9C4C-A0D04DD9578A}"/>
                </a:ext>
              </a:extLst>
            </p:cNvPr>
            <p:cNvSpPr/>
            <p:nvPr/>
          </p:nvSpPr>
          <p:spPr>
            <a:xfrm>
              <a:off x="772250" y="390019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48AECECE-5A45-40A6-AC86-476AFA868DD3}"/>
                </a:ext>
              </a:extLst>
            </p:cNvPr>
            <p:cNvSpPr/>
            <p:nvPr/>
          </p:nvSpPr>
          <p:spPr>
            <a:xfrm>
              <a:off x="1333500" y="371036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a:t>•	Organize activities based on common interests, to boost motivation and communication within the team. </a:t>
              </a:r>
              <a:endParaRPr lang="es-ES" sz="2400" kern="1200"/>
            </a:p>
          </p:txBody>
        </p:sp>
        <p:sp>
          <p:nvSpPr>
            <p:cNvPr id="13" name="Rectángulo 12">
              <a:extLst>
                <a:ext uri="{FF2B5EF4-FFF2-40B4-BE49-F238E27FC236}">
                  <a16:creationId xmlns:a16="http://schemas.microsoft.com/office/drawing/2014/main" id="{BC3CF48F-A220-4F74-B162-F68D321832F0}"/>
                </a:ext>
              </a:extLst>
            </p:cNvPr>
            <p:cNvSpPr/>
            <p:nvPr/>
          </p:nvSpPr>
          <p:spPr>
            <a:xfrm>
              <a:off x="772250" y="421771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FD02E68C-EE93-4D05-B51A-9298BD68415A}"/>
                </a:ext>
              </a:extLst>
            </p:cNvPr>
            <p:cNvSpPr/>
            <p:nvPr/>
          </p:nvSpPr>
          <p:spPr>
            <a:xfrm>
              <a:off x="1333500" y="402788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a:t>•	Keep attention spans in mind. The attention span in communication is limited, and more so in the digital environment. That's why in this environment, being concise is key.</a:t>
              </a:r>
              <a:endParaRPr lang="es-ES" sz="2400" kern="1200"/>
            </a:p>
          </p:txBody>
        </p:sp>
      </p:grpSp>
      <p:sp>
        <p:nvSpPr>
          <p:cNvPr id="9" name="object 3">
            <a:extLst>
              <a:ext uri="{FF2B5EF4-FFF2-40B4-BE49-F238E27FC236}">
                <a16:creationId xmlns:a16="http://schemas.microsoft.com/office/drawing/2014/main" id="{4BFF15DE-8347-432F-B5D8-1931CCEF00F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0" name="Grupo 19">
            <a:extLst>
              <a:ext uri="{FF2B5EF4-FFF2-40B4-BE49-F238E27FC236}">
                <a16:creationId xmlns:a16="http://schemas.microsoft.com/office/drawing/2014/main" id="{409C1FA7-708C-49CE-A428-73649AE9921A}"/>
              </a:ext>
            </a:extLst>
          </p:cNvPr>
          <p:cNvGrpSpPr/>
          <p:nvPr/>
        </p:nvGrpSpPr>
        <p:grpSpPr>
          <a:xfrm>
            <a:off x="903420" y="5427344"/>
            <a:ext cx="11506200" cy="2042591"/>
            <a:chOff x="772250" y="4345404"/>
            <a:chExt cx="10740773" cy="587779"/>
          </a:xfrm>
        </p:grpSpPr>
        <p:sp>
          <p:nvSpPr>
            <p:cNvPr id="27" name="Rectángulo 26">
              <a:extLst>
                <a:ext uri="{FF2B5EF4-FFF2-40B4-BE49-F238E27FC236}">
                  <a16:creationId xmlns:a16="http://schemas.microsoft.com/office/drawing/2014/main" id="{96B8CC50-D742-4791-9876-B715B952254F}"/>
                </a:ext>
              </a:extLst>
            </p:cNvPr>
            <p:cNvSpPr/>
            <p:nvPr/>
          </p:nvSpPr>
          <p:spPr>
            <a:xfrm>
              <a:off x="772250" y="453523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9BCF23B-7E41-40C8-BD09-43EF45BBC0AB}"/>
                </a:ext>
              </a:extLst>
            </p:cNvPr>
            <p:cNvSpPr/>
            <p:nvPr/>
          </p:nvSpPr>
          <p:spPr>
            <a:xfrm>
              <a:off x="1333500" y="434540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a:t>•	Virtual meetings, just like physical meetings, need to be quick, effective, concise and operational.</a:t>
              </a:r>
              <a:endParaRPr lang="es-ES" sz="2400" kern="1200"/>
            </a:p>
          </p:txBody>
        </p:sp>
        <p:sp>
          <p:nvSpPr>
            <p:cNvPr id="29" name="Rectángulo 28">
              <a:extLst>
                <a:ext uri="{FF2B5EF4-FFF2-40B4-BE49-F238E27FC236}">
                  <a16:creationId xmlns:a16="http://schemas.microsoft.com/office/drawing/2014/main" id="{162B75B3-6966-40AF-999D-DFD4857CECE4}"/>
                </a:ext>
              </a:extLst>
            </p:cNvPr>
            <p:cNvSpPr/>
            <p:nvPr/>
          </p:nvSpPr>
          <p:spPr>
            <a:xfrm>
              <a:off x="772250" y="485275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9107263E-922B-41A2-9A78-ADC53ACE6EEB}"/>
                </a:ext>
              </a:extLst>
            </p:cNvPr>
            <p:cNvSpPr/>
            <p:nvPr/>
          </p:nvSpPr>
          <p:spPr>
            <a:xfrm>
              <a:off x="1333500" y="466292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0" lvl="0" indent="0" algn="l" defTabSz="311150">
                <a:lnSpc>
                  <a:spcPct val="90000"/>
                </a:lnSpc>
                <a:spcBef>
                  <a:spcPct val="0"/>
                </a:spcBef>
                <a:spcAft>
                  <a:spcPct val="35000"/>
                </a:spcAft>
                <a:buNone/>
              </a:pPr>
              <a:r>
                <a:rPr lang="en-GB" sz="2400" kern="1200" dirty="0"/>
                <a:t>•	If you are the leader of a meeting, you must make sure you are a good mediator, and give the floor to all team members, so that no one feels excluded.</a:t>
              </a:r>
              <a:endParaRPr lang="es-ES" sz="2400" kern="1200" dirty="0"/>
            </a:p>
          </p:txBody>
        </p:sp>
      </p:grpSp>
    </p:spTree>
    <p:extLst>
      <p:ext uri="{BB962C8B-B14F-4D97-AF65-F5344CB8AC3E}">
        <p14:creationId xmlns:p14="http://schemas.microsoft.com/office/powerpoint/2010/main" val="21159048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arn(inVertical)">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14400" y="1714500"/>
            <a:ext cx="11430000" cy="830997"/>
          </a:xfrm>
          <a:prstGeom prst="rect">
            <a:avLst/>
          </a:prstGeom>
          <a:noFill/>
        </p:spPr>
        <p:txBody>
          <a:bodyPr wrap="square" rtlCol="0">
            <a:spAutoFit/>
          </a:bodyPr>
          <a:lstStyle/>
          <a:p>
            <a:pPr algn="just" fontAlgn="base"/>
            <a:r>
              <a:rPr lang="en-GB" sz="2400" b="1" dirty="0">
                <a:solidFill>
                  <a:srgbClr val="E12227"/>
                </a:solidFill>
                <a:effectLst/>
                <a:ea typeface="Times New Roman" panose="02020603050405020304" pitchFamily="18" charset="0"/>
              </a:rPr>
              <a:t>- Employee/work team perspective:</a:t>
            </a:r>
            <a:endParaRPr lang="es-ES" sz="2400" dirty="0">
              <a:solidFill>
                <a:srgbClr val="E12227"/>
              </a:solidFill>
              <a:effectLst/>
              <a:ea typeface="Times New Roman" panose="02020603050405020304" pitchFamily="18" charset="0"/>
            </a:endParaRPr>
          </a:p>
          <a:p>
            <a:pPr algn="just"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C82700AF-11A5-4133-9E2B-C9A225D446BD}"/>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C5BA8CA7-FBD2-4C05-AFFF-E88AF93A9C9B}"/>
              </a:ext>
            </a:extLst>
          </p:cNvPr>
          <p:cNvGrpSpPr/>
          <p:nvPr/>
        </p:nvGrpSpPr>
        <p:grpSpPr>
          <a:xfrm>
            <a:off x="533400" y="2542033"/>
            <a:ext cx="11582400" cy="1697068"/>
            <a:chOff x="533400" y="2542033"/>
            <a:chExt cx="11582400" cy="1697068"/>
          </a:xfrm>
        </p:grpSpPr>
        <p:sp>
          <p:nvSpPr>
            <p:cNvPr id="12" name="Rectángulo 11">
              <a:extLst>
                <a:ext uri="{FF2B5EF4-FFF2-40B4-BE49-F238E27FC236}">
                  <a16:creationId xmlns:a16="http://schemas.microsoft.com/office/drawing/2014/main" id="{581EDCD9-0052-4836-8D3F-E7461BE93445}"/>
                </a:ext>
              </a:extLst>
            </p:cNvPr>
            <p:cNvSpPr/>
            <p:nvPr/>
          </p:nvSpPr>
          <p:spPr>
            <a:xfrm>
              <a:off x="533400" y="3218251"/>
              <a:ext cx="11430000" cy="24885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5" name="Diagrama 4">
              <a:extLst>
                <a:ext uri="{FF2B5EF4-FFF2-40B4-BE49-F238E27FC236}">
                  <a16:creationId xmlns:a16="http://schemas.microsoft.com/office/drawing/2014/main" id="{58FA6A8C-1D2A-4934-8347-82EAE11F82F1}"/>
                </a:ext>
              </a:extLst>
            </p:cNvPr>
            <p:cNvGraphicFramePr/>
            <p:nvPr>
              <p:extLst>
                <p:ext uri="{D42A27DB-BD31-4B8C-83A1-F6EECF244321}">
                  <p14:modId xmlns:p14="http://schemas.microsoft.com/office/powerpoint/2010/main" val="3727338962"/>
                </p:ext>
              </p:extLst>
            </p:nvPr>
          </p:nvGraphicFramePr>
          <p:xfrm>
            <a:off x="1066800" y="2542033"/>
            <a:ext cx="11049000" cy="169706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36551983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2723206"/>
            <a:ext cx="11166764" cy="4467057"/>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Sometimes you will consider using a channel such as chat for more instant messages, email for more formal communications, and sometimes online video support for a more detailed conversation, supported by the facial expressions and body language provided by the image. </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Avoid using e-mail or chat in conflict situations, and opt for means such as telephone or videoconferencing that convey closeness. Also, try not to copy people unnecessarily, or use capital letters if it is not to give a positive connotation to the message.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91BCF794-FCB6-44BD-A415-771FF5B891D6}"/>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51EF3EF8-58C6-41E5-9CF5-5524DF87D7DD}"/>
              </a:ext>
            </a:extLst>
          </p:cNvPr>
          <p:cNvGrpSpPr/>
          <p:nvPr/>
        </p:nvGrpSpPr>
        <p:grpSpPr>
          <a:xfrm>
            <a:off x="498764" y="1790700"/>
            <a:ext cx="11769436" cy="793587"/>
            <a:chOff x="498764" y="1790700"/>
            <a:chExt cx="11769436" cy="793587"/>
          </a:xfrm>
        </p:grpSpPr>
        <p:sp>
          <p:nvSpPr>
            <p:cNvPr id="12" name="Rectángulo 11">
              <a:extLst>
                <a:ext uri="{FF2B5EF4-FFF2-40B4-BE49-F238E27FC236}">
                  <a16:creationId xmlns:a16="http://schemas.microsoft.com/office/drawing/2014/main" id="{855B9DB6-9E20-43D8-B39B-A64EC7E551CD}"/>
                </a:ext>
              </a:extLst>
            </p:cNvPr>
            <p:cNvSpPr/>
            <p:nvPr/>
          </p:nvSpPr>
          <p:spPr>
            <a:xfrm>
              <a:off x="498764" y="2278541"/>
              <a:ext cx="11430000" cy="197959"/>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AF926B88-10DA-4FBF-996C-F0697AA422C3}"/>
                </a:ext>
              </a:extLst>
            </p:cNvPr>
            <p:cNvGraphicFramePr/>
            <p:nvPr>
              <p:extLst>
                <p:ext uri="{D42A27DB-BD31-4B8C-83A1-F6EECF244321}">
                  <p14:modId xmlns:p14="http://schemas.microsoft.com/office/powerpoint/2010/main" val="992255239"/>
                </p:ext>
              </p:extLst>
            </p:nvPr>
          </p:nvGraphicFramePr>
          <p:xfrm>
            <a:off x="938056" y="1790700"/>
            <a:ext cx="11330144" cy="793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Tree>
    <p:extLst>
      <p:ext uri="{BB962C8B-B14F-4D97-AF65-F5344CB8AC3E}">
        <p14:creationId xmlns:p14="http://schemas.microsoft.com/office/powerpoint/2010/main" val="1765005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descr="Goals and objectives concept Royalty Free Vector Image">
            <a:extLst>
              <a:ext uri="{FF2B5EF4-FFF2-40B4-BE49-F238E27FC236}">
                <a16:creationId xmlns:a16="http://schemas.microsoft.com/office/drawing/2014/main" id="{6C391508-C447-4BDC-81CD-4244DD6751CB}"/>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1277599" y="354313"/>
            <a:ext cx="6996545" cy="4855602"/>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es-ES" sz="4800" b="1" dirty="0">
                <a:solidFill>
                  <a:srgbClr val="E12227"/>
                </a:solidFill>
              </a:rPr>
              <a:t>OBJECTIVES AND GOALS</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At the end of this module you will be able to:</a:t>
            </a: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1621729" cy="589072"/>
          </a:xfrm>
          <a:prstGeom prst="rect">
            <a:avLst/>
          </a:prstGeom>
          <a:noFill/>
        </p:spPr>
        <p:txBody>
          <a:bodyPr wrap="square" lIns="108000" rIns="108000" rtlCol="0">
            <a:spAutoFit/>
          </a:bodyPr>
          <a:lstStyle/>
          <a:p>
            <a:pPr lvl="0">
              <a:lnSpc>
                <a:spcPct val="150000"/>
              </a:lnSpc>
            </a:pPr>
            <a:r>
              <a:rPr lang="en-GB" sz="2400" b="1" dirty="0">
                <a:solidFill>
                  <a:srgbClr val="244061"/>
                </a:solidFill>
                <a:effectLst/>
                <a:ea typeface="Times New Roman" panose="02020603050405020304" pitchFamily="18" charset="0"/>
              </a:rPr>
              <a:t>Acquire basic knowledge about digital communication and its current context.</a:t>
            </a:r>
            <a:endParaRPr lang="es-ES" sz="2400" dirty="0">
              <a:effectLst/>
              <a:ea typeface="Times New Roman" panose="02020603050405020304" pitchFamily="18"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9" y="4731318"/>
            <a:ext cx="10058400" cy="589072"/>
          </a:xfrm>
          <a:prstGeom prst="rect">
            <a:avLst/>
          </a:prstGeom>
          <a:noFill/>
        </p:spPr>
        <p:txBody>
          <a:bodyPr wrap="square" lIns="108000" rIns="108000" rtlCol="0">
            <a:spAutoFit/>
          </a:bodyPr>
          <a:lstStyle/>
          <a:p>
            <a:pPr lvl="0">
              <a:lnSpc>
                <a:spcPct val="150000"/>
              </a:lnSpc>
            </a:pPr>
            <a:r>
              <a:rPr lang="en-GB" sz="2400" b="1" dirty="0">
                <a:solidFill>
                  <a:srgbClr val="243255"/>
                </a:solidFill>
                <a:effectLst/>
                <a:ea typeface="Times New Roman" panose="02020603050405020304" pitchFamily="18" charset="0"/>
              </a:rPr>
              <a:t>Identify the main communication problems in the digital era.</a:t>
            </a:r>
            <a:endParaRPr lang="es-ES" sz="2400" dirty="0">
              <a:effectLst/>
              <a:ea typeface="Times New Roman" panose="02020603050405020304" pitchFamily="18"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7072" y="5775167"/>
            <a:ext cx="12764728" cy="1697068"/>
          </a:xfrm>
          <a:prstGeom prst="rect">
            <a:avLst/>
          </a:prstGeom>
          <a:noFill/>
        </p:spPr>
        <p:txBody>
          <a:bodyPr wrap="square" lIns="108000" rIns="108000" rtlCol="0">
            <a:spAutoFit/>
          </a:bodyPr>
          <a:lstStyle/>
          <a:p>
            <a:pPr lvl="0" algn="just">
              <a:lnSpc>
                <a:spcPct val="150000"/>
              </a:lnSpc>
            </a:pPr>
            <a:r>
              <a:rPr lang="en-GB" sz="2400" b="1" dirty="0">
                <a:solidFill>
                  <a:srgbClr val="243255"/>
                </a:solidFill>
                <a:effectLst/>
                <a:ea typeface="Times New Roman" panose="02020603050405020304" pitchFamily="18" charset="0"/>
              </a:rPr>
              <a:t>Enhance communication skills in the digital environment. From a management perspective, towards an employee/work team perspective. A practical guide to boost effective communication in the work environment.</a:t>
            </a:r>
            <a:endParaRPr lang="es-ES" sz="2400" dirty="0">
              <a:effectLst/>
              <a:ea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500"/>
                                        <p:tgtEl>
                                          <p:spTgt spid="43"/>
                                        </p:tgtEl>
                                      </p:cBhvr>
                                    </p:animEffect>
                                  </p:childTnLst>
                                </p:cTn>
                              </p:par>
                            </p:childTnLst>
                          </p:cTn>
                        </p:par>
                        <p:par>
                          <p:cTn id="40" fill="hold">
                            <p:stCondLst>
                              <p:cond delay="500"/>
                            </p:stCondLst>
                            <p:childTnLst>
                              <p:par>
                                <p:cTn id="41" presetID="42" presetClass="entr" presetSubtype="0" fill="hold" nodeType="afterEffect">
                                  <p:stCondLst>
                                    <p:cond delay="0"/>
                                  </p:stCondLst>
                                  <p:childTnLst>
                                    <p:set>
                                      <p:cBhvr>
                                        <p:cTn id="42" dur="1" fill="hold">
                                          <p:stCondLst>
                                            <p:cond delay="0"/>
                                          </p:stCondLst>
                                        </p:cTn>
                                        <p:tgtEl>
                                          <p:spTgt spid="5122"/>
                                        </p:tgtEl>
                                        <p:attrNameLst>
                                          <p:attrName>style.visibility</p:attrName>
                                        </p:attrNameLst>
                                      </p:cBhvr>
                                      <p:to>
                                        <p:strVal val="visible"/>
                                      </p:to>
                                    </p:set>
                                    <p:animEffect transition="in" filter="fade">
                                      <p:cBhvr>
                                        <p:cTn id="43" dur="1000"/>
                                        <p:tgtEl>
                                          <p:spTgt spid="5122"/>
                                        </p:tgtEl>
                                      </p:cBhvr>
                                    </p:animEffect>
                                    <p:anim calcmode="lin" valueType="num">
                                      <p:cBhvr>
                                        <p:cTn id="44" dur="1000" fill="hold"/>
                                        <p:tgtEl>
                                          <p:spTgt spid="5122"/>
                                        </p:tgtEl>
                                        <p:attrNameLst>
                                          <p:attrName>ppt_x</p:attrName>
                                        </p:attrNameLst>
                                      </p:cBhvr>
                                      <p:tavLst>
                                        <p:tav tm="0">
                                          <p:val>
                                            <p:strVal val="#ppt_x"/>
                                          </p:val>
                                        </p:tav>
                                        <p:tav tm="100000">
                                          <p:val>
                                            <p:strVal val="#ppt_x"/>
                                          </p:val>
                                        </p:tav>
                                      </p:tavLst>
                                    </p:anim>
                                    <p:anim calcmode="lin" valueType="num">
                                      <p:cBhvr>
                                        <p:cTn id="45"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28" grpId="0" animBg="1"/>
      <p:bldP spid="29" grpId="0" animBg="1"/>
      <p:bldP spid="35" grpId="0"/>
      <p:bldP spid="37"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6191" y="2983233"/>
            <a:ext cx="11315700" cy="2123658"/>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Avoid ambiguous expressions, and put yourself in the receiver's shoes, adapting yourself to the communication channel you are using.</a:t>
            </a:r>
          </a:p>
          <a:p>
            <a:pPr marL="800100" lvl="1" indent="-342900" algn="just" fontAlgn="base">
              <a:lnSpc>
                <a:spcPct val="150000"/>
              </a:lnSpc>
              <a:buFont typeface="Courier New" panose="02070309020205020404" pitchFamily="49" charset="0"/>
              <a:buChar char="o"/>
            </a:pPr>
            <a:endParaRPr lang="en-GB" sz="2400" dirty="0">
              <a:solidFill>
                <a:srgbClr val="243255"/>
              </a:solidFill>
              <a:ea typeface="Times New Roman" panose="02020603050405020304" pitchFamily="18" charset="0"/>
            </a:endParaRPr>
          </a:p>
          <a:p>
            <a:pPr lvl="1" algn="just" fontAlgn="base"/>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86E88FB-11BA-4866-AD4E-BF8CF2AEF023}"/>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6D33B229-4EC4-4107-8D47-196BD1A145F9}"/>
              </a:ext>
            </a:extLst>
          </p:cNvPr>
          <p:cNvGrpSpPr/>
          <p:nvPr/>
        </p:nvGrpSpPr>
        <p:grpSpPr>
          <a:xfrm>
            <a:off x="533400" y="1977341"/>
            <a:ext cx="11506200" cy="1008924"/>
            <a:chOff x="533400" y="1977341"/>
            <a:chExt cx="11506200" cy="1008924"/>
          </a:xfrm>
        </p:grpSpPr>
        <p:sp>
          <p:nvSpPr>
            <p:cNvPr id="16" name="Rectángulo 15">
              <a:extLst>
                <a:ext uri="{FF2B5EF4-FFF2-40B4-BE49-F238E27FC236}">
                  <a16:creationId xmlns:a16="http://schemas.microsoft.com/office/drawing/2014/main" id="{751DEEF2-2FAB-40C4-B195-515BA8BA06EA}"/>
                </a:ext>
              </a:extLst>
            </p:cNvPr>
            <p:cNvSpPr/>
            <p:nvPr/>
          </p:nvSpPr>
          <p:spPr>
            <a:xfrm>
              <a:off x="533400" y="2561839"/>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617715B1-4A57-40FF-B4BD-85A76F98163F}"/>
                </a:ext>
              </a:extLst>
            </p:cNvPr>
            <p:cNvGraphicFramePr/>
            <p:nvPr>
              <p:extLst>
                <p:ext uri="{D42A27DB-BD31-4B8C-83A1-F6EECF244321}">
                  <p14:modId xmlns:p14="http://schemas.microsoft.com/office/powerpoint/2010/main" val="3794020876"/>
                </p:ext>
              </p:extLst>
            </p:nvPr>
          </p:nvGraphicFramePr>
          <p:xfrm>
            <a:off x="1066800" y="1977341"/>
            <a:ext cx="10972800" cy="10089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grpSp>
        <p:nvGrpSpPr>
          <p:cNvPr id="5" name="Grupo 4">
            <a:extLst>
              <a:ext uri="{FF2B5EF4-FFF2-40B4-BE49-F238E27FC236}">
                <a16:creationId xmlns:a16="http://schemas.microsoft.com/office/drawing/2014/main" id="{077F6B3C-438B-414F-B967-F9C580F8D506}"/>
              </a:ext>
            </a:extLst>
          </p:cNvPr>
          <p:cNvGrpSpPr/>
          <p:nvPr/>
        </p:nvGrpSpPr>
        <p:grpSpPr>
          <a:xfrm>
            <a:off x="616525" y="4775701"/>
            <a:ext cx="11586455" cy="878895"/>
            <a:chOff x="616525" y="4775701"/>
            <a:chExt cx="11586455" cy="878895"/>
          </a:xfrm>
        </p:grpSpPr>
        <p:sp>
          <p:nvSpPr>
            <p:cNvPr id="17" name="Rectángulo 16">
              <a:extLst>
                <a:ext uri="{FF2B5EF4-FFF2-40B4-BE49-F238E27FC236}">
                  <a16:creationId xmlns:a16="http://schemas.microsoft.com/office/drawing/2014/main" id="{3951DFD1-F693-420F-A268-D59FBDB6F2DB}"/>
                </a:ext>
              </a:extLst>
            </p:cNvPr>
            <p:cNvSpPr/>
            <p:nvPr/>
          </p:nvSpPr>
          <p:spPr>
            <a:xfrm>
              <a:off x="616525" y="5266607"/>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6" name="Diagrama 5">
              <a:extLst>
                <a:ext uri="{FF2B5EF4-FFF2-40B4-BE49-F238E27FC236}">
                  <a16:creationId xmlns:a16="http://schemas.microsoft.com/office/drawing/2014/main" id="{02702760-6DDA-40C1-A68F-CA6E641ECDD0}"/>
                </a:ext>
              </a:extLst>
            </p:cNvPr>
            <p:cNvGraphicFramePr/>
            <p:nvPr>
              <p:extLst>
                <p:ext uri="{D42A27DB-BD31-4B8C-83A1-F6EECF244321}">
                  <p14:modId xmlns:p14="http://schemas.microsoft.com/office/powerpoint/2010/main" val="3681390900"/>
                </p:ext>
              </p:extLst>
            </p:nvPr>
          </p:nvGraphicFramePr>
          <p:xfrm>
            <a:off x="1066800" y="4775701"/>
            <a:ext cx="11136180" cy="87889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sp>
        <p:nvSpPr>
          <p:cNvPr id="15" name="CuadroTexto 14">
            <a:extLst>
              <a:ext uri="{FF2B5EF4-FFF2-40B4-BE49-F238E27FC236}">
                <a16:creationId xmlns:a16="http://schemas.microsoft.com/office/drawing/2014/main" id="{E086665E-4FAD-4CCC-A337-FE871995CEB1}"/>
              </a:ext>
            </a:extLst>
          </p:cNvPr>
          <p:cNvSpPr txBox="1"/>
          <p:nvPr/>
        </p:nvSpPr>
        <p:spPr>
          <a:xfrm>
            <a:off x="696190" y="5793515"/>
            <a:ext cx="11315699" cy="1141146"/>
          </a:xfrm>
          <a:prstGeom prst="rect">
            <a:avLst/>
          </a:prstGeom>
          <a:noFill/>
        </p:spPr>
        <p:txBody>
          <a:bodyPr wrap="square">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latin typeface="Calibri" panose="020F0502020204030204" pitchFamily="34" charset="0"/>
                <a:ea typeface="Times New Roman" panose="02020603050405020304" pitchFamily="18" charset="0"/>
              </a:rPr>
              <a:t>If the message is not understood, the responsibility must fall on the sender, not on the receiver.</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484365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46E04124-2296-4744-9812-45692B884E67}"/>
              </a:ext>
            </a:extLst>
          </p:cNvPr>
          <p:cNvGrpSpPr/>
          <p:nvPr/>
        </p:nvGrpSpPr>
        <p:grpSpPr>
          <a:xfrm>
            <a:off x="903420" y="2095500"/>
            <a:ext cx="11430000" cy="2154786"/>
            <a:chOff x="914400" y="3006024"/>
            <a:chExt cx="12430125" cy="1337229"/>
          </a:xfrm>
        </p:grpSpPr>
        <p:sp>
          <p:nvSpPr>
            <p:cNvPr id="5" name="Rectángulo 4">
              <a:extLst>
                <a:ext uri="{FF2B5EF4-FFF2-40B4-BE49-F238E27FC236}">
                  <a16:creationId xmlns:a16="http://schemas.microsoft.com/office/drawing/2014/main" id="{2E7BC3E1-3541-431B-88A1-A5AAA510695B}"/>
                </a:ext>
              </a:extLst>
            </p:cNvPr>
            <p:cNvSpPr/>
            <p:nvPr/>
          </p:nvSpPr>
          <p:spPr>
            <a:xfrm>
              <a:off x="914400" y="336790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4A72DB3-8A06-46D7-B5B2-8658A261F1B1}"/>
                </a:ext>
              </a:extLst>
            </p:cNvPr>
            <p:cNvSpPr/>
            <p:nvPr/>
          </p:nvSpPr>
          <p:spPr>
            <a:xfrm>
              <a:off x="1577340" y="3006024"/>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Always interpret messages/information from a professional point of view.</a:t>
              </a:r>
              <a:endParaRPr lang="es-ES" sz="2400" kern="1200" dirty="0"/>
            </a:p>
          </p:txBody>
        </p:sp>
        <p:sp>
          <p:nvSpPr>
            <p:cNvPr id="13" name="Rectángulo 12">
              <a:extLst>
                <a:ext uri="{FF2B5EF4-FFF2-40B4-BE49-F238E27FC236}">
                  <a16:creationId xmlns:a16="http://schemas.microsoft.com/office/drawing/2014/main" id="{16FE5E90-41FA-418E-B0E2-735ABF167F21}"/>
                </a:ext>
              </a:extLst>
            </p:cNvPr>
            <p:cNvSpPr/>
            <p:nvPr/>
          </p:nvSpPr>
          <p:spPr>
            <a:xfrm>
              <a:off x="914400" y="409366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17CD0410-9093-48A3-8B07-81E5E6D9E066}"/>
                </a:ext>
              </a:extLst>
            </p:cNvPr>
            <p:cNvSpPr/>
            <p:nvPr/>
          </p:nvSpPr>
          <p:spPr>
            <a:xfrm>
              <a:off x="1577340" y="3727696"/>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Take care of your online reputation, which means your behaviour on social networks and online platforms.</a:t>
              </a:r>
              <a:endParaRPr lang="es-ES" sz="2400" kern="1200" dirty="0"/>
            </a:p>
          </p:txBody>
        </p:sp>
      </p:grpSp>
      <p:sp>
        <p:nvSpPr>
          <p:cNvPr id="9" name="object 3">
            <a:extLst>
              <a:ext uri="{FF2B5EF4-FFF2-40B4-BE49-F238E27FC236}">
                <a16:creationId xmlns:a16="http://schemas.microsoft.com/office/drawing/2014/main" id="{ABF94518-3F61-4877-B525-C3289187D730}"/>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16" name="Grupo 15">
            <a:extLst>
              <a:ext uri="{FF2B5EF4-FFF2-40B4-BE49-F238E27FC236}">
                <a16:creationId xmlns:a16="http://schemas.microsoft.com/office/drawing/2014/main" id="{5F59BCE8-1EDC-412C-AD54-06D45CC12F58}"/>
              </a:ext>
            </a:extLst>
          </p:cNvPr>
          <p:cNvGrpSpPr/>
          <p:nvPr/>
        </p:nvGrpSpPr>
        <p:grpSpPr>
          <a:xfrm>
            <a:off x="899367" y="4534008"/>
            <a:ext cx="11430000" cy="2342309"/>
            <a:chOff x="914400" y="4471970"/>
            <a:chExt cx="12430125" cy="1453603"/>
          </a:xfrm>
        </p:grpSpPr>
        <p:sp>
          <p:nvSpPr>
            <p:cNvPr id="26" name="Rectángulo 25">
              <a:extLst>
                <a:ext uri="{FF2B5EF4-FFF2-40B4-BE49-F238E27FC236}">
                  <a16:creationId xmlns:a16="http://schemas.microsoft.com/office/drawing/2014/main" id="{A137BEF8-C474-4053-8D84-2B911BABE669}"/>
                </a:ext>
              </a:extLst>
            </p:cNvPr>
            <p:cNvSpPr/>
            <p:nvPr/>
          </p:nvSpPr>
          <p:spPr>
            <a:xfrm>
              <a:off x="914400" y="481942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Forma libre: forma 26">
              <a:extLst>
                <a:ext uri="{FF2B5EF4-FFF2-40B4-BE49-F238E27FC236}">
                  <a16:creationId xmlns:a16="http://schemas.microsoft.com/office/drawing/2014/main" id="{1C50DE44-061F-4FF8-AF8D-77E2AE777FF9}"/>
                </a:ext>
              </a:extLst>
            </p:cNvPr>
            <p:cNvSpPr/>
            <p:nvPr/>
          </p:nvSpPr>
          <p:spPr>
            <a:xfrm>
              <a:off x="1577340" y="4471970"/>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dirty="0"/>
                <a:t>• Always give feedback and be open to receive it. This will help in a smooth, effective and safe feedback among the team, in which we all work according to our strengths and weaknesses.</a:t>
              </a:r>
              <a:endParaRPr lang="es-ES" sz="2400" kern="1200" dirty="0"/>
            </a:p>
          </p:txBody>
        </p:sp>
        <p:sp>
          <p:nvSpPr>
            <p:cNvPr id="28" name="Rectángulo 27">
              <a:extLst>
                <a:ext uri="{FF2B5EF4-FFF2-40B4-BE49-F238E27FC236}">
                  <a16:creationId xmlns:a16="http://schemas.microsoft.com/office/drawing/2014/main" id="{F297F020-1221-477C-9ACD-E019B0CC9FF8}"/>
                </a:ext>
              </a:extLst>
            </p:cNvPr>
            <p:cNvSpPr/>
            <p:nvPr/>
          </p:nvSpPr>
          <p:spPr>
            <a:xfrm>
              <a:off x="914400" y="554518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9" name="Forma libre: forma 28">
              <a:extLst>
                <a:ext uri="{FF2B5EF4-FFF2-40B4-BE49-F238E27FC236}">
                  <a16:creationId xmlns:a16="http://schemas.microsoft.com/office/drawing/2014/main" id="{5B810359-807E-49A0-8DEC-1E7164B8093D}"/>
                </a:ext>
              </a:extLst>
            </p:cNvPr>
            <p:cNvSpPr/>
            <p:nvPr/>
          </p:nvSpPr>
          <p:spPr>
            <a:xfrm>
              <a:off x="1577340" y="5228587"/>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0" lvl="0" indent="0" algn="l" defTabSz="355600">
                <a:lnSpc>
                  <a:spcPct val="90000"/>
                </a:lnSpc>
                <a:spcBef>
                  <a:spcPct val="0"/>
                </a:spcBef>
                <a:spcAft>
                  <a:spcPct val="35000"/>
                </a:spcAft>
                <a:buNone/>
              </a:pPr>
              <a:r>
                <a:rPr lang="en-GB" sz="2400" kern="1200"/>
                <a:t>• In multicultural work environments, remember that not everyone has the same codes. Tailor your message in a professional manner and adapt it to the environment and target audience. </a:t>
              </a:r>
              <a:endParaRPr lang="es-ES" sz="2400" kern="1200"/>
            </a:p>
          </p:txBody>
        </p:sp>
      </p:grpSp>
    </p:spTree>
    <p:extLst>
      <p:ext uri="{BB962C8B-B14F-4D97-AF65-F5344CB8AC3E}">
        <p14:creationId xmlns:p14="http://schemas.microsoft.com/office/powerpoint/2010/main" val="41018922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arn(inVertical)">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32FB096A-C5F0-49EE-BF9D-BE73EFD7327F}"/>
              </a:ext>
            </a:extLst>
          </p:cNvPr>
          <p:cNvGrpSpPr/>
          <p:nvPr/>
        </p:nvGrpSpPr>
        <p:grpSpPr>
          <a:xfrm>
            <a:off x="1066800" y="2095499"/>
            <a:ext cx="11430000" cy="2286006"/>
            <a:chOff x="1143000" y="3673364"/>
            <a:chExt cx="10638135" cy="563330"/>
          </a:xfrm>
        </p:grpSpPr>
        <p:sp>
          <p:nvSpPr>
            <p:cNvPr id="5" name="Rectángulo 4">
              <a:extLst>
                <a:ext uri="{FF2B5EF4-FFF2-40B4-BE49-F238E27FC236}">
                  <a16:creationId xmlns:a16="http://schemas.microsoft.com/office/drawing/2014/main" id="{041C5B34-BBD4-4FB0-9566-4CA4FE18B541}"/>
                </a:ext>
              </a:extLst>
            </p:cNvPr>
            <p:cNvSpPr/>
            <p:nvPr/>
          </p:nvSpPr>
          <p:spPr>
            <a:xfrm>
              <a:off x="1143000" y="3866555"/>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E31FAAF8-36AD-414E-942A-0EAF5B5A91E8}"/>
                </a:ext>
              </a:extLst>
            </p:cNvPr>
            <p:cNvSpPr/>
            <p:nvPr/>
          </p:nvSpPr>
          <p:spPr>
            <a:xfrm>
              <a:off x="1852209" y="3673364"/>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Join the corporate culture of your work environment. Be collaborative and appreciative of your team to foster a pleasant work environment and encourage peer support.</a:t>
              </a:r>
              <a:endParaRPr lang="es-ES" sz="2400" kern="1200" dirty="0"/>
            </a:p>
          </p:txBody>
        </p:sp>
        <p:sp>
          <p:nvSpPr>
            <p:cNvPr id="11" name="Rectángulo 10">
              <a:extLst>
                <a:ext uri="{FF2B5EF4-FFF2-40B4-BE49-F238E27FC236}">
                  <a16:creationId xmlns:a16="http://schemas.microsoft.com/office/drawing/2014/main" id="{948DC9C7-D860-40A6-B968-3DCD798A994B}"/>
                </a:ext>
              </a:extLst>
            </p:cNvPr>
            <p:cNvSpPr/>
            <p:nvPr/>
          </p:nvSpPr>
          <p:spPr>
            <a:xfrm>
              <a:off x="1143000" y="4166996"/>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99CFF61-BAD2-47C1-8DDB-C5F007C0C57E}"/>
                </a:ext>
              </a:extLst>
            </p:cNvPr>
            <p:cNvSpPr/>
            <p:nvPr/>
          </p:nvSpPr>
          <p:spPr>
            <a:xfrm>
              <a:off x="1852209" y="3973806"/>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Ask for clarification when you don't understand something. This will help fluid communication with your team and establish the same synergy within your company's community.</a:t>
              </a:r>
              <a:endParaRPr lang="es-ES" sz="2400" kern="1200" dirty="0"/>
            </a:p>
          </p:txBody>
        </p:sp>
      </p:grpSp>
      <p:sp>
        <p:nvSpPr>
          <p:cNvPr id="9" name="object 3">
            <a:extLst>
              <a:ext uri="{FF2B5EF4-FFF2-40B4-BE49-F238E27FC236}">
                <a16:creationId xmlns:a16="http://schemas.microsoft.com/office/drawing/2014/main" id="{C734EC3C-8F1D-44A2-AB7E-E4E179F8EEAC}"/>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2" name="Grupo 1">
            <a:extLst>
              <a:ext uri="{FF2B5EF4-FFF2-40B4-BE49-F238E27FC236}">
                <a16:creationId xmlns:a16="http://schemas.microsoft.com/office/drawing/2014/main" id="{E606B712-0EF1-4B92-AD75-7CB61C4DD344}"/>
              </a:ext>
            </a:extLst>
          </p:cNvPr>
          <p:cNvGrpSpPr/>
          <p:nvPr/>
        </p:nvGrpSpPr>
        <p:grpSpPr>
          <a:xfrm>
            <a:off x="1052945" y="4725885"/>
            <a:ext cx="11430000" cy="2286010"/>
            <a:chOff x="5092732" y="5695466"/>
            <a:chExt cx="11430000" cy="2286010"/>
          </a:xfrm>
        </p:grpSpPr>
        <p:sp>
          <p:nvSpPr>
            <p:cNvPr id="27" name="Rectángulo 26">
              <a:extLst>
                <a:ext uri="{FF2B5EF4-FFF2-40B4-BE49-F238E27FC236}">
                  <a16:creationId xmlns:a16="http://schemas.microsoft.com/office/drawing/2014/main" id="{6478F1CE-99A0-446A-8E82-8B5D8E95C446}"/>
                </a:ext>
              </a:extLst>
            </p:cNvPr>
            <p:cNvSpPr/>
            <p:nvPr/>
          </p:nvSpPr>
          <p:spPr>
            <a:xfrm>
              <a:off x="5092732" y="6479431"/>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9143EF22-1BB7-4A61-8019-4171377DF343}"/>
                </a:ext>
              </a:extLst>
            </p:cNvPr>
            <p:cNvSpPr/>
            <p:nvPr/>
          </p:nvSpPr>
          <p:spPr>
            <a:xfrm>
              <a:off x="5854732" y="5695466"/>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Get to know your colleagues. In remote work, or </a:t>
              </a:r>
              <a:r>
                <a:rPr lang="en-GB" sz="2400" kern="1200" dirty="0" err="1"/>
                <a:t>Smartworking</a:t>
              </a:r>
              <a:r>
                <a:rPr lang="en-GB" sz="2400" kern="1200" dirty="0"/>
                <a:t> provided by the digital environment, it is essential that employees can get to know each other, to feel integrated into the community and valued. </a:t>
              </a:r>
              <a:endParaRPr lang="es-ES" sz="2400" kern="1200" dirty="0"/>
            </a:p>
          </p:txBody>
        </p:sp>
        <p:sp>
          <p:nvSpPr>
            <p:cNvPr id="29" name="Rectángulo 28">
              <a:extLst>
                <a:ext uri="{FF2B5EF4-FFF2-40B4-BE49-F238E27FC236}">
                  <a16:creationId xmlns:a16="http://schemas.microsoft.com/office/drawing/2014/main" id="{32B2141E-73DD-4088-AD6B-61098910D505}"/>
                </a:ext>
              </a:extLst>
            </p:cNvPr>
            <p:cNvSpPr/>
            <p:nvPr/>
          </p:nvSpPr>
          <p:spPr>
            <a:xfrm>
              <a:off x="5092732" y="7676666"/>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68E70117-EB63-497B-8640-1FDC47012DF9}"/>
                </a:ext>
              </a:extLst>
            </p:cNvPr>
            <p:cNvSpPr/>
            <p:nvPr/>
          </p:nvSpPr>
          <p:spPr>
            <a:xfrm>
              <a:off x="5854732" y="6914670"/>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0" lvl="0" indent="0" algn="just" defTabSz="355600">
                <a:lnSpc>
                  <a:spcPct val="90000"/>
                </a:lnSpc>
                <a:spcBef>
                  <a:spcPct val="0"/>
                </a:spcBef>
                <a:spcAft>
                  <a:spcPct val="35000"/>
                </a:spcAft>
                <a:buNone/>
              </a:pPr>
              <a:r>
                <a:rPr lang="en-GB" sz="2400" kern="1200" dirty="0"/>
                <a:t>• Meet with your colleagues in person, you can carry out some activity or meeting in which you can spend a pleasant time together.</a:t>
              </a:r>
              <a:endParaRPr lang="es-ES" sz="2400" kern="1200" dirty="0"/>
            </a:p>
          </p:txBody>
        </p:sp>
      </p:grpSp>
    </p:spTree>
    <p:extLst>
      <p:ext uri="{BB962C8B-B14F-4D97-AF65-F5344CB8AC3E}">
        <p14:creationId xmlns:p14="http://schemas.microsoft.com/office/powerpoint/2010/main" val="3004663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267691" y="2976644"/>
            <a:ext cx="10314709" cy="1143070"/>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Take care of the use of writing in written messages, and the diction, the tone of your voice, and your body language, in video or audio interactions. </a:t>
            </a: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FFDD6F01-B79D-4F9E-B661-BFD352530F2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4A635414-5BD5-4A49-9383-236EA714B2A9}"/>
              </a:ext>
            </a:extLst>
          </p:cNvPr>
          <p:cNvGrpSpPr/>
          <p:nvPr/>
        </p:nvGrpSpPr>
        <p:grpSpPr>
          <a:xfrm>
            <a:off x="1151531" y="1943100"/>
            <a:ext cx="10126070" cy="1020861"/>
            <a:chOff x="3664527" y="6896819"/>
            <a:chExt cx="8222672" cy="403991"/>
          </a:xfrm>
        </p:grpSpPr>
        <p:sp>
          <p:nvSpPr>
            <p:cNvPr id="6" name="Rectángulo 5">
              <a:extLst>
                <a:ext uri="{FF2B5EF4-FFF2-40B4-BE49-F238E27FC236}">
                  <a16:creationId xmlns:a16="http://schemas.microsoft.com/office/drawing/2014/main" id="{87DB5FF2-3D6B-4E9C-9405-184B00F771C1}"/>
                </a:ext>
              </a:extLst>
            </p:cNvPr>
            <p:cNvSpPr/>
            <p:nvPr/>
          </p:nvSpPr>
          <p:spPr>
            <a:xfrm>
              <a:off x="3664527" y="7138059"/>
              <a:ext cx="8222672" cy="98641"/>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0BDC7DB6-4C79-4AB8-B249-D2DD089C9DBB}"/>
                </a:ext>
              </a:extLst>
            </p:cNvPr>
            <p:cNvSpPr/>
            <p:nvPr/>
          </p:nvSpPr>
          <p:spPr>
            <a:xfrm>
              <a:off x="4121726" y="6896819"/>
              <a:ext cx="7765473" cy="403991"/>
            </a:xfrm>
            <a:custGeom>
              <a:avLst/>
              <a:gdLst>
                <a:gd name="connsiteX0" fmla="*/ 0 w 6400800"/>
                <a:gd name="connsiteY0" fmla="*/ 49201 h 295200"/>
                <a:gd name="connsiteX1" fmla="*/ 49201 w 6400800"/>
                <a:gd name="connsiteY1" fmla="*/ 0 h 295200"/>
                <a:gd name="connsiteX2" fmla="*/ 6351599 w 6400800"/>
                <a:gd name="connsiteY2" fmla="*/ 0 h 295200"/>
                <a:gd name="connsiteX3" fmla="*/ 6400800 w 6400800"/>
                <a:gd name="connsiteY3" fmla="*/ 49201 h 295200"/>
                <a:gd name="connsiteX4" fmla="*/ 6400800 w 6400800"/>
                <a:gd name="connsiteY4" fmla="*/ 245999 h 295200"/>
                <a:gd name="connsiteX5" fmla="*/ 6351599 w 6400800"/>
                <a:gd name="connsiteY5" fmla="*/ 295200 h 295200"/>
                <a:gd name="connsiteX6" fmla="*/ 49201 w 6400800"/>
                <a:gd name="connsiteY6" fmla="*/ 295200 h 295200"/>
                <a:gd name="connsiteX7" fmla="*/ 0 w 6400800"/>
                <a:gd name="connsiteY7" fmla="*/ 245999 h 295200"/>
                <a:gd name="connsiteX8" fmla="*/ 0 w 6400800"/>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295200">
                  <a:moveTo>
                    <a:pt x="0" y="49201"/>
                  </a:moveTo>
                  <a:cubicBezTo>
                    <a:pt x="0" y="22028"/>
                    <a:pt x="22028" y="0"/>
                    <a:pt x="49201" y="0"/>
                  </a:cubicBezTo>
                  <a:lnTo>
                    <a:pt x="6351599" y="0"/>
                  </a:lnTo>
                  <a:cubicBezTo>
                    <a:pt x="6378772" y="0"/>
                    <a:pt x="6400800" y="22028"/>
                    <a:pt x="6400800" y="49201"/>
                  </a:cubicBezTo>
                  <a:lnTo>
                    <a:pt x="6400800" y="245999"/>
                  </a:lnTo>
                  <a:cubicBezTo>
                    <a:pt x="6400800" y="273172"/>
                    <a:pt x="6378772" y="295200"/>
                    <a:pt x="6351599" y="295200"/>
                  </a:cubicBezTo>
                  <a:lnTo>
                    <a:pt x="49201" y="295200"/>
                  </a:lnTo>
                  <a:cubicBezTo>
                    <a:pt x="22028" y="295200"/>
                    <a:pt x="0" y="273172"/>
                    <a:pt x="0" y="245999"/>
                  </a:cubicBezTo>
                  <a:lnTo>
                    <a:pt x="0" y="4920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6345" tIns="14410" rIns="256345" bIns="14410" numCol="1" spcCol="1270" anchor="ctr" anchorCtr="0">
              <a:noAutofit/>
            </a:bodyPr>
            <a:lstStyle/>
            <a:p>
              <a:pPr marL="0" lvl="0" indent="0" algn="l" defTabSz="444500">
                <a:lnSpc>
                  <a:spcPct val="90000"/>
                </a:lnSpc>
                <a:spcBef>
                  <a:spcPct val="0"/>
                </a:spcBef>
                <a:spcAft>
                  <a:spcPct val="35000"/>
                </a:spcAft>
                <a:buNone/>
              </a:pPr>
              <a:r>
                <a:rPr lang="en-GB" sz="2400" kern="1200" dirty="0"/>
                <a:t>• Take care of the way you communicate the message or the information itself and adapt it to the environment. </a:t>
              </a:r>
              <a:endParaRPr lang="es-ES" sz="2400" kern="1200" dirty="0"/>
            </a:p>
          </p:txBody>
        </p:sp>
      </p:grpSp>
      <p:grpSp>
        <p:nvGrpSpPr>
          <p:cNvPr id="16" name="Grupo 15">
            <a:extLst>
              <a:ext uri="{FF2B5EF4-FFF2-40B4-BE49-F238E27FC236}">
                <a16:creationId xmlns:a16="http://schemas.microsoft.com/office/drawing/2014/main" id="{D1B85F99-E996-4A68-B0F7-84F8E77E062E}"/>
              </a:ext>
            </a:extLst>
          </p:cNvPr>
          <p:cNvGrpSpPr/>
          <p:nvPr/>
        </p:nvGrpSpPr>
        <p:grpSpPr>
          <a:xfrm>
            <a:off x="1151531" y="4553213"/>
            <a:ext cx="10126070" cy="1071113"/>
            <a:chOff x="4572000" y="5024668"/>
            <a:chExt cx="11046622" cy="177120"/>
          </a:xfrm>
        </p:grpSpPr>
        <p:sp>
          <p:nvSpPr>
            <p:cNvPr id="17" name="Rectángulo 16">
              <a:extLst>
                <a:ext uri="{FF2B5EF4-FFF2-40B4-BE49-F238E27FC236}">
                  <a16:creationId xmlns:a16="http://schemas.microsoft.com/office/drawing/2014/main" id="{8D145000-FFDD-4EBF-8A7E-C9A55B31328E}"/>
                </a:ext>
              </a:extLst>
            </p:cNvPr>
            <p:cNvSpPr/>
            <p:nvPr/>
          </p:nvSpPr>
          <p:spPr>
            <a:xfrm>
              <a:off x="4572000" y="5144063"/>
              <a:ext cx="9144000" cy="412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Forma libre: forma 17">
              <a:extLst>
                <a:ext uri="{FF2B5EF4-FFF2-40B4-BE49-F238E27FC236}">
                  <a16:creationId xmlns:a16="http://schemas.microsoft.com/office/drawing/2014/main" id="{3D83F882-AC33-437D-ADCE-3A36C340E965}"/>
                </a:ext>
              </a:extLst>
            </p:cNvPr>
            <p:cNvSpPr/>
            <p:nvPr/>
          </p:nvSpPr>
          <p:spPr>
            <a:xfrm>
              <a:off x="5186217" y="5024668"/>
              <a:ext cx="10432405" cy="177120"/>
            </a:xfrm>
            <a:custGeom>
              <a:avLst/>
              <a:gdLst>
                <a:gd name="connsiteX0" fmla="*/ 0 w 6400800"/>
                <a:gd name="connsiteY0" fmla="*/ 29521 h 177120"/>
                <a:gd name="connsiteX1" fmla="*/ 29521 w 6400800"/>
                <a:gd name="connsiteY1" fmla="*/ 0 h 177120"/>
                <a:gd name="connsiteX2" fmla="*/ 6371279 w 6400800"/>
                <a:gd name="connsiteY2" fmla="*/ 0 h 177120"/>
                <a:gd name="connsiteX3" fmla="*/ 6400800 w 6400800"/>
                <a:gd name="connsiteY3" fmla="*/ 29521 h 177120"/>
                <a:gd name="connsiteX4" fmla="*/ 6400800 w 6400800"/>
                <a:gd name="connsiteY4" fmla="*/ 147599 h 177120"/>
                <a:gd name="connsiteX5" fmla="*/ 6371279 w 6400800"/>
                <a:gd name="connsiteY5" fmla="*/ 177120 h 177120"/>
                <a:gd name="connsiteX6" fmla="*/ 29521 w 6400800"/>
                <a:gd name="connsiteY6" fmla="*/ 177120 h 177120"/>
                <a:gd name="connsiteX7" fmla="*/ 0 w 6400800"/>
                <a:gd name="connsiteY7" fmla="*/ 147599 h 177120"/>
                <a:gd name="connsiteX8" fmla="*/ 0 w 6400800"/>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177120">
                  <a:moveTo>
                    <a:pt x="0" y="29521"/>
                  </a:moveTo>
                  <a:cubicBezTo>
                    <a:pt x="0" y="13217"/>
                    <a:pt x="13217" y="0"/>
                    <a:pt x="29521" y="0"/>
                  </a:cubicBezTo>
                  <a:lnTo>
                    <a:pt x="6371279" y="0"/>
                  </a:lnTo>
                  <a:cubicBezTo>
                    <a:pt x="6387583" y="0"/>
                    <a:pt x="6400800" y="13217"/>
                    <a:pt x="6400800" y="29521"/>
                  </a:cubicBezTo>
                  <a:lnTo>
                    <a:pt x="6400800" y="147599"/>
                  </a:lnTo>
                  <a:cubicBezTo>
                    <a:pt x="6400800" y="163903"/>
                    <a:pt x="6387583" y="177120"/>
                    <a:pt x="6371279"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581" tIns="8646" rIns="250581" bIns="8646" numCol="1" spcCol="1270" anchor="ctr" anchorCtr="0">
              <a:noAutofit/>
            </a:bodyPr>
            <a:lstStyle/>
            <a:p>
              <a:pPr marL="0" lvl="0" indent="0" algn="just" defTabSz="266700">
                <a:lnSpc>
                  <a:spcPct val="90000"/>
                </a:lnSpc>
                <a:spcBef>
                  <a:spcPct val="0"/>
                </a:spcBef>
                <a:spcAft>
                  <a:spcPct val="35000"/>
                </a:spcAft>
                <a:buNone/>
              </a:pPr>
              <a:r>
                <a:rPr lang="en-GB" sz="2400" kern="1200" dirty="0"/>
                <a:t>• Try to reduce the noise in the communication. This can be environmental noise in a video call, constant interruptions, interferences, technical problems, among others. </a:t>
              </a:r>
              <a:endParaRPr lang="es-ES" sz="2400" kern="1200" dirty="0"/>
            </a:p>
          </p:txBody>
        </p:sp>
      </p:grpSp>
      <p:sp>
        <p:nvSpPr>
          <p:cNvPr id="15" name="CuadroTexto 14">
            <a:extLst>
              <a:ext uri="{FF2B5EF4-FFF2-40B4-BE49-F238E27FC236}">
                <a16:creationId xmlns:a16="http://schemas.microsoft.com/office/drawing/2014/main" id="{410232D8-14DB-42CC-874A-34F4F4D0CEB3}"/>
              </a:ext>
            </a:extLst>
          </p:cNvPr>
          <p:cNvSpPr txBox="1"/>
          <p:nvPr/>
        </p:nvSpPr>
        <p:spPr>
          <a:xfrm>
            <a:off x="1267691" y="5747693"/>
            <a:ext cx="10009910" cy="2251065"/>
          </a:xfrm>
          <a:prstGeom prst="rect">
            <a:avLst/>
          </a:prstGeom>
          <a:noFill/>
        </p:spPr>
        <p:txBody>
          <a:bodyPr wrap="square">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Make good use of the microphone in videoconferences. If you are not going to intervene, mute the microphone to reduce noise. This way, when you turn it on, it will be understood that you want to contribute something. </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355260354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53492" y="2789445"/>
            <a:ext cx="11365032" cy="5021055"/>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That our gaze is directed towards the camera in order to better attract the attention of the receivers.</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Take care of the body language, as we have mentioned, it is key to transmit the message we want. It is recommended to choose a medium shot, in which the face and arms can be seen.</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Choose a space or background that does not distract the attention of the receivers, and that conveys professionalism. </a:t>
            </a:r>
          </a:p>
          <a:p>
            <a:pPr lvl="1" algn="just" fontAlgn="base">
              <a:lnSpc>
                <a:spcPct val="150000"/>
              </a:lnSpc>
            </a:pPr>
            <a:endParaRPr lang="en-GB" sz="2400" dirty="0">
              <a:solidFill>
                <a:srgbClr val="243255"/>
              </a:solidFill>
              <a:effectLst/>
              <a:ea typeface="Times New Roman" panose="02020603050405020304" pitchFamily="18" charset="0"/>
            </a:endParaRPr>
          </a:p>
          <a:p>
            <a:pPr lvl="0" algn="just" fontAlgn="base">
              <a:lnSpc>
                <a:spcPct val="150000"/>
              </a:lnSpc>
            </a:pPr>
            <a:endParaRPr lang="es-ES" sz="2400" dirty="0">
              <a:effectLst/>
              <a:ea typeface="Times New Roman" panose="02020603050405020304" pitchFamily="18" charset="0"/>
            </a:endParaRPr>
          </a:p>
        </p:txBody>
      </p:sp>
      <p:sp>
        <p:nvSpPr>
          <p:cNvPr id="9" name="object 3">
            <a:extLst>
              <a:ext uri="{FF2B5EF4-FFF2-40B4-BE49-F238E27FC236}">
                <a16:creationId xmlns:a16="http://schemas.microsoft.com/office/drawing/2014/main" id="{B864F426-1A0E-41A0-9669-5D9F35C8B76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grpSp>
        <p:nvGrpSpPr>
          <p:cNvPr id="5" name="Grupo 4">
            <a:extLst>
              <a:ext uri="{FF2B5EF4-FFF2-40B4-BE49-F238E27FC236}">
                <a16:creationId xmlns:a16="http://schemas.microsoft.com/office/drawing/2014/main" id="{875A56F5-47A5-4F1F-803F-8316987105CF}"/>
              </a:ext>
            </a:extLst>
          </p:cNvPr>
          <p:cNvGrpSpPr/>
          <p:nvPr/>
        </p:nvGrpSpPr>
        <p:grpSpPr>
          <a:xfrm>
            <a:off x="1405050" y="2009212"/>
            <a:ext cx="10813474" cy="710773"/>
            <a:chOff x="2995179" y="6105357"/>
            <a:chExt cx="6758421" cy="710773"/>
          </a:xfrm>
        </p:grpSpPr>
        <p:sp>
          <p:nvSpPr>
            <p:cNvPr id="6" name="Rectángulo 5">
              <a:extLst>
                <a:ext uri="{FF2B5EF4-FFF2-40B4-BE49-F238E27FC236}">
                  <a16:creationId xmlns:a16="http://schemas.microsoft.com/office/drawing/2014/main" id="{47E68CCB-5CF7-44C0-8B11-B932D93353DA}"/>
                </a:ext>
              </a:extLst>
            </p:cNvPr>
            <p:cNvSpPr/>
            <p:nvPr/>
          </p:nvSpPr>
          <p:spPr>
            <a:xfrm>
              <a:off x="2995179" y="6496445"/>
              <a:ext cx="6706467" cy="30103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46F6E55-6986-413D-9B91-4E44A747C183}"/>
                </a:ext>
              </a:extLst>
            </p:cNvPr>
            <p:cNvSpPr/>
            <p:nvPr/>
          </p:nvSpPr>
          <p:spPr>
            <a:xfrm>
              <a:off x="3352800" y="6105357"/>
              <a:ext cx="6400800" cy="710773"/>
            </a:xfrm>
            <a:custGeom>
              <a:avLst/>
              <a:gdLst>
                <a:gd name="connsiteX0" fmla="*/ 0 w 6400800"/>
                <a:gd name="connsiteY0" fmla="*/ 68881 h 413280"/>
                <a:gd name="connsiteX1" fmla="*/ 68881 w 6400800"/>
                <a:gd name="connsiteY1" fmla="*/ 0 h 413280"/>
                <a:gd name="connsiteX2" fmla="*/ 6331919 w 6400800"/>
                <a:gd name="connsiteY2" fmla="*/ 0 h 413280"/>
                <a:gd name="connsiteX3" fmla="*/ 6400800 w 6400800"/>
                <a:gd name="connsiteY3" fmla="*/ 68881 h 413280"/>
                <a:gd name="connsiteX4" fmla="*/ 6400800 w 6400800"/>
                <a:gd name="connsiteY4" fmla="*/ 344399 h 413280"/>
                <a:gd name="connsiteX5" fmla="*/ 6331919 w 6400800"/>
                <a:gd name="connsiteY5" fmla="*/ 413280 h 413280"/>
                <a:gd name="connsiteX6" fmla="*/ 68881 w 6400800"/>
                <a:gd name="connsiteY6" fmla="*/ 413280 h 413280"/>
                <a:gd name="connsiteX7" fmla="*/ 0 w 6400800"/>
                <a:gd name="connsiteY7" fmla="*/ 344399 h 413280"/>
                <a:gd name="connsiteX8" fmla="*/ 0 w 6400800"/>
                <a:gd name="connsiteY8" fmla="*/ 68881 h 4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413280">
                  <a:moveTo>
                    <a:pt x="0" y="68881"/>
                  </a:moveTo>
                  <a:cubicBezTo>
                    <a:pt x="0" y="30839"/>
                    <a:pt x="30839" y="0"/>
                    <a:pt x="68881" y="0"/>
                  </a:cubicBezTo>
                  <a:lnTo>
                    <a:pt x="6331919" y="0"/>
                  </a:lnTo>
                  <a:cubicBezTo>
                    <a:pt x="6369961" y="0"/>
                    <a:pt x="6400800" y="30839"/>
                    <a:pt x="6400800" y="68881"/>
                  </a:cubicBezTo>
                  <a:lnTo>
                    <a:pt x="6400800" y="344399"/>
                  </a:lnTo>
                  <a:cubicBezTo>
                    <a:pt x="6400800" y="382441"/>
                    <a:pt x="6369961" y="413280"/>
                    <a:pt x="6331919" y="413280"/>
                  </a:cubicBezTo>
                  <a:lnTo>
                    <a:pt x="68881" y="413280"/>
                  </a:lnTo>
                  <a:cubicBezTo>
                    <a:pt x="30839" y="413280"/>
                    <a:pt x="0" y="382441"/>
                    <a:pt x="0" y="344399"/>
                  </a:cubicBezTo>
                  <a:lnTo>
                    <a:pt x="0" y="6888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2110" tIns="20175" rIns="262110" bIns="20175" numCol="1" spcCol="1270" anchor="ctr" anchorCtr="0">
              <a:noAutofit/>
            </a:bodyPr>
            <a:lstStyle/>
            <a:p>
              <a:pPr marL="0" lvl="0" indent="0" algn="l" defTabSz="622300">
                <a:lnSpc>
                  <a:spcPct val="90000"/>
                </a:lnSpc>
                <a:spcBef>
                  <a:spcPct val="0"/>
                </a:spcBef>
                <a:spcAft>
                  <a:spcPct val="35000"/>
                </a:spcAft>
                <a:buNone/>
              </a:pPr>
              <a:r>
                <a:rPr lang="en-GB" sz="2400" kern="1200" dirty="0"/>
                <a:t>• When carrying out these videoconferences, it is also important to consider:</a:t>
              </a:r>
              <a:endParaRPr lang="es-ES" sz="2400" kern="1200" dirty="0"/>
            </a:p>
          </p:txBody>
        </p:sp>
      </p:grpSp>
    </p:spTree>
    <p:extLst>
      <p:ext uri="{BB962C8B-B14F-4D97-AF65-F5344CB8AC3E}">
        <p14:creationId xmlns:p14="http://schemas.microsoft.com/office/powerpoint/2010/main" val="36026970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3</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03564" y="1714500"/>
            <a:ext cx="12344400" cy="2805063"/>
          </a:xfrm>
          <a:prstGeom prst="rect">
            <a:avLst/>
          </a:prstGeom>
          <a:noFill/>
        </p:spPr>
        <p:txBody>
          <a:bodyPr wrap="square" rtlCol="0">
            <a:spAutoFit/>
          </a:bodyPr>
          <a:lstStyle/>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Good lighting is also key to not losing the attention of the receivers.</a:t>
            </a:r>
            <a:endParaRPr lang="es-ES" sz="2400" dirty="0">
              <a:effectLst/>
              <a:ea typeface="Times New Roman" panose="02020603050405020304" pitchFamily="18" charset="0"/>
            </a:endParaRPr>
          </a:p>
          <a:p>
            <a:pPr marL="800100" lvl="1" indent="-342900" algn="just" fontAlgn="base">
              <a:lnSpc>
                <a:spcPct val="150000"/>
              </a:lnSpc>
              <a:buFont typeface="Courier New" panose="02070309020205020404" pitchFamily="49" charset="0"/>
              <a:buChar char="o"/>
            </a:pPr>
            <a:r>
              <a:rPr lang="en-GB" sz="2400" dirty="0">
                <a:solidFill>
                  <a:srgbClr val="243255"/>
                </a:solidFill>
                <a:effectLst/>
                <a:ea typeface="Times New Roman" panose="02020603050405020304" pitchFamily="18" charset="0"/>
              </a:rPr>
              <a:t>Take care of your digital image. Digital presence has become as important as face-to-face presence. It is recommended, for example, that you dress comfortably and professionally during video calls. Consider that your image is in line with your professional performance, your objectives, and the impression you want to make.</a:t>
            </a:r>
          </a:p>
        </p:txBody>
      </p:sp>
      <p:sp>
        <p:nvSpPr>
          <p:cNvPr id="9" name="object 3">
            <a:extLst>
              <a:ext uri="{FF2B5EF4-FFF2-40B4-BE49-F238E27FC236}">
                <a16:creationId xmlns:a16="http://schemas.microsoft.com/office/drawing/2014/main" id="{94DFA8CE-50AB-4C7A-B9A6-02B833271F98}"/>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4EB6493-7AD9-4B10-9353-0371CD3FAD3B}"/>
              </a:ext>
            </a:extLst>
          </p:cNvPr>
          <p:cNvSpPr txBox="1"/>
          <p:nvPr/>
        </p:nvSpPr>
        <p:spPr>
          <a:xfrm>
            <a:off x="903420" y="5269163"/>
            <a:ext cx="12244544" cy="1200329"/>
          </a:xfrm>
          <a:prstGeom prst="rect">
            <a:avLst/>
          </a:prstGeom>
          <a:noFill/>
        </p:spPr>
        <p:txBody>
          <a:bodyPr wrap="square">
            <a:spAutoFit/>
          </a:bodyPr>
          <a:lstStyle/>
          <a:p>
            <a:pPr algn="just" fontAlgn="base"/>
            <a:r>
              <a:rPr lang="en-GB" sz="2400" dirty="0">
                <a:solidFill>
                  <a:srgbClr val="243255"/>
                </a:solidFill>
                <a:effectLst/>
                <a:ea typeface="Times New Roman" panose="02020603050405020304" pitchFamily="18" charset="0"/>
              </a:rPr>
              <a:t>Digital tools are designed also to help you for these purposes. Work on your communication skills on a daily basis, and you will see improvements in teamwork, coordination and understanding with the people around you.</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29314189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1397000"/>
          </a:xfrm>
        </p:spPr>
        <p:txBody>
          <a:bodyPr vert="horz" wrap="square" lIns="0" tIns="12700" rIns="0" bIns="0" rtlCol="0">
            <a:spAutoFit/>
          </a:bodyPr>
          <a:lstStyle/>
          <a:p>
            <a:r>
              <a:rPr lang="es-ES" dirty="0"/>
              <a:t>Thank you!</a:t>
            </a:r>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INDEX</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object 6">
            <a:extLst>
              <a:ext uri="{FF2B5EF4-FFF2-40B4-BE49-F238E27FC236}">
                <a16:creationId xmlns:a16="http://schemas.microsoft.com/office/drawing/2014/main" id="{E3AE9101-FC9B-450C-BE24-88DF5DB061BC}"/>
              </a:ext>
            </a:extLst>
          </p:cNvPr>
          <p:cNvSpPr/>
          <p:nvPr/>
        </p:nvSpPr>
        <p:spPr>
          <a:xfrm>
            <a:off x="1467368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9861077"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5602459"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1637071"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1388220" y="3371501"/>
            <a:ext cx="2300260" cy="2202886"/>
            <a:chOff x="1704484" y="1766707"/>
            <a:chExt cx="1486080" cy="2202886"/>
          </a:xfrm>
        </p:grpSpPr>
        <p:sp>
          <p:nvSpPr>
            <p:cNvPr id="47" name="TextBox 33">
              <a:extLst>
                <a:ext uri="{FF2B5EF4-FFF2-40B4-BE49-F238E27FC236}">
                  <a16:creationId xmlns:a16="http://schemas.microsoft.com/office/drawing/2014/main" id="{611F3A84-94C4-48B0-AA6E-E346E1BF6A5A}"/>
                </a:ext>
              </a:extLst>
            </p:cNvPr>
            <p:cNvSpPr txBox="1"/>
            <p:nvPr/>
          </p:nvSpPr>
          <p:spPr>
            <a:xfrm>
              <a:off x="1713697" y="2030601"/>
              <a:ext cx="1476867" cy="1938992"/>
            </a:xfrm>
            <a:prstGeom prst="rect">
              <a:avLst/>
            </a:prstGeom>
            <a:noFill/>
          </p:spPr>
          <p:txBody>
            <a:bodyPr wrap="square" rtlCol="0">
              <a:spAutoFit/>
            </a:bodyPr>
            <a:lstStyle/>
            <a:p>
              <a:pPr lvl="0" fontAlgn="base"/>
              <a:endParaRPr lang="en-US" sz="2400" dirty="0">
                <a:solidFill>
                  <a:srgbClr val="243255"/>
                </a:solidFill>
                <a:cs typeface="Arial" pitchFamily="34" charset="0"/>
              </a:endParaRPr>
            </a:p>
            <a:p>
              <a:pPr lvl="0" algn="just" fontAlgn="base"/>
              <a:r>
                <a:rPr lang="en-GB" sz="2400" b="1" dirty="0">
                  <a:solidFill>
                    <a:srgbClr val="243255"/>
                  </a:solidFill>
                  <a:effectLst/>
                  <a:latin typeface="Calibri" panose="020F0502020204030204" pitchFamily="34" charset="0"/>
                  <a:ea typeface="Times New Roman" panose="02020603050405020304" pitchFamily="18" charset="0"/>
                </a:rPr>
                <a:t>Effective communication in the digital environment.</a:t>
              </a:r>
              <a:endParaRPr lang="es-ES" sz="2400" dirty="0">
                <a:effectLst/>
                <a:latin typeface="Times New Roman" panose="02020603050405020304" pitchFamily="18" charset="0"/>
                <a:ea typeface="Times New Roman" panose="02020603050405020304" pitchFamily="18" charset="0"/>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Course 1</a:t>
              </a:r>
              <a:endParaRPr lang="ko-KR" altLang="en-US" sz="2800" b="1" dirty="0">
                <a:solidFill>
                  <a:srgbClr val="243255"/>
                </a:solidFill>
                <a:cs typeface="Arial" pitchFamily="34" charset="0"/>
              </a:endParaRPr>
            </a:p>
          </p:txBody>
        </p:sp>
      </p:grpSp>
      <p:grpSp>
        <p:nvGrpSpPr>
          <p:cNvPr id="49" name="Group 85">
            <a:extLst>
              <a:ext uri="{FF2B5EF4-FFF2-40B4-BE49-F238E27FC236}">
                <a16:creationId xmlns:a16="http://schemas.microsoft.com/office/drawing/2014/main" id="{AED96A6A-A82E-4DE9-BE65-0BFED9971E65}"/>
              </a:ext>
            </a:extLst>
          </p:cNvPr>
          <p:cNvGrpSpPr/>
          <p:nvPr/>
        </p:nvGrpSpPr>
        <p:grpSpPr>
          <a:xfrm>
            <a:off x="4952998" y="3371501"/>
            <a:ext cx="2819403" cy="2643642"/>
            <a:chOff x="1417108" y="1766707"/>
            <a:chExt cx="1821471" cy="2643642"/>
          </a:xfrm>
        </p:grpSpPr>
        <p:sp>
          <p:nvSpPr>
            <p:cNvPr id="50" name="TextBox 37">
              <a:extLst>
                <a:ext uri="{FF2B5EF4-FFF2-40B4-BE49-F238E27FC236}">
                  <a16:creationId xmlns:a16="http://schemas.microsoft.com/office/drawing/2014/main" id="{260397A8-85F6-4ABA-95FC-3C9E9A075CB3}"/>
                </a:ext>
              </a:extLst>
            </p:cNvPr>
            <p:cNvSpPr txBox="1"/>
            <p:nvPr/>
          </p:nvSpPr>
          <p:spPr>
            <a:xfrm>
              <a:off x="1417108" y="2102025"/>
              <a:ext cx="1821471" cy="2308324"/>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en-GB" sz="2400" b="1" dirty="0">
                  <a:solidFill>
                    <a:srgbClr val="243255"/>
                  </a:solidFill>
                  <a:effectLst/>
                  <a:latin typeface="Calibri" panose="020F0502020204030204" pitchFamily="34" charset="0"/>
                  <a:ea typeface="Times New Roman" panose="02020603050405020304" pitchFamily="18" charset="0"/>
                </a:rPr>
                <a:t>Communication in the digital environment. The new communication.</a:t>
              </a:r>
              <a:endParaRPr lang="es-ES" sz="2400" dirty="0">
                <a:effectLst/>
                <a:latin typeface="Times New Roman" panose="02020603050405020304" pitchFamily="18" charset="0"/>
                <a:ea typeface="Times New Roman" panose="02020603050405020304" pitchFamily="18" charset="0"/>
              </a:endParaRPr>
            </a:p>
          </p:txBody>
        </p:sp>
        <p:sp>
          <p:nvSpPr>
            <p:cNvPr id="51" name="TextBox 38">
              <a:extLst>
                <a:ext uri="{FF2B5EF4-FFF2-40B4-BE49-F238E27FC236}">
                  <a16:creationId xmlns:a16="http://schemas.microsoft.com/office/drawing/2014/main" id="{9456F793-01BD-4953-A99E-8176A0EDB3AA}"/>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Unit 1</a:t>
              </a:r>
              <a:endParaRPr lang="ko-KR" altLang="en-US" sz="2800" b="1" dirty="0">
                <a:solidFill>
                  <a:srgbClr val="243255"/>
                </a:solidFill>
                <a:cs typeface="Arial" pitchFamily="34" charset="0"/>
              </a:endParaRPr>
            </a:p>
          </p:txBody>
        </p:sp>
      </p:grpSp>
      <p:grpSp>
        <p:nvGrpSpPr>
          <p:cNvPr id="52" name="Group 90">
            <a:extLst>
              <a:ext uri="{FF2B5EF4-FFF2-40B4-BE49-F238E27FC236}">
                <a16:creationId xmlns:a16="http://schemas.microsoft.com/office/drawing/2014/main" id="{96A9D34C-2DFC-4ABF-9A58-E2D5DAE4839B}"/>
              </a:ext>
            </a:extLst>
          </p:cNvPr>
          <p:cNvGrpSpPr/>
          <p:nvPr/>
        </p:nvGrpSpPr>
        <p:grpSpPr>
          <a:xfrm>
            <a:off x="9273935" y="3371501"/>
            <a:ext cx="2689465" cy="2274310"/>
            <a:chOff x="1427234" y="1766707"/>
            <a:chExt cx="1737525" cy="2274310"/>
          </a:xfrm>
        </p:grpSpPr>
        <p:sp>
          <p:nvSpPr>
            <p:cNvPr id="53" name="TextBox 41">
              <a:extLst>
                <a:ext uri="{FF2B5EF4-FFF2-40B4-BE49-F238E27FC236}">
                  <a16:creationId xmlns:a16="http://schemas.microsoft.com/office/drawing/2014/main" id="{8BD68FBC-44FC-4EFC-A09F-16946911D992}"/>
                </a:ext>
              </a:extLst>
            </p:cNvPr>
            <p:cNvSpPr txBox="1"/>
            <p:nvPr/>
          </p:nvSpPr>
          <p:spPr>
            <a:xfrm>
              <a:off x="1427234" y="2102025"/>
              <a:ext cx="1737525" cy="1938992"/>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en-GB" sz="2400" b="1" dirty="0">
                  <a:solidFill>
                    <a:srgbClr val="243255"/>
                  </a:solidFill>
                  <a:effectLst/>
                  <a:latin typeface="Calibri" panose="020F0502020204030204" pitchFamily="34" charset="0"/>
                  <a:ea typeface="Times New Roman" panose="02020603050405020304" pitchFamily="18" charset="0"/>
                </a:rPr>
                <a:t>Main communication problems in digital era.</a:t>
              </a:r>
              <a:endParaRPr lang="es-ES" sz="2400" dirty="0">
                <a:effectLst/>
                <a:latin typeface="Times New Roman" panose="02020603050405020304" pitchFamily="18" charset="0"/>
                <a:ea typeface="Times New Roman" panose="02020603050405020304" pitchFamily="18"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Unit 2</a:t>
              </a:r>
              <a:endParaRPr lang="ko-KR" altLang="en-US" sz="2800" b="1" dirty="0">
                <a:solidFill>
                  <a:srgbClr val="243255"/>
                </a:solidFill>
                <a:cs typeface="Arial" pitchFamily="34" charset="0"/>
              </a:endParaRPr>
            </a:p>
          </p:txBody>
        </p:sp>
      </p:grpSp>
      <p:grpSp>
        <p:nvGrpSpPr>
          <p:cNvPr id="55" name="Group 95">
            <a:extLst>
              <a:ext uri="{FF2B5EF4-FFF2-40B4-BE49-F238E27FC236}">
                <a16:creationId xmlns:a16="http://schemas.microsoft.com/office/drawing/2014/main" id="{6E2133CD-0FE1-41E7-A5BB-E832142F813B}"/>
              </a:ext>
            </a:extLst>
          </p:cNvPr>
          <p:cNvGrpSpPr/>
          <p:nvPr/>
        </p:nvGrpSpPr>
        <p:grpSpPr>
          <a:xfrm>
            <a:off x="14386875" y="3325334"/>
            <a:ext cx="2689465" cy="2643642"/>
            <a:chOff x="1704484" y="1766707"/>
            <a:chExt cx="1737525" cy="2643642"/>
          </a:xfrm>
        </p:grpSpPr>
        <p:sp>
          <p:nvSpPr>
            <p:cNvPr id="56" name="TextBox 45">
              <a:extLst>
                <a:ext uri="{FF2B5EF4-FFF2-40B4-BE49-F238E27FC236}">
                  <a16:creationId xmlns:a16="http://schemas.microsoft.com/office/drawing/2014/main" id="{0BC45CAB-3677-49A3-AB97-94FFF0DA3D8F}"/>
                </a:ext>
              </a:extLst>
            </p:cNvPr>
            <p:cNvSpPr txBox="1"/>
            <p:nvPr/>
          </p:nvSpPr>
          <p:spPr>
            <a:xfrm>
              <a:off x="1704484" y="2102025"/>
              <a:ext cx="1737525" cy="2308324"/>
            </a:xfrm>
            <a:prstGeom prst="rect">
              <a:avLst/>
            </a:prstGeom>
            <a:noFill/>
          </p:spPr>
          <p:txBody>
            <a:bodyPr wrap="square" rtlCol="0">
              <a:spAutoFit/>
            </a:bodyPr>
            <a:lstStyle/>
            <a:p>
              <a:endParaRPr lang="en-US" altLang="ko-KR" sz="2400" dirty="0">
                <a:solidFill>
                  <a:srgbClr val="243255"/>
                </a:solidFill>
                <a:cs typeface="Arial" pitchFamily="34" charset="0"/>
              </a:endParaRPr>
            </a:p>
            <a:p>
              <a:r>
                <a:rPr lang="en-GB" sz="2400" b="1" dirty="0">
                  <a:solidFill>
                    <a:srgbClr val="243255"/>
                  </a:solidFill>
                  <a:effectLst/>
                  <a:latin typeface="Calibri" panose="020F0502020204030204" pitchFamily="34" charset="0"/>
                  <a:ea typeface="Times New Roman" panose="02020603050405020304" pitchFamily="18" charset="0"/>
                </a:rPr>
                <a:t>Boosting your communication skills in the digital environment.  A practical guide.</a:t>
              </a:r>
              <a:endParaRPr lang="en-US" altLang="ko-KR" sz="2800" dirty="0">
                <a:cs typeface="Arial" pitchFamily="34" charset="0"/>
              </a:endParaRPr>
            </a:p>
          </p:txBody>
        </p:sp>
        <p:sp>
          <p:nvSpPr>
            <p:cNvPr id="57" name="TextBox 46">
              <a:extLst>
                <a:ext uri="{FF2B5EF4-FFF2-40B4-BE49-F238E27FC236}">
                  <a16:creationId xmlns:a16="http://schemas.microsoft.com/office/drawing/2014/main" id="{6DB4FEBA-34E0-4265-AA78-301F92167A2F}"/>
                </a:ext>
              </a:extLst>
            </p:cNvPr>
            <p:cNvSpPr txBox="1"/>
            <p:nvPr/>
          </p:nvSpPr>
          <p:spPr>
            <a:xfrm>
              <a:off x="1704484" y="1766707"/>
              <a:ext cx="1023846" cy="523220"/>
            </a:xfrm>
            <a:prstGeom prst="rect">
              <a:avLst/>
            </a:prstGeom>
            <a:noFill/>
          </p:spPr>
          <p:txBody>
            <a:bodyPr wrap="square" lIns="108000" rIns="108000" rtlCol="0">
              <a:spAutoFit/>
            </a:bodyPr>
            <a:lstStyle/>
            <a:p>
              <a:r>
                <a:rPr lang="en-US" altLang="ko-KR" sz="2800" b="1" dirty="0">
                  <a:solidFill>
                    <a:srgbClr val="243255"/>
                  </a:solidFill>
                  <a:cs typeface="Arial" pitchFamily="34" charset="0"/>
                </a:rPr>
                <a:t>Unit 3</a:t>
              </a:r>
              <a:endParaRPr lang="ko-KR" altLang="en-US" sz="2800" b="1" dirty="0">
                <a:solidFill>
                  <a:srgbClr val="243255"/>
                </a:solidFill>
                <a:cs typeface="Arial" pitchFamily="34" charset="0"/>
              </a:endParaRPr>
            </a:p>
          </p:txBody>
        </p:sp>
      </p:grpSp>
    </p:spTree>
    <p:extLst>
      <p:ext uri="{BB962C8B-B14F-4D97-AF65-F5344CB8AC3E}">
        <p14:creationId xmlns:p14="http://schemas.microsoft.com/office/powerpoint/2010/main" val="2914988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anim calcmode="lin" valueType="num">
                                      <p:cBhvr additive="base">
                                        <p:cTn id="20" dur="500" fill="hold"/>
                                        <p:tgtEl>
                                          <p:spTgt spid="27"/>
                                        </p:tgtEl>
                                        <p:attrNameLst>
                                          <p:attrName>ppt_x</p:attrName>
                                        </p:attrNameLst>
                                      </p:cBhvr>
                                      <p:tavLst>
                                        <p:tav tm="0">
                                          <p:val>
                                            <p:strVal val="#ppt_x"/>
                                          </p:val>
                                        </p:tav>
                                        <p:tav tm="100000">
                                          <p:val>
                                            <p:strVal val="#ppt_x"/>
                                          </p:val>
                                        </p:tav>
                                      </p:tavLst>
                                    </p:anim>
                                    <p:anim calcmode="lin" valueType="num">
                                      <p:cBhvr additive="base">
                                        <p:cTn id="21" dur="500" fill="hold"/>
                                        <p:tgtEl>
                                          <p:spTgt spid="27"/>
                                        </p:tgtEl>
                                        <p:attrNameLst>
                                          <p:attrName>ppt_y</p:attrName>
                                        </p:attrNameLst>
                                      </p:cBhvr>
                                      <p:tavLst>
                                        <p:tav tm="0">
                                          <p:val>
                                            <p:strVal val="1+#ppt_h/2"/>
                                          </p:val>
                                        </p:tav>
                                        <p:tav tm="100000">
                                          <p:val>
                                            <p:strVal val="#ppt_y"/>
                                          </p:val>
                                        </p:tav>
                                      </p:tavLst>
                                    </p:anim>
                                  </p:childTnLst>
                                </p:cTn>
                              </p:par>
                              <p:par>
                                <p:cTn id="22" presetID="10" presetClass="entr" presetSubtype="0" fill="hold" nodeType="withEffect">
                                  <p:stCondLst>
                                    <p:cond delay="0"/>
                                  </p:stCondLst>
                                  <p:childTnLst>
                                    <p:set>
                                      <p:cBhvr>
                                        <p:cTn id="23" dur="1" fill="hold">
                                          <p:stCondLst>
                                            <p:cond delay="0"/>
                                          </p:stCondLst>
                                        </p:cTn>
                                        <p:tgtEl>
                                          <p:spTgt spid="46"/>
                                        </p:tgtEl>
                                        <p:attrNameLst>
                                          <p:attrName>style.visibility</p:attrName>
                                        </p:attrNameLst>
                                      </p:cBhvr>
                                      <p:to>
                                        <p:strVal val="visible"/>
                                      </p:to>
                                    </p:set>
                                    <p:animEffect transition="in" filter="fade">
                                      <p:cBhvr>
                                        <p:cTn id="24" dur="500"/>
                                        <p:tgtEl>
                                          <p:spTgt spid="4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par>
                                <p:cTn id="31" presetID="10" presetClass="entr" presetSubtype="0" fill="hold"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fade">
                                      <p:cBhvr>
                                        <p:cTn id="33" dur="500"/>
                                        <p:tgtEl>
                                          <p:spTgt spid="49"/>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 calcmode="lin" valueType="num">
                                      <p:cBhvr additive="base">
                                        <p:cTn id="36" dur="500" fill="hold"/>
                                        <p:tgtEl>
                                          <p:spTgt spid="24"/>
                                        </p:tgtEl>
                                        <p:attrNameLst>
                                          <p:attrName>ppt_x</p:attrName>
                                        </p:attrNameLst>
                                      </p:cBhvr>
                                      <p:tavLst>
                                        <p:tav tm="0">
                                          <p:val>
                                            <p:strVal val="#ppt_x"/>
                                          </p:val>
                                        </p:tav>
                                        <p:tav tm="100000">
                                          <p:val>
                                            <p:strVal val="#ppt_x"/>
                                          </p:val>
                                        </p:tav>
                                      </p:tavLst>
                                    </p:anim>
                                    <p:anim calcmode="lin" valueType="num">
                                      <p:cBhvr additive="base">
                                        <p:cTn id="37" dur="500" fill="hold"/>
                                        <p:tgtEl>
                                          <p:spTgt spid="24"/>
                                        </p:tgtEl>
                                        <p:attrNameLst>
                                          <p:attrName>ppt_y</p:attrName>
                                        </p:attrNameLst>
                                      </p:cBhvr>
                                      <p:tavLst>
                                        <p:tav tm="0">
                                          <p:val>
                                            <p:strVal val="1+#ppt_h/2"/>
                                          </p:val>
                                        </p:tav>
                                        <p:tav tm="100000">
                                          <p:val>
                                            <p:strVal val="#ppt_y"/>
                                          </p:val>
                                        </p:tav>
                                      </p:tavLst>
                                    </p:anim>
                                  </p:childTnLst>
                                </p:cTn>
                              </p:par>
                              <p:par>
                                <p:cTn id="38" presetID="10" presetClass="entr" presetSubtype="0" fill="hold"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par>
                                <p:cTn id="41" presetID="2" presetClass="entr" presetSubtype="4"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par>
                                <p:cTn id="45" presetID="10" presetClass="entr" presetSubtype="0" fill="hold" nodeType="with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fade">
                                      <p:cBhvr>
                                        <p:cTn id="4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22" grpId="0" animBg="1"/>
      <p:bldP spid="23" grpId="0" animBg="1"/>
      <p:bldP spid="24" grpId="0" animBg="1"/>
      <p:bldP spid="25"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B9F19B6-9BAF-4C74-9674-6BB296FB1D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91200" y="5104186"/>
            <a:ext cx="6095101" cy="348529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4" y="2408778"/>
            <a:ext cx="16511745" cy="3046988"/>
          </a:xfrm>
          <a:prstGeom prst="rect">
            <a:avLst/>
          </a:prstGeom>
          <a:noFill/>
        </p:spPr>
        <p:txBody>
          <a:bodyPr wrap="square" rtlCol="0">
            <a:spAutoFit/>
          </a:bodyPr>
          <a:lstStyle/>
          <a:p>
            <a:pPr algn="just" fontAlgn="base"/>
            <a:r>
              <a:rPr lang="en-GB" sz="2400" dirty="0">
                <a:solidFill>
                  <a:srgbClr val="243255"/>
                </a:solidFill>
                <a:effectLst/>
                <a:ea typeface="Times New Roman" panose="02020603050405020304" pitchFamily="18" charset="0"/>
              </a:rPr>
              <a:t>The spread in the use of the Internet over the last few decades has brought about profound changes in the way we communicate.</a:t>
            </a:r>
          </a:p>
          <a:p>
            <a:pPr algn="just" fontAlgn="base"/>
            <a:endParaRPr lang="en-GB" sz="2400" dirty="0">
              <a:solidFill>
                <a:srgbClr val="243255"/>
              </a:solidFill>
              <a:ea typeface="Times New Roman" panose="02020603050405020304" pitchFamily="18" charset="0"/>
            </a:endParaRPr>
          </a:p>
          <a:p>
            <a:pPr algn="just" fontAlgn="base"/>
            <a:r>
              <a:rPr lang="en-GB" sz="2400" dirty="0">
                <a:solidFill>
                  <a:srgbClr val="243255"/>
                </a:solidFill>
                <a:effectLst/>
                <a:ea typeface="Times New Roman" panose="02020603050405020304" pitchFamily="18" charset="0"/>
              </a:rPr>
              <a:t>Most of us may know by now that digital communication is any type of communication that is based on the use of technology. There are many channels and forms of digital communication. In the workplace, which is what we will focus on in this module, it can range from sending an email, having a chat conversation with your work team, or having an online professional meeting through some platform, among others.</a:t>
            </a:r>
          </a:p>
          <a:p>
            <a:pPr algn="just" fontAlgn="base"/>
            <a:endParaRPr lang="en-GB" sz="2400" dirty="0">
              <a:solidFill>
                <a:srgbClr val="243255"/>
              </a:solidFill>
              <a:effectLst/>
              <a:ea typeface="Times New Roman" panose="02020603050405020304" pitchFamily="18" charset="0"/>
            </a:endParaRPr>
          </a:p>
          <a:p>
            <a:pPr fontAlgn="base"/>
            <a:r>
              <a:rPr lang="en-GB" sz="2400" b="1" dirty="0">
                <a:solidFill>
                  <a:srgbClr val="243255"/>
                </a:solidFill>
                <a:effectLst/>
                <a:ea typeface="Times New Roman" panose="02020603050405020304" pitchFamily="18" charset="0"/>
              </a:rPr>
              <a:t>But, do we know how to have effective digital communication in the workplace and how to get the most out of it?</a:t>
            </a:r>
            <a:endParaRPr lang="es-ES" sz="2400" b="1" dirty="0">
              <a:effectLst/>
              <a:ea typeface="Times New Roman" panose="02020603050405020304" pitchFamily="18" charset="0"/>
            </a:endParaRPr>
          </a:p>
        </p:txBody>
      </p:sp>
      <p:sp>
        <p:nvSpPr>
          <p:cNvPr id="11" name="TextBox 5">
            <a:extLst>
              <a:ext uri="{FF2B5EF4-FFF2-40B4-BE49-F238E27FC236}">
                <a16:creationId xmlns:a16="http://schemas.microsoft.com/office/drawing/2014/main" id="{6DB2408F-C8E3-481B-BEFD-24DB75CA61AF}"/>
              </a:ext>
            </a:extLst>
          </p:cNvPr>
          <p:cNvSpPr txBox="1"/>
          <p:nvPr/>
        </p:nvSpPr>
        <p:spPr>
          <a:xfrm>
            <a:off x="903420" y="1697524"/>
            <a:ext cx="17902214" cy="584775"/>
          </a:xfrm>
          <a:prstGeom prst="rect">
            <a:avLst/>
          </a:prstGeom>
          <a:noFill/>
        </p:spPr>
        <p:txBody>
          <a:bodyPr wrap="square" rtlCol="0" anchor="ctr">
            <a:spAutoFit/>
          </a:bodyPr>
          <a:lstStyle/>
          <a:p>
            <a:pPr fontAlgn="base"/>
            <a:r>
              <a:rPr lang="en-GB" sz="3200" b="1" dirty="0">
                <a:solidFill>
                  <a:srgbClr val="243255"/>
                </a:solidFill>
                <a:effectLst/>
                <a:latin typeface="Calibri" panose="020F0502020204030204" pitchFamily="34" charset="0"/>
                <a:ea typeface="Times New Roman" panose="02020603050405020304" pitchFamily="18" charset="0"/>
              </a:rPr>
              <a:t>Communication in the digital environment. The new communication.</a:t>
            </a:r>
            <a:endParaRPr lang="es-ES" sz="3200" dirty="0">
              <a:effectLst/>
              <a:latin typeface="Times New Roman" panose="02020603050405020304" pitchFamily="18" charset="0"/>
              <a:ea typeface="Times New Roman" panose="02020603050405020304" pitchFamily="18"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96493" y="2204257"/>
            <a:ext cx="10494818" cy="3046988"/>
          </a:xfrm>
          <a:prstGeom prst="rect">
            <a:avLst/>
          </a:prstGeom>
          <a:noFill/>
        </p:spPr>
        <p:txBody>
          <a:bodyPr wrap="square" rtlCol="0">
            <a:spAutoFit/>
          </a:bodyPr>
          <a:lstStyle/>
          <a:p>
            <a:pPr algn="just" fontAlgn="base"/>
            <a:r>
              <a:rPr lang="en-GB" sz="2400" dirty="0">
                <a:solidFill>
                  <a:srgbClr val="243255"/>
                </a:solidFill>
                <a:effectLst/>
                <a:ea typeface="Times New Roman" panose="02020603050405020304" pitchFamily="18" charset="0"/>
              </a:rPr>
              <a:t>In this module we will focus on how to improve digital communication and thus coordination with others, by developing the necessary skills that will help drive effective digital communication in the work environment.</a:t>
            </a:r>
            <a:endParaRPr lang="es-ES" sz="2400" dirty="0">
              <a:effectLst/>
              <a:ea typeface="Times New Roman" panose="02020603050405020304" pitchFamily="18" charset="0"/>
            </a:endParaRPr>
          </a:p>
          <a:p>
            <a:pPr algn="just" fontAlgn="base"/>
            <a:endParaRPr lang="en-GB" sz="2400" dirty="0">
              <a:solidFill>
                <a:srgbClr val="243255"/>
              </a:solidFill>
              <a:effectLst/>
              <a:ea typeface="Times New Roman" panose="02020603050405020304" pitchFamily="18" charset="0"/>
            </a:endParaRPr>
          </a:p>
          <a:p>
            <a:pPr algn="just" fontAlgn="base"/>
            <a:r>
              <a:rPr lang="en-GB" sz="2400" dirty="0">
                <a:solidFill>
                  <a:srgbClr val="243255"/>
                </a:solidFill>
                <a:effectLst/>
                <a:ea typeface="Times New Roman" panose="02020603050405020304" pitchFamily="18" charset="0"/>
              </a:rPr>
              <a:t>Currently, after the COVID-19 crisis, the digitalization processes of companies have accelerated, which has led to the establishment of new remote working methodologies, encompassed in the new term called Smart working, in which work teams become virtual. </a:t>
            </a:r>
          </a:p>
        </p:txBody>
      </p:sp>
      <p:sp>
        <p:nvSpPr>
          <p:cNvPr id="12" name="object 3">
            <a:extLst>
              <a:ext uri="{FF2B5EF4-FFF2-40B4-BE49-F238E27FC236}">
                <a16:creationId xmlns:a16="http://schemas.microsoft.com/office/drawing/2014/main" id="{446120C7-B0A5-4FB5-B748-C44D2DF196B2}"/>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pic>
        <p:nvPicPr>
          <p:cNvPr id="5" name="Imagen 4">
            <a:extLst>
              <a:ext uri="{FF2B5EF4-FFF2-40B4-BE49-F238E27FC236}">
                <a16:creationId xmlns:a16="http://schemas.microsoft.com/office/drawing/2014/main" id="{C8ABF2C6-31FF-45EF-9233-FC170EB08F3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536555" y="4197940"/>
            <a:ext cx="7315200" cy="383857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1</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CuadroTexto 11">
            <a:extLst>
              <a:ext uri="{FF2B5EF4-FFF2-40B4-BE49-F238E27FC236}">
                <a16:creationId xmlns:a16="http://schemas.microsoft.com/office/drawing/2014/main" id="{1E76EB74-3D8C-4BCB-92B5-E802F2557140}"/>
              </a:ext>
            </a:extLst>
          </p:cNvPr>
          <p:cNvSpPr txBox="1"/>
          <p:nvPr/>
        </p:nvSpPr>
        <p:spPr>
          <a:xfrm>
            <a:off x="990600" y="1790700"/>
            <a:ext cx="13847618" cy="2308324"/>
          </a:xfrm>
          <a:prstGeom prst="rect">
            <a:avLst/>
          </a:prstGeom>
          <a:noFill/>
        </p:spPr>
        <p:txBody>
          <a:bodyPr wrap="square">
            <a:spAutoFit/>
          </a:bodyPr>
          <a:lstStyle/>
          <a:p>
            <a:pPr algn="just" fontAlgn="base"/>
            <a:r>
              <a:rPr lang="en-GB" sz="2400" dirty="0">
                <a:solidFill>
                  <a:srgbClr val="243255"/>
                </a:solidFill>
                <a:effectLst/>
                <a:ea typeface="Times New Roman" panose="02020603050405020304" pitchFamily="18" charset="0"/>
              </a:rPr>
              <a:t>Therefore, it should be noted that this type of digital communication is nowadays the new norm, in which in addition to the knowledge of certain skills and digital tools, we must learn the codes of conduct of communication in the current digital environment, and work on our soft communication skills, to achieve effective communication, which is basic for teamwork and coordination with others, the professional development of the individual, as well as to have an attractive, productive and enjoyable work experience, and in turn adapt to the new circumstances and labour challenges in which we live.</a:t>
            </a:r>
          </a:p>
        </p:txBody>
      </p:sp>
      <p:sp>
        <p:nvSpPr>
          <p:cNvPr id="13" name="object 3">
            <a:extLst>
              <a:ext uri="{FF2B5EF4-FFF2-40B4-BE49-F238E27FC236}">
                <a16:creationId xmlns:a16="http://schemas.microsoft.com/office/drawing/2014/main" id="{BB9878E8-DAD3-4120-993B-71D4CDEA5A8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9" name="CuadroTexto 8">
            <a:extLst>
              <a:ext uri="{FF2B5EF4-FFF2-40B4-BE49-F238E27FC236}">
                <a16:creationId xmlns:a16="http://schemas.microsoft.com/office/drawing/2014/main" id="{D3856C49-43B7-4D7B-8361-33703AC396FA}"/>
              </a:ext>
            </a:extLst>
          </p:cNvPr>
          <p:cNvSpPr txBox="1"/>
          <p:nvPr/>
        </p:nvSpPr>
        <p:spPr>
          <a:xfrm>
            <a:off x="990600" y="4443207"/>
            <a:ext cx="13847618" cy="3416320"/>
          </a:xfrm>
          <a:prstGeom prst="rect">
            <a:avLst/>
          </a:prstGeom>
          <a:noFill/>
        </p:spPr>
        <p:txBody>
          <a:bodyPr wrap="square">
            <a:spAutoFit/>
          </a:bodyPr>
          <a:lstStyle/>
          <a:p>
            <a:pPr algn="just" fontAlgn="base"/>
            <a:r>
              <a:rPr lang="en-GB" sz="2400" dirty="0">
                <a:solidFill>
                  <a:srgbClr val="243255"/>
                </a:solidFill>
                <a:effectLst/>
                <a:ea typeface="Times New Roman" panose="02020603050405020304" pitchFamily="18" charset="0"/>
              </a:rPr>
              <a:t>To achieve the above objectives, it is valuable to know that digital communication has inherent characteristics, advantages and disadvantages compared to the face-to-face communication to which we have long been accustomed. Digital communication is faster, interactive, decentralized, more participatory, less hierarchical. Above all, it allows us to interact immediately, eliminating the physical barriers that could condition us before. One of its particular characteristics is that it is not usually accompanied by the non-verbal language that accompanies traditional communication, which poses new paradigms.</a:t>
            </a:r>
            <a:endParaRPr lang="es-ES" sz="2400" dirty="0">
              <a:effectLst/>
              <a:ea typeface="Times New Roman" panose="02020603050405020304" pitchFamily="18" charset="0"/>
            </a:endParaRPr>
          </a:p>
          <a:p>
            <a:pPr algn="just" fontAlgn="base"/>
            <a:endParaRPr lang="es-ES" sz="2400" dirty="0">
              <a:effectLst/>
              <a:ea typeface="Times New Roman" panose="02020603050405020304" pitchFamily="18" charset="0"/>
            </a:endParaRPr>
          </a:p>
          <a:p>
            <a:pPr algn="just" fontAlgn="base"/>
            <a:r>
              <a:rPr lang="en-GB" sz="2400" dirty="0">
                <a:solidFill>
                  <a:srgbClr val="243255"/>
                </a:solidFill>
                <a:effectLst/>
                <a:ea typeface="Times New Roman" panose="02020603050405020304" pitchFamily="18" charset="0"/>
              </a:rPr>
              <a:t>According to these characteristics, let's see in the following unit, what are the most common problems that can arise through digital communication in the workplace.</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62257216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5" name="object 3">
            <a:extLst>
              <a:ext uri="{FF2B5EF4-FFF2-40B4-BE49-F238E27FC236}">
                <a16:creationId xmlns:a16="http://schemas.microsoft.com/office/drawing/2014/main" id="{0409B19A-6693-43E7-B35B-C85E49857B17}"/>
              </a:ext>
            </a:extLst>
          </p:cNvPr>
          <p:cNvSpPr txBox="1"/>
          <p:nvPr/>
        </p:nvSpPr>
        <p:spPr>
          <a:xfrm>
            <a:off x="990600" y="1635350"/>
            <a:ext cx="11634944" cy="629660"/>
          </a:xfrm>
          <a:prstGeom prst="rect">
            <a:avLst/>
          </a:prstGeom>
        </p:spPr>
        <p:txBody>
          <a:bodyPr vert="horz" wrap="square" lIns="0" tIns="13970" rIns="0" bIns="0" rtlCol="0">
            <a:spAutoFit/>
          </a:bodyPr>
          <a:lstStyle/>
          <a:p>
            <a:pPr marL="12700">
              <a:lnSpc>
                <a:spcPct val="100000"/>
              </a:lnSpc>
              <a:spcBef>
                <a:spcPts val="110"/>
              </a:spcBef>
            </a:pPr>
            <a:r>
              <a:rPr lang="en-GB" sz="4000" b="1" dirty="0">
                <a:solidFill>
                  <a:srgbClr val="243255"/>
                </a:solidFill>
                <a:effectLst/>
                <a:ea typeface="Times New Roman" panose="02020603050405020304" pitchFamily="18" charset="0"/>
              </a:rPr>
              <a:t>Main communication problems in digital era</a:t>
            </a:r>
            <a:endParaRPr sz="4000" dirty="0">
              <a:solidFill>
                <a:srgbClr val="002060"/>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90600" y="2403929"/>
            <a:ext cx="12573000" cy="1200329"/>
          </a:xfrm>
          <a:prstGeom prst="rect">
            <a:avLst/>
          </a:prstGeom>
          <a:noFill/>
        </p:spPr>
        <p:txBody>
          <a:bodyPr wrap="square" rtlCol="0">
            <a:spAutoFit/>
          </a:bodyPr>
          <a:lstStyle/>
          <a:p>
            <a:pPr algn="just" fontAlgn="base"/>
            <a:r>
              <a:rPr lang="en-GB" sz="2400" dirty="0">
                <a:solidFill>
                  <a:srgbClr val="243255"/>
                </a:solidFill>
                <a:effectLst/>
                <a:ea typeface="Times New Roman" panose="02020603050405020304" pitchFamily="18" charset="0"/>
              </a:rPr>
              <a:t>Communication barriers are those that prevent a free, clear and effective transmission of information or message. Let's see in the digital work environment, what are the most common problems that we can find in our team.</a:t>
            </a:r>
          </a:p>
        </p:txBody>
      </p:sp>
      <p:sp>
        <p:nvSpPr>
          <p:cNvPr id="13" name="object 3">
            <a:extLst>
              <a:ext uri="{FF2B5EF4-FFF2-40B4-BE49-F238E27FC236}">
                <a16:creationId xmlns:a16="http://schemas.microsoft.com/office/drawing/2014/main" id="{E0B4FA4B-C511-49AE-8403-A2483173A359}"/>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pic>
        <p:nvPicPr>
          <p:cNvPr id="6" name="Imagen 5">
            <a:extLst>
              <a:ext uri="{FF2B5EF4-FFF2-40B4-BE49-F238E27FC236}">
                <a16:creationId xmlns:a16="http://schemas.microsoft.com/office/drawing/2014/main" id="{6EFC6DA8-57E8-4314-AF1F-7FB607E81E3D}"/>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3376564" y="3924300"/>
            <a:ext cx="4911436" cy="3040930"/>
          </a:xfrm>
          <a:prstGeom prst="rect">
            <a:avLst/>
          </a:prstGeom>
        </p:spPr>
      </p:pic>
      <p:sp>
        <p:nvSpPr>
          <p:cNvPr id="11" name="CuadroTexto 10">
            <a:extLst>
              <a:ext uri="{FF2B5EF4-FFF2-40B4-BE49-F238E27FC236}">
                <a16:creationId xmlns:a16="http://schemas.microsoft.com/office/drawing/2014/main" id="{DDE53740-7ADB-4099-A5B1-CBA835D016E5}"/>
              </a:ext>
            </a:extLst>
          </p:cNvPr>
          <p:cNvSpPr txBox="1"/>
          <p:nvPr/>
        </p:nvSpPr>
        <p:spPr>
          <a:xfrm>
            <a:off x="990600" y="3756135"/>
            <a:ext cx="12573000" cy="1569660"/>
          </a:xfrm>
          <a:prstGeom prst="rect">
            <a:avLst/>
          </a:prstGeom>
          <a:noFill/>
        </p:spPr>
        <p:txBody>
          <a:bodyPr wrap="square">
            <a:spAutoFit/>
          </a:bodyPr>
          <a:lstStyle/>
          <a:p>
            <a:pPr marL="342900" lvl="0" indent="-342900" algn="just">
              <a:buFont typeface="Arial" panose="020B0604020202020204" pitchFamily="34" charset="0"/>
              <a:buChar char="•"/>
            </a:pPr>
            <a:r>
              <a:rPr lang="en-GB" sz="2400" b="1" dirty="0">
                <a:solidFill>
                  <a:srgbClr val="E12227"/>
                </a:solidFill>
              </a:rPr>
              <a:t>Cooling of interpersonal relationships in the virtual work team:</a:t>
            </a:r>
            <a:r>
              <a:rPr lang="en-GB" sz="2400" dirty="0">
                <a:solidFill>
                  <a:srgbClr val="243255"/>
                </a:solidFill>
              </a:rPr>
              <a:t> The lack of contact in virtual work or digital communication can lead to feelings of isolation, loneliness and cooling of team relationships, which can have a negative impact on the individual, affecting their well-being, productivity and the work environment itself.</a:t>
            </a:r>
          </a:p>
        </p:txBody>
      </p:sp>
      <p:sp>
        <p:nvSpPr>
          <p:cNvPr id="14" name="CuadroTexto 13">
            <a:extLst>
              <a:ext uri="{FF2B5EF4-FFF2-40B4-BE49-F238E27FC236}">
                <a16:creationId xmlns:a16="http://schemas.microsoft.com/office/drawing/2014/main" id="{A63FA888-C356-49C2-A887-E662F092BED5}"/>
              </a:ext>
            </a:extLst>
          </p:cNvPr>
          <p:cNvSpPr txBox="1"/>
          <p:nvPr/>
        </p:nvSpPr>
        <p:spPr>
          <a:xfrm>
            <a:off x="990600" y="5464714"/>
            <a:ext cx="12573000" cy="2677656"/>
          </a:xfrm>
          <a:prstGeom prst="rect">
            <a:avLst/>
          </a:prstGeom>
          <a:noFill/>
        </p:spPr>
        <p:txBody>
          <a:bodyPr wrap="square">
            <a:spAutoFit/>
          </a:bodyPr>
          <a:lstStyle/>
          <a:p>
            <a:pPr marL="342900" lvl="0" indent="-342900" algn="just">
              <a:buFont typeface="Arial" panose="020B0604020202020204" pitchFamily="34" charset="0"/>
              <a:buChar char="•"/>
            </a:pPr>
            <a:r>
              <a:rPr lang="en-GB" sz="2400" b="1" dirty="0">
                <a:solidFill>
                  <a:srgbClr val="E12227"/>
                </a:solidFill>
              </a:rPr>
              <a:t>Problems in the interpretation of the message: </a:t>
            </a:r>
            <a:r>
              <a:rPr lang="en-GB" sz="2400" dirty="0">
                <a:solidFill>
                  <a:srgbClr val="243255"/>
                </a:solidFill>
              </a:rPr>
              <a:t>The digital message is easy to misinterpret. Through this medium, the non-verbal signals of communication, such as tone of voice, emphasis, hand gestures, facial tone, body position, etc., which usually accompany the interpretation of the information, are not seen. This can lead to a misinterpretation of messages or information, in which we end up giving a subjective or personal interpretation of the receiver (based on his emotional state. We hear and see what we emotionally tune in), losing the initial effectiveness or objectivity of the message.</a:t>
            </a:r>
            <a:endParaRPr lang="es-ES" sz="2400" dirty="0">
              <a:solidFill>
                <a:srgbClr val="243255"/>
              </a:solidFill>
            </a:endParaRPr>
          </a:p>
        </p:txBody>
      </p:sp>
    </p:spTree>
    <p:extLst>
      <p:ext uri="{BB962C8B-B14F-4D97-AF65-F5344CB8AC3E}">
        <p14:creationId xmlns:p14="http://schemas.microsoft.com/office/powerpoint/2010/main" val="7436391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par>
                          <p:cTn id="30" fill="hold">
                            <p:stCondLst>
                              <p:cond delay="500"/>
                            </p:stCondLst>
                            <p:childTnLst>
                              <p:par>
                                <p:cTn id="31" presetID="42"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3" grpId="0"/>
      <p:bldP spid="11"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CAB1E4F-53A0-4D43-8217-96EC0D2C29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3778345" y="1714500"/>
            <a:ext cx="4495800" cy="5637778"/>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714500"/>
            <a:ext cx="13258800" cy="2677656"/>
          </a:xfrm>
          <a:prstGeom prst="rect">
            <a:avLst/>
          </a:prstGeom>
          <a:noFill/>
        </p:spPr>
        <p:txBody>
          <a:bodyPr wrap="square" rtlCol="0">
            <a:spAutoFit/>
          </a:bodyPr>
          <a:lstStyle/>
          <a:p>
            <a:pPr marL="285750" indent="-285750" algn="just" fontAlgn="base">
              <a:buFont typeface="Arial" panose="020B0604020202020204" pitchFamily="34" charset="0"/>
              <a:buChar char="•"/>
            </a:pPr>
            <a:r>
              <a:rPr lang="en-GB" sz="2400" b="1" dirty="0">
                <a:solidFill>
                  <a:srgbClr val="E12227"/>
                </a:solidFill>
                <a:effectLst/>
                <a:ea typeface="Times New Roman" panose="02020603050405020304" pitchFamily="18" charset="0"/>
              </a:rPr>
              <a:t>It creates a false security / coldness:</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For many people, the physical distance of digital communication creates a sense of "false security", which face-to-face communication does not provide, and makes them feel safer, as if digital communication were not "real", and they can manifest a more "aggressive" behaviour or a certain lack of caution in communication, shielded by the medium and the distance. It is easier for them to express themselves through this type of medium than when we have to look someone in the eye and share our feelings or opinions.</a:t>
            </a:r>
            <a:endParaRPr lang="es-ES" sz="2400" dirty="0">
              <a:effectLst/>
              <a:ea typeface="Times New Roman" panose="02020603050405020304" pitchFamily="18" charset="0"/>
            </a:endParaRPr>
          </a:p>
          <a:p>
            <a:pPr algn="just" fontAlgn="base"/>
            <a:endParaRPr lang="es-ES" sz="2400" dirty="0">
              <a:solidFill>
                <a:srgbClr val="E12227"/>
              </a:solidFill>
              <a:effectLst/>
              <a:ea typeface="Times New Roman" panose="02020603050405020304" pitchFamily="18" charset="0"/>
            </a:endParaRPr>
          </a:p>
        </p:txBody>
      </p:sp>
      <p:sp>
        <p:nvSpPr>
          <p:cNvPr id="9" name="object 3">
            <a:extLst>
              <a:ext uri="{FF2B5EF4-FFF2-40B4-BE49-F238E27FC236}">
                <a16:creationId xmlns:a16="http://schemas.microsoft.com/office/drawing/2014/main" id="{E4A5EBC7-F1A6-45F8-982A-3F09E1ADAAC9}"/>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A25EFC9D-F2F6-4FA7-B585-514D3AA9129E}"/>
              </a:ext>
            </a:extLst>
          </p:cNvPr>
          <p:cNvSpPr txBox="1"/>
          <p:nvPr/>
        </p:nvSpPr>
        <p:spPr>
          <a:xfrm>
            <a:off x="762000" y="4380907"/>
            <a:ext cx="13258800" cy="1938992"/>
          </a:xfrm>
          <a:prstGeom prst="rect">
            <a:avLst/>
          </a:prstGeom>
          <a:noFill/>
        </p:spPr>
        <p:txBody>
          <a:bodyPr wrap="square">
            <a:spAutoFit/>
          </a:bodyPr>
          <a:lstStyle/>
          <a:p>
            <a:pPr marL="285750" indent="-285750" algn="just" fontAlgn="base">
              <a:buFont typeface="Arial" panose="020B0604020202020204" pitchFamily="34" charset="0"/>
              <a:buChar char="•"/>
            </a:pPr>
            <a:r>
              <a:rPr lang="en-GB" sz="2400" b="1" dirty="0">
                <a:solidFill>
                  <a:srgbClr val="E12227"/>
                </a:solidFill>
                <a:effectLst/>
                <a:ea typeface="Times New Roman" panose="02020603050405020304" pitchFamily="18" charset="0"/>
              </a:rPr>
              <a:t>The immediacy / instantaneousness of the message:</a:t>
            </a:r>
            <a:r>
              <a:rPr lang="en-GB" sz="2400" dirty="0">
                <a:solidFill>
                  <a:srgbClr val="E12227"/>
                </a:solidFill>
                <a:effectLst/>
                <a:ea typeface="Times New Roman" panose="02020603050405020304" pitchFamily="18" charset="0"/>
              </a:rPr>
              <a:t> </a:t>
            </a:r>
            <a:r>
              <a:rPr lang="en-GB" sz="2400" dirty="0">
                <a:solidFill>
                  <a:srgbClr val="243255"/>
                </a:solidFill>
                <a:effectLst/>
                <a:ea typeface="Times New Roman" panose="02020603050405020304" pitchFamily="18" charset="0"/>
              </a:rPr>
              <a:t>The perspective of instant communication creates an additional pressure to compensate </a:t>
            </a:r>
            <a:r>
              <a:rPr lang="en-GB" sz="2400" dirty="0" err="1">
                <a:solidFill>
                  <a:srgbClr val="243255"/>
                </a:solidFill>
                <a:effectLst/>
                <a:ea typeface="Times New Roman" panose="02020603050405020304" pitchFamily="18" charset="0"/>
              </a:rPr>
              <a:t>presentiality</a:t>
            </a:r>
            <a:r>
              <a:rPr lang="en-GB" sz="2400" dirty="0">
                <a:solidFill>
                  <a:srgbClr val="243255"/>
                </a:solidFill>
                <a:effectLst/>
                <a:ea typeface="Times New Roman" panose="02020603050405020304" pitchFamily="18" charset="0"/>
              </a:rPr>
              <a:t>, which can often lead to write quickly, answer quickly, which can transform what should be a thoughtful response, in a reaction, which can lead in turn to recklessness, more difficult to remedy by the intrinsic characteristics of the digital medium.</a:t>
            </a:r>
            <a:endParaRPr lang="es-ES" sz="2400" dirty="0">
              <a:effectLst/>
              <a:ea typeface="Times New Roman" panose="02020603050405020304" pitchFamily="18" charset="0"/>
            </a:endParaRPr>
          </a:p>
        </p:txBody>
      </p:sp>
    </p:spTree>
    <p:extLst>
      <p:ext uri="{BB962C8B-B14F-4D97-AF65-F5344CB8AC3E}">
        <p14:creationId xmlns:p14="http://schemas.microsoft.com/office/powerpoint/2010/main" val="181961043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42" presetClass="entr" presetSubtype="0"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a importancia del lenguaje inclusivo en marketing">
            <a:extLst>
              <a:ext uri="{FF2B5EF4-FFF2-40B4-BE49-F238E27FC236}">
                <a16:creationId xmlns:a16="http://schemas.microsoft.com/office/drawing/2014/main" id="{D10B3579-68A2-48C1-832B-62A7BDB9492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4533900"/>
            <a:ext cx="6248400" cy="3916723"/>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Unit 2</a:t>
            </a: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2727" y="1662648"/>
            <a:ext cx="12108873" cy="2308324"/>
          </a:xfrm>
          <a:prstGeom prst="rect">
            <a:avLst/>
          </a:prstGeom>
          <a:noFill/>
        </p:spPr>
        <p:txBody>
          <a:bodyPr wrap="square" rtlCol="0">
            <a:spAutoFit/>
          </a:bodyPr>
          <a:lstStyle/>
          <a:p>
            <a:pPr marL="342900" indent="-342900" algn="just"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The persistence of the message or digital fingerprint:</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The digital medium, in addition to having multiple advantages, has the particularity of remaining in the electronic medium, this means that the messages we send, or the conversations we have, etc., remain reflected in the medium and will remain in the digital support, unlike traditional communication, which we could say is more “ephemeral". </a:t>
            </a:r>
            <a:endParaRPr lang="es-ES" sz="2400" dirty="0">
              <a:effectLst/>
              <a:latin typeface="Times New Roman" panose="02020603050405020304" pitchFamily="18" charset="0"/>
              <a:ea typeface="Times New Roman" panose="02020603050405020304" pitchFamily="18" charset="0"/>
            </a:endParaRPr>
          </a:p>
          <a:p>
            <a:pPr algn="just"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9" name="object 3">
            <a:extLst>
              <a:ext uri="{FF2B5EF4-FFF2-40B4-BE49-F238E27FC236}">
                <a16:creationId xmlns:a16="http://schemas.microsoft.com/office/drawing/2014/main" id="{83B00672-19CA-474C-AF5D-77826262A984}"/>
              </a:ext>
            </a:extLst>
          </p:cNvPr>
          <p:cNvSpPr txBox="1"/>
          <p:nvPr/>
        </p:nvSpPr>
        <p:spPr>
          <a:xfrm>
            <a:off x="903420" y="723900"/>
            <a:ext cx="12244544" cy="629660"/>
          </a:xfrm>
          <a:prstGeom prst="rect">
            <a:avLst/>
          </a:prstGeom>
        </p:spPr>
        <p:txBody>
          <a:bodyPr vert="horz" wrap="square" lIns="0" tIns="13970" rIns="0" bIns="0" rtlCol="0">
            <a:spAutoFit/>
          </a:bodyPr>
          <a:lstStyle/>
          <a:p>
            <a:pPr lvl="0" fontAlgn="base"/>
            <a:r>
              <a:rPr lang="en-GB" sz="4000" b="1" dirty="0">
                <a:solidFill>
                  <a:srgbClr val="E12227"/>
                </a:solidFill>
                <a:effectLst/>
                <a:ea typeface="Times New Roman" panose="02020603050405020304" pitchFamily="18" charset="0"/>
              </a:rPr>
              <a:t>Effective communication in the digital environment</a:t>
            </a:r>
            <a:endParaRPr lang="es-ES" sz="40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5255B718-8920-488C-9D5C-0995E1A8B04D}"/>
              </a:ext>
            </a:extLst>
          </p:cNvPr>
          <p:cNvSpPr txBox="1"/>
          <p:nvPr/>
        </p:nvSpPr>
        <p:spPr>
          <a:xfrm>
            <a:off x="692726" y="3683490"/>
            <a:ext cx="12032673" cy="1938992"/>
          </a:xfrm>
          <a:prstGeom prst="rect">
            <a:avLst/>
          </a:prstGeom>
          <a:noFill/>
        </p:spPr>
        <p:txBody>
          <a:bodyPr wrap="square">
            <a:spAutoFit/>
          </a:bodyPr>
          <a:lstStyle/>
          <a:p>
            <a:pPr algn="just" fontAlgn="base"/>
            <a:endParaRPr lang="es-ES" sz="2400" dirty="0">
              <a:effectLst/>
              <a:latin typeface="Times New Roman" panose="02020603050405020304" pitchFamily="18" charset="0"/>
              <a:ea typeface="Times New Roman" panose="02020603050405020304" pitchFamily="18" charset="0"/>
            </a:endParaRPr>
          </a:p>
          <a:p>
            <a:pPr marL="342900" indent="-342900" algn="just" fontAlgn="base">
              <a:buFont typeface="Arial" panose="020B0604020202020204" pitchFamily="34" charset="0"/>
              <a:buChar char="•"/>
            </a:pPr>
            <a:r>
              <a:rPr lang="en-GB" sz="2400" b="1" dirty="0">
                <a:solidFill>
                  <a:srgbClr val="E12227"/>
                </a:solidFill>
                <a:effectLst/>
                <a:latin typeface="Calibri" panose="020F0502020204030204" pitchFamily="34" charset="0"/>
                <a:ea typeface="Times New Roman" panose="02020603050405020304" pitchFamily="18" charset="0"/>
              </a:rPr>
              <a:t>Use of vocabulary with certain meanings:</a:t>
            </a:r>
            <a:r>
              <a:rPr lang="en-GB" sz="2400" dirty="0">
                <a:solidFill>
                  <a:srgbClr val="E12227"/>
                </a:solidFill>
                <a:effectLst/>
                <a:latin typeface="Calibri" panose="020F0502020204030204" pitchFamily="34" charset="0"/>
                <a:ea typeface="Times New Roman" panose="02020603050405020304" pitchFamily="18" charset="0"/>
              </a:rPr>
              <a:t> </a:t>
            </a:r>
            <a:r>
              <a:rPr lang="en-GB" sz="2400" dirty="0">
                <a:solidFill>
                  <a:srgbClr val="243255"/>
                </a:solidFill>
                <a:effectLst/>
                <a:latin typeface="Calibri" panose="020F0502020204030204" pitchFamily="34" charset="0"/>
                <a:ea typeface="Times New Roman" panose="02020603050405020304" pitchFamily="18" charset="0"/>
              </a:rPr>
              <a:t>Languages, technical terms, anglicisms, colloquial language, symbols with more than one meaning, poor expression, etc., which the receiver, for different reasons, may interpret them differently or not understand them at all, which leads to a distortion of the message we receive or that we intended to convey.</a:t>
            </a:r>
            <a:endParaRPr lang="es-E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1693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500"/>
                            </p:stCondLst>
                            <p:childTnLst>
                              <p:par>
                                <p:cTn id="23" presetID="21" presetClass="entr" presetSubtype="1" fill="hold" nodeType="afterEffect">
                                  <p:stCondLst>
                                    <p:cond delay="0"/>
                                  </p:stCondLst>
                                  <p:childTnLst>
                                    <p:set>
                                      <p:cBhvr>
                                        <p:cTn id="24" dur="1" fill="hold">
                                          <p:stCondLst>
                                            <p:cond delay="0"/>
                                          </p:stCondLst>
                                        </p:cTn>
                                        <p:tgtEl>
                                          <p:spTgt spid="2050"/>
                                        </p:tgtEl>
                                        <p:attrNameLst>
                                          <p:attrName>style.visibility</p:attrName>
                                        </p:attrNameLst>
                                      </p:cBhvr>
                                      <p:to>
                                        <p:strVal val="visible"/>
                                      </p:to>
                                    </p:set>
                                    <p:animEffect transition="in" filter="wheel(1)">
                                      <p:cBhvr>
                                        <p:cTn id="25"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9"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4004</Words>
  <Application>Microsoft Office PowerPoint</Application>
  <PresentationFormat>Personalizado</PresentationFormat>
  <Paragraphs>199</Paragraphs>
  <Slides>26</Slides>
  <Notes>23</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26</vt:i4>
      </vt:variant>
    </vt:vector>
  </HeadingPairs>
  <TitlesOfParts>
    <vt:vector size="34" baseType="lpstr">
      <vt:lpstr>Arial</vt:lpstr>
      <vt:lpstr>Calibri</vt:lpstr>
      <vt:lpstr>Courier New</vt:lpstr>
      <vt:lpstr>Tahoma</vt:lpstr>
      <vt:lpstr>Times New Roman</vt:lpstr>
      <vt:lpstr>YADLjI9qxTA 0</vt:lpstr>
      <vt:lpstr>Office Theme</vt:lpstr>
      <vt:lpstr>1_Office Theme</vt:lpstr>
      <vt:lpstr>Presentación de PowerPoint</vt:lpstr>
      <vt:lpstr>OBJECTIVES AND GOALS </vt:lpstr>
      <vt:lpstr>INDEX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105</cp:revision>
  <dcterms:created xsi:type="dcterms:W3CDTF">2021-03-19T11:51:00Z</dcterms:created>
  <dcterms:modified xsi:type="dcterms:W3CDTF">2022-02-10T11:36:06Z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