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36"/>
  </p:notesMasterIdLst>
  <p:sldIdLst>
    <p:sldId id="269" r:id="rId3"/>
    <p:sldId id="257" r:id="rId4"/>
    <p:sldId id="333" r:id="rId5"/>
    <p:sldId id="264" r:id="rId6"/>
    <p:sldId id="275" r:id="rId7"/>
    <p:sldId id="304" r:id="rId8"/>
    <p:sldId id="305" r:id="rId9"/>
    <p:sldId id="306" r:id="rId10"/>
    <p:sldId id="307" r:id="rId11"/>
    <p:sldId id="309" r:id="rId12"/>
    <p:sldId id="310" r:id="rId13"/>
    <p:sldId id="312" r:id="rId14"/>
    <p:sldId id="314" r:id="rId15"/>
    <p:sldId id="313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0" r:id="rId32"/>
    <p:sldId id="332" r:id="rId33"/>
    <p:sldId id="334" r:id="rId34"/>
    <p:sldId id="270" r:id="rId35"/>
  </p:sldIdLst>
  <p:sldSz cx="18288000" cy="10287000"/>
  <p:notesSz cx="18288000" cy="10287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255"/>
    <a:srgbClr val="E122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63" autoAdjust="0"/>
    <p:restoredTop sz="94637"/>
  </p:normalViewPr>
  <p:slideViewPr>
    <p:cSldViewPr>
      <p:cViewPr varScale="1">
        <p:scale>
          <a:sx n="69" d="100"/>
          <a:sy n="69" d="100"/>
        </p:scale>
        <p:origin x="1024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13640-A9D7-4474-A8EE-605C28A1E708}" type="datetimeFigureOut">
              <a:rPr lang="es-ES" smtClean="0"/>
              <a:t>4/2/22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B2E4B-9468-4FDF-9F87-37DCA28F10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2647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8096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79306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576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12957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4422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94755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6468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59954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27437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73171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8285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3279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07524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12386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19328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47480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95454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95691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92152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25992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27591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767A38-6BE8-48B4-8B8F-3257C75110C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6379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9679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300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34416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759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2026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7055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A5AF86-9181-4709-A4AD-865EAD2937B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8125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7337761"/>
            <a:ext cx="2320925" cy="2949575"/>
          </a:xfrm>
          <a:custGeom>
            <a:avLst/>
            <a:gdLst/>
            <a:ahLst/>
            <a:cxnLst/>
            <a:rect l="l" t="t" r="r" b="b"/>
            <a:pathLst>
              <a:path w="2320925" h="2949575">
                <a:moveTo>
                  <a:pt x="2320748" y="2949238"/>
                </a:moveTo>
                <a:lnTo>
                  <a:pt x="0" y="2949238"/>
                </a:lnTo>
                <a:lnTo>
                  <a:pt x="0" y="0"/>
                </a:lnTo>
                <a:lnTo>
                  <a:pt x="2320748" y="2320062"/>
                </a:lnTo>
                <a:lnTo>
                  <a:pt x="2320748" y="2949238"/>
                </a:lnTo>
                <a:close/>
              </a:path>
            </a:pathLst>
          </a:custGeom>
          <a:solidFill>
            <a:srgbClr val="152D5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2377571"/>
            <a:ext cx="6762749" cy="324802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919664" y="0"/>
            <a:ext cx="1333500" cy="10287000"/>
          </a:xfrm>
          <a:custGeom>
            <a:avLst/>
            <a:gdLst/>
            <a:ahLst/>
            <a:cxnLst/>
            <a:rect l="l" t="t" r="r" b="b"/>
            <a:pathLst>
              <a:path w="1333500" h="10287000">
                <a:moveTo>
                  <a:pt x="1333499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333499" y="0"/>
                </a:lnTo>
                <a:lnTo>
                  <a:pt x="1333499" y="10286999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1779574"/>
            <a:ext cx="5175250" cy="8507730"/>
          </a:xfrm>
          <a:custGeom>
            <a:avLst/>
            <a:gdLst/>
            <a:ahLst/>
            <a:cxnLst/>
            <a:rect l="l" t="t" r="r" b="b"/>
            <a:pathLst>
              <a:path w="5175250" h="8507730">
                <a:moveTo>
                  <a:pt x="2320747" y="2320061"/>
                </a:moveTo>
                <a:lnTo>
                  <a:pt x="0" y="0"/>
                </a:lnTo>
                <a:lnTo>
                  <a:pt x="0" y="5162562"/>
                </a:lnTo>
                <a:lnTo>
                  <a:pt x="2320747" y="7482611"/>
                </a:lnTo>
                <a:lnTo>
                  <a:pt x="2320747" y="2320061"/>
                </a:lnTo>
                <a:close/>
              </a:path>
              <a:path w="5175250" h="8507730">
                <a:moveTo>
                  <a:pt x="5175148" y="5134191"/>
                </a:moveTo>
                <a:lnTo>
                  <a:pt x="2593111" y="2552928"/>
                </a:lnTo>
                <a:lnTo>
                  <a:pt x="2593111" y="7715491"/>
                </a:lnTo>
                <a:lnTo>
                  <a:pt x="3385299" y="8507438"/>
                </a:lnTo>
                <a:lnTo>
                  <a:pt x="5175148" y="8507438"/>
                </a:lnTo>
                <a:lnTo>
                  <a:pt x="5175148" y="5134191"/>
                </a:lnTo>
                <a:close/>
              </a:path>
            </a:pathLst>
          </a:custGeom>
          <a:solidFill>
            <a:srgbClr val="152D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0610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1" i="0">
                <a:solidFill>
                  <a:srgbClr val="152D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1" i="0">
                <a:solidFill>
                  <a:srgbClr val="152D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7337763"/>
            <a:ext cx="2320925" cy="2949575"/>
          </a:xfrm>
          <a:custGeom>
            <a:avLst/>
            <a:gdLst/>
            <a:ahLst/>
            <a:cxnLst/>
            <a:rect l="l" t="t" r="r" b="b"/>
            <a:pathLst>
              <a:path w="2320925" h="2949575">
                <a:moveTo>
                  <a:pt x="2320748" y="2949236"/>
                </a:moveTo>
                <a:lnTo>
                  <a:pt x="0" y="2949236"/>
                </a:lnTo>
                <a:lnTo>
                  <a:pt x="0" y="0"/>
                </a:lnTo>
                <a:lnTo>
                  <a:pt x="2320748" y="2320062"/>
                </a:lnTo>
                <a:lnTo>
                  <a:pt x="2320748" y="2949236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919664" y="3"/>
            <a:ext cx="1333500" cy="10287000"/>
          </a:xfrm>
          <a:custGeom>
            <a:avLst/>
            <a:gdLst/>
            <a:ahLst/>
            <a:cxnLst/>
            <a:rect l="l" t="t" r="r" b="b"/>
            <a:pathLst>
              <a:path w="1333500" h="10287000">
                <a:moveTo>
                  <a:pt x="1333499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333499" y="0"/>
                </a:lnTo>
                <a:lnTo>
                  <a:pt x="1333499" y="10286999"/>
                </a:lnTo>
                <a:close/>
              </a:path>
            </a:pathLst>
          </a:custGeom>
          <a:solidFill>
            <a:srgbClr val="152D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779586"/>
            <a:ext cx="5175250" cy="8507730"/>
          </a:xfrm>
          <a:custGeom>
            <a:avLst/>
            <a:gdLst/>
            <a:ahLst/>
            <a:cxnLst/>
            <a:rect l="l" t="t" r="r" b="b"/>
            <a:pathLst>
              <a:path w="5175250" h="8507730">
                <a:moveTo>
                  <a:pt x="2320747" y="2320061"/>
                </a:moveTo>
                <a:lnTo>
                  <a:pt x="0" y="0"/>
                </a:lnTo>
                <a:lnTo>
                  <a:pt x="0" y="5162550"/>
                </a:lnTo>
                <a:lnTo>
                  <a:pt x="2320747" y="7482611"/>
                </a:lnTo>
                <a:lnTo>
                  <a:pt x="2320747" y="2320061"/>
                </a:lnTo>
                <a:close/>
              </a:path>
              <a:path w="5175250" h="8507730">
                <a:moveTo>
                  <a:pt x="5175148" y="5134191"/>
                </a:moveTo>
                <a:lnTo>
                  <a:pt x="2593111" y="2552916"/>
                </a:lnTo>
                <a:lnTo>
                  <a:pt x="2593111" y="7715478"/>
                </a:lnTo>
                <a:lnTo>
                  <a:pt x="3385299" y="8507425"/>
                </a:lnTo>
                <a:lnTo>
                  <a:pt x="5175148" y="8507425"/>
                </a:lnTo>
                <a:lnTo>
                  <a:pt x="5175148" y="5134191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1" i="0">
                <a:solidFill>
                  <a:srgbClr val="152D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7337761"/>
            <a:ext cx="2320925" cy="2949575"/>
          </a:xfrm>
          <a:custGeom>
            <a:avLst/>
            <a:gdLst/>
            <a:ahLst/>
            <a:cxnLst/>
            <a:rect l="l" t="t" r="r" b="b"/>
            <a:pathLst>
              <a:path w="2320925" h="2949575">
                <a:moveTo>
                  <a:pt x="2320748" y="2949238"/>
                </a:moveTo>
                <a:lnTo>
                  <a:pt x="0" y="2949238"/>
                </a:lnTo>
                <a:lnTo>
                  <a:pt x="0" y="0"/>
                </a:lnTo>
                <a:lnTo>
                  <a:pt x="2320748" y="2320062"/>
                </a:lnTo>
                <a:lnTo>
                  <a:pt x="2320748" y="2949238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2377571"/>
            <a:ext cx="6762749" cy="324802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919664" y="0"/>
            <a:ext cx="1333500" cy="10287000"/>
          </a:xfrm>
          <a:custGeom>
            <a:avLst/>
            <a:gdLst/>
            <a:ahLst/>
            <a:cxnLst/>
            <a:rect l="l" t="t" r="r" b="b"/>
            <a:pathLst>
              <a:path w="1333500" h="10287000">
                <a:moveTo>
                  <a:pt x="1333499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333499" y="0"/>
                </a:lnTo>
                <a:lnTo>
                  <a:pt x="1333499" y="10286999"/>
                </a:lnTo>
                <a:close/>
              </a:path>
            </a:pathLst>
          </a:custGeom>
          <a:solidFill>
            <a:srgbClr val="152D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1779574"/>
            <a:ext cx="5175250" cy="8507730"/>
          </a:xfrm>
          <a:custGeom>
            <a:avLst/>
            <a:gdLst/>
            <a:ahLst/>
            <a:cxnLst/>
            <a:rect l="l" t="t" r="r" b="b"/>
            <a:pathLst>
              <a:path w="5175250" h="8507730">
                <a:moveTo>
                  <a:pt x="2320747" y="2320061"/>
                </a:moveTo>
                <a:lnTo>
                  <a:pt x="0" y="0"/>
                </a:lnTo>
                <a:lnTo>
                  <a:pt x="0" y="5162562"/>
                </a:lnTo>
                <a:lnTo>
                  <a:pt x="2320747" y="7482611"/>
                </a:lnTo>
                <a:lnTo>
                  <a:pt x="2320747" y="2320061"/>
                </a:lnTo>
                <a:close/>
              </a:path>
              <a:path w="5175250" h="8507730">
                <a:moveTo>
                  <a:pt x="5175148" y="5134191"/>
                </a:moveTo>
                <a:lnTo>
                  <a:pt x="2593111" y="2552928"/>
                </a:lnTo>
                <a:lnTo>
                  <a:pt x="2593111" y="7715491"/>
                </a:lnTo>
                <a:lnTo>
                  <a:pt x="3385299" y="8507438"/>
                </a:lnTo>
                <a:lnTo>
                  <a:pt x="5175148" y="8507438"/>
                </a:lnTo>
                <a:lnTo>
                  <a:pt x="5175148" y="5134191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569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1" i="0">
                <a:solidFill>
                  <a:srgbClr val="152D54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3152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1" i="0">
                <a:solidFill>
                  <a:srgbClr val="152D54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422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7337763"/>
            <a:ext cx="2320925" cy="2949575"/>
          </a:xfrm>
          <a:custGeom>
            <a:avLst/>
            <a:gdLst/>
            <a:ahLst/>
            <a:cxnLst/>
            <a:rect l="l" t="t" r="r" b="b"/>
            <a:pathLst>
              <a:path w="2320925" h="2949575">
                <a:moveTo>
                  <a:pt x="2320748" y="2949236"/>
                </a:moveTo>
                <a:lnTo>
                  <a:pt x="0" y="2949236"/>
                </a:lnTo>
                <a:lnTo>
                  <a:pt x="0" y="0"/>
                </a:lnTo>
                <a:lnTo>
                  <a:pt x="2320748" y="2320062"/>
                </a:lnTo>
                <a:lnTo>
                  <a:pt x="2320748" y="2949236"/>
                </a:lnTo>
                <a:close/>
              </a:path>
            </a:pathLst>
          </a:custGeom>
          <a:solidFill>
            <a:srgbClr val="152D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919664" y="3"/>
            <a:ext cx="1333500" cy="10287000"/>
          </a:xfrm>
          <a:custGeom>
            <a:avLst/>
            <a:gdLst/>
            <a:ahLst/>
            <a:cxnLst/>
            <a:rect l="l" t="t" r="r" b="b"/>
            <a:pathLst>
              <a:path w="1333500" h="10287000">
                <a:moveTo>
                  <a:pt x="1333499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333499" y="0"/>
                </a:lnTo>
                <a:lnTo>
                  <a:pt x="1333499" y="10286999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779586"/>
            <a:ext cx="5175250" cy="8507730"/>
          </a:xfrm>
          <a:custGeom>
            <a:avLst/>
            <a:gdLst/>
            <a:ahLst/>
            <a:cxnLst/>
            <a:rect l="l" t="t" r="r" b="b"/>
            <a:pathLst>
              <a:path w="5175250" h="8507730">
                <a:moveTo>
                  <a:pt x="2320747" y="2320061"/>
                </a:moveTo>
                <a:lnTo>
                  <a:pt x="0" y="0"/>
                </a:lnTo>
                <a:lnTo>
                  <a:pt x="0" y="5162550"/>
                </a:lnTo>
                <a:lnTo>
                  <a:pt x="2320747" y="7482611"/>
                </a:lnTo>
                <a:lnTo>
                  <a:pt x="2320747" y="2320061"/>
                </a:lnTo>
                <a:close/>
              </a:path>
              <a:path w="5175250" h="8507730">
                <a:moveTo>
                  <a:pt x="5175148" y="5134191"/>
                </a:moveTo>
                <a:lnTo>
                  <a:pt x="2593111" y="2552916"/>
                </a:lnTo>
                <a:lnTo>
                  <a:pt x="2593111" y="7715478"/>
                </a:lnTo>
                <a:lnTo>
                  <a:pt x="3385299" y="8507425"/>
                </a:lnTo>
                <a:lnTo>
                  <a:pt x="5175148" y="8507425"/>
                </a:lnTo>
                <a:lnTo>
                  <a:pt x="5175148" y="5134191"/>
                </a:lnTo>
                <a:close/>
              </a:path>
            </a:pathLst>
          </a:custGeom>
          <a:solidFill>
            <a:srgbClr val="152D5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0720" y="9572870"/>
            <a:ext cx="11740249" cy="52993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0" b="1" i="0">
                <a:solidFill>
                  <a:srgbClr val="152D54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8511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512721"/>
            <a:ext cx="18288000" cy="1771650"/>
          </a:xfrm>
          <a:custGeom>
            <a:avLst/>
            <a:gdLst/>
            <a:ahLst/>
            <a:cxnLst/>
            <a:rect l="l" t="t" r="r" b="b"/>
            <a:pathLst>
              <a:path w="18288000" h="1771650">
                <a:moveTo>
                  <a:pt x="18287998" y="1771649"/>
                </a:moveTo>
                <a:lnTo>
                  <a:pt x="0" y="177164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771649"/>
                </a:lnTo>
                <a:close/>
              </a:path>
            </a:pathLst>
          </a:custGeom>
          <a:solidFill>
            <a:srgbClr val="152D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620321" y="8482166"/>
            <a:ext cx="2223770" cy="1797050"/>
          </a:xfrm>
          <a:custGeom>
            <a:avLst/>
            <a:gdLst/>
            <a:ahLst/>
            <a:cxnLst/>
            <a:rect l="l" t="t" r="r" b="b"/>
            <a:pathLst>
              <a:path w="2223769" h="1797050">
                <a:moveTo>
                  <a:pt x="1235377" y="1796644"/>
                </a:moveTo>
                <a:lnTo>
                  <a:pt x="0" y="1796644"/>
                </a:lnTo>
                <a:lnTo>
                  <a:pt x="988123" y="898544"/>
                </a:lnTo>
                <a:lnTo>
                  <a:pt x="0" y="0"/>
                </a:lnTo>
                <a:lnTo>
                  <a:pt x="1235377" y="0"/>
                </a:lnTo>
                <a:lnTo>
                  <a:pt x="2223501" y="898544"/>
                </a:lnTo>
                <a:lnTo>
                  <a:pt x="1235377" y="17966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322659" y="8517270"/>
            <a:ext cx="6817359" cy="1769745"/>
          </a:xfrm>
          <a:custGeom>
            <a:avLst/>
            <a:gdLst/>
            <a:ahLst/>
            <a:cxnLst/>
            <a:rect l="l" t="t" r="r" b="b"/>
            <a:pathLst>
              <a:path w="6817359" h="1769745">
                <a:moveTo>
                  <a:pt x="6817229" y="0"/>
                </a:moveTo>
                <a:lnTo>
                  <a:pt x="5048259" y="1769728"/>
                </a:lnTo>
                <a:lnTo>
                  <a:pt x="0" y="1769728"/>
                </a:lnTo>
                <a:lnTo>
                  <a:pt x="1768979" y="0"/>
                </a:lnTo>
                <a:lnTo>
                  <a:pt x="6817229" y="0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0045" y="3861156"/>
            <a:ext cx="10747908" cy="139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512721"/>
            <a:ext cx="18288000" cy="1771650"/>
          </a:xfrm>
          <a:custGeom>
            <a:avLst/>
            <a:gdLst/>
            <a:ahLst/>
            <a:cxnLst/>
            <a:rect l="l" t="t" r="r" b="b"/>
            <a:pathLst>
              <a:path w="18288000" h="1771650">
                <a:moveTo>
                  <a:pt x="18287998" y="1771649"/>
                </a:moveTo>
                <a:lnTo>
                  <a:pt x="0" y="177164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771649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09657" y="8521585"/>
            <a:ext cx="7934325" cy="1765935"/>
          </a:xfrm>
          <a:custGeom>
            <a:avLst/>
            <a:gdLst/>
            <a:ahLst/>
            <a:cxnLst/>
            <a:rect l="l" t="t" r="r" b="b"/>
            <a:pathLst>
              <a:path w="7934325" h="1765934">
                <a:moveTo>
                  <a:pt x="0" y="0"/>
                </a:moveTo>
                <a:lnTo>
                  <a:pt x="7934323" y="0"/>
                </a:lnTo>
                <a:lnTo>
                  <a:pt x="7910915" y="41690"/>
                </a:lnTo>
                <a:lnTo>
                  <a:pt x="7887081" y="83107"/>
                </a:lnTo>
                <a:lnTo>
                  <a:pt x="7862825" y="124248"/>
                </a:lnTo>
                <a:lnTo>
                  <a:pt x="7838151" y="165111"/>
                </a:lnTo>
                <a:lnTo>
                  <a:pt x="7813060" y="205691"/>
                </a:lnTo>
                <a:lnTo>
                  <a:pt x="7787556" y="245987"/>
                </a:lnTo>
                <a:lnTo>
                  <a:pt x="7761642" y="285994"/>
                </a:lnTo>
                <a:lnTo>
                  <a:pt x="7735320" y="325711"/>
                </a:lnTo>
                <a:lnTo>
                  <a:pt x="7708595" y="365134"/>
                </a:lnTo>
                <a:lnTo>
                  <a:pt x="7681468" y="404260"/>
                </a:lnTo>
                <a:lnTo>
                  <a:pt x="7653942" y="443086"/>
                </a:lnTo>
                <a:lnTo>
                  <a:pt x="7626021" y="481610"/>
                </a:lnTo>
                <a:lnTo>
                  <a:pt x="7597708" y="519828"/>
                </a:lnTo>
                <a:lnTo>
                  <a:pt x="7569005" y="557737"/>
                </a:lnTo>
                <a:lnTo>
                  <a:pt x="7539915" y="595335"/>
                </a:lnTo>
                <a:lnTo>
                  <a:pt x="7510442" y="632618"/>
                </a:lnTo>
                <a:lnTo>
                  <a:pt x="7480588" y="669584"/>
                </a:lnTo>
                <a:lnTo>
                  <a:pt x="7450357" y="706229"/>
                </a:lnTo>
                <a:lnTo>
                  <a:pt x="7419751" y="742551"/>
                </a:lnTo>
                <a:lnTo>
                  <a:pt x="7388772" y="778546"/>
                </a:lnTo>
                <a:lnTo>
                  <a:pt x="7357425" y="814212"/>
                </a:lnTo>
                <a:lnTo>
                  <a:pt x="7325712" y="849546"/>
                </a:lnTo>
                <a:lnTo>
                  <a:pt x="7293636" y="884545"/>
                </a:lnTo>
                <a:lnTo>
                  <a:pt x="7261200" y="919205"/>
                </a:lnTo>
                <a:lnTo>
                  <a:pt x="7228407" y="953524"/>
                </a:lnTo>
                <a:lnTo>
                  <a:pt x="7195260" y="987498"/>
                </a:lnTo>
                <a:lnTo>
                  <a:pt x="7161762" y="1021126"/>
                </a:lnTo>
                <a:lnTo>
                  <a:pt x="7127915" y="1054404"/>
                </a:lnTo>
                <a:lnTo>
                  <a:pt x="7093724" y="1087328"/>
                </a:lnTo>
                <a:lnTo>
                  <a:pt x="7059189" y="1119896"/>
                </a:lnTo>
                <a:lnTo>
                  <a:pt x="7024316" y="1152106"/>
                </a:lnTo>
                <a:lnTo>
                  <a:pt x="6989106" y="1183953"/>
                </a:lnTo>
                <a:lnTo>
                  <a:pt x="6953563" y="1215436"/>
                </a:lnTo>
                <a:lnTo>
                  <a:pt x="6917689" y="1246550"/>
                </a:lnTo>
                <a:lnTo>
                  <a:pt x="6881488" y="1277294"/>
                </a:lnTo>
                <a:lnTo>
                  <a:pt x="6844962" y="1307664"/>
                </a:lnTo>
                <a:lnTo>
                  <a:pt x="6808114" y="1337657"/>
                </a:lnTo>
                <a:lnTo>
                  <a:pt x="6770948" y="1367271"/>
                </a:lnTo>
                <a:lnTo>
                  <a:pt x="6733466" y="1396501"/>
                </a:lnTo>
                <a:lnTo>
                  <a:pt x="6695671" y="1425347"/>
                </a:lnTo>
                <a:lnTo>
                  <a:pt x="6657566" y="1453803"/>
                </a:lnTo>
                <a:lnTo>
                  <a:pt x="6619155" y="1481868"/>
                </a:lnTo>
                <a:lnTo>
                  <a:pt x="6580439" y="1509538"/>
                </a:lnTo>
                <a:lnTo>
                  <a:pt x="6541423" y="1536811"/>
                </a:lnTo>
                <a:lnTo>
                  <a:pt x="6502108" y="1563683"/>
                </a:lnTo>
                <a:lnTo>
                  <a:pt x="6462499" y="1590152"/>
                </a:lnTo>
                <a:lnTo>
                  <a:pt x="6422597" y="1616215"/>
                </a:lnTo>
                <a:lnTo>
                  <a:pt x="6382406" y="1641868"/>
                </a:lnTo>
                <a:lnTo>
                  <a:pt x="6341929" y="1667108"/>
                </a:lnTo>
                <a:lnTo>
                  <a:pt x="6301168" y="1691934"/>
                </a:lnTo>
                <a:lnTo>
                  <a:pt x="6260128" y="1716341"/>
                </a:lnTo>
                <a:lnTo>
                  <a:pt x="6218810" y="1740327"/>
                </a:lnTo>
                <a:lnTo>
                  <a:pt x="6177217" y="1763889"/>
                </a:lnTo>
                <a:lnTo>
                  <a:pt x="6174459" y="1765413"/>
                </a:lnTo>
                <a:lnTo>
                  <a:pt x="1759920" y="1765413"/>
                </a:lnTo>
                <a:lnTo>
                  <a:pt x="1715568" y="1740327"/>
                </a:lnTo>
                <a:lnTo>
                  <a:pt x="1674249" y="1716341"/>
                </a:lnTo>
                <a:lnTo>
                  <a:pt x="1633207" y="1691934"/>
                </a:lnTo>
                <a:lnTo>
                  <a:pt x="1592446" y="1667108"/>
                </a:lnTo>
                <a:lnTo>
                  <a:pt x="1551968" y="1641868"/>
                </a:lnTo>
                <a:lnTo>
                  <a:pt x="1511776" y="1616215"/>
                </a:lnTo>
                <a:lnTo>
                  <a:pt x="1471874" y="1590152"/>
                </a:lnTo>
                <a:lnTo>
                  <a:pt x="1432264" y="1563683"/>
                </a:lnTo>
                <a:lnTo>
                  <a:pt x="1392948" y="1536811"/>
                </a:lnTo>
                <a:lnTo>
                  <a:pt x="1353931" y="1509538"/>
                </a:lnTo>
                <a:lnTo>
                  <a:pt x="1315215" y="1481868"/>
                </a:lnTo>
                <a:lnTo>
                  <a:pt x="1276802" y="1453803"/>
                </a:lnTo>
                <a:lnTo>
                  <a:pt x="1238697" y="1425347"/>
                </a:lnTo>
                <a:lnTo>
                  <a:pt x="1200901" y="1396501"/>
                </a:lnTo>
                <a:lnTo>
                  <a:pt x="1163418" y="1367271"/>
                </a:lnTo>
                <a:lnTo>
                  <a:pt x="1126251" y="1337657"/>
                </a:lnTo>
                <a:lnTo>
                  <a:pt x="1089403" y="1307664"/>
                </a:lnTo>
                <a:lnTo>
                  <a:pt x="1052876" y="1277294"/>
                </a:lnTo>
                <a:lnTo>
                  <a:pt x="1016673" y="1246550"/>
                </a:lnTo>
                <a:lnTo>
                  <a:pt x="980799" y="1215436"/>
                </a:lnTo>
                <a:lnTo>
                  <a:pt x="945255" y="1183953"/>
                </a:lnTo>
                <a:lnTo>
                  <a:pt x="910044" y="1152106"/>
                </a:lnTo>
                <a:lnTo>
                  <a:pt x="875169" y="1119896"/>
                </a:lnTo>
                <a:lnTo>
                  <a:pt x="840634" y="1087328"/>
                </a:lnTo>
                <a:lnTo>
                  <a:pt x="806442" y="1054404"/>
                </a:lnTo>
                <a:lnTo>
                  <a:pt x="772594" y="1021126"/>
                </a:lnTo>
                <a:lnTo>
                  <a:pt x="739095" y="987498"/>
                </a:lnTo>
                <a:lnTo>
                  <a:pt x="705947" y="953524"/>
                </a:lnTo>
                <a:lnTo>
                  <a:pt x="673153" y="919205"/>
                </a:lnTo>
                <a:lnTo>
                  <a:pt x="640716" y="884545"/>
                </a:lnTo>
                <a:lnTo>
                  <a:pt x="608639" y="849546"/>
                </a:lnTo>
                <a:lnTo>
                  <a:pt x="576925" y="814212"/>
                </a:lnTo>
                <a:lnTo>
                  <a:pt x="545577" y="778546"/>
                </a:lnTo>
                <a:lnTo>
                  <a:pt x="514597" y="742551"/>
                </a:lnTo>
                <a:lnTo>
                  <a:pt x="483990" y="706229"/>
                </a:lnTo>
                <a:lnTo>
                  <a:pt x="453757" y="669584"/>
                </a:lnTo>
                <a:lnTo>
                  <a:pt x="423902" y="632618"/>
                </a:lnTo>
                <a:lnTo>
                  <a:pt x="394428" y="595335"/>
                </a:lnTo>
                <a:lnTo>
                  <a:pt x="365337" y="557737"/>
                </a:lnTo>
                <a:lnTo>
                  <a:pt x="336633" y="519828"/>
                </a:lnTo>
                <a:lnTo>
                  <a:pt x="308318" y="481610"/>
                </a:lnTo>
                <a:lnTo>
                  <a:pt x="280396" y="443086"/>
                </a:lnTo>
                <a:lnTo>
                  <a:pt x="252870" y="404260"/>
                </a:lnTo>
                <a:lnTo>
                  <a:pt x="225741" y="365134"/>
                </a:lnTo>
                <a:lnTo>
                  <a:pt x="199014" y="325711"/>
                </a:lnTo>
                <a:lnTo>
                  <a:pt x="172691" y="285994"/>
                </a:lnTo>
                <a:lnTo>
                  <a:pt x="146776" y="245987"/>
                </a:lnTo>
                <a:lnTo>
                  <a:pt x="121270" y="205691"/>
                </a:lnTo>
                <a:lnTo>
                  <a:pt x="96178" y="165111"/>
                </a:lnTo>
                <a:lnTo>
                  <a:pt x="71502" y="124248"/>
                </a:lnTo>
                <a:lnTo>
                  <a:pt x="47245" y="83107"/>
                </a:lnTo>
                <a:lnTo>
                  <a:pt x="23410" y="41690"/>
                </a:lnTo>
                <a:lnTo>
                  <a:pt x="0" y="0"/>
                </a:lnTo>
                <a:close/>
              </a:path>
            </a:pathLst>
          </a:custGeom>
          <a:solidFill>
            <a:srgbClr val="152D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620321" y="8482166"/>
            <a:ext cx="2223770" cy="1797050"/>
          </a:xfrm>
          <a:custGeom>
            <a:avLst/>
            <a:gdLst/>
            <a:ahLst/>
            <a:cxnLst/>
            <a:rect l="l" t="t" r="r" b="b"/>
            <a:pathLst>
              <a:path w="2223769" h="1797050">
                <a:moveTo>
                  <a:pt x="1235377" y="1796644"/>
                </a:moveTo>
                <a:lnTo>
                  <a:pt x="0" y="1796644"/>
                </a:lnTo>
                <a:lnTo>
                  <a:pt x="988123" y="898544"/>
                </a:lnTo>
                <a:lnTo>
                  <a:pt x="0" y="0"/>
                </a:lnTo>
                <a:lnTo>
                  <a:pt x="1235377" y="0"/>
                </a:lnTo>
                <a:lnTo>
                  <a:pt x="2223501" y="898544"/>
                </a:lnTo>
                <a:lnTo>
                  <a:pt x="1235377" y="17966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0045" y="3861156"/>
            <a:ext cx="10747908" cy="139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9672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openxmlformats.org/officeDocument/2006/relationships/hyperlink" Target="https://www.onlinedoctranslator.com/en/?utm_source=onlinedoctranslator&amp;utm_medium=pptx&amp;utm_campaign=attribution" TargetMode="Externa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ur-lex.europa.eu/legal-content/EN/TXT/PDF/?uri=CELEX:32006H0962&amp;from=EN" TargetMode="Externa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hyperlink" Target="https://publications.jrc.ec.europa.eu/repository/handle/JRC101581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63100" y="6057900"/>
            <a:ext cx="6591300" cy="889346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572770" marR="0" lvl="0" indent="0" algn="l" defTabSz="914400" rtl="0" eaLnBrk="1" fontAlgn="auto" latinLnBrk="0" hangingPunct="1">
              <a:lnSpc>
                <a:spcPct val="100000"/>
              </a:lnSpc>
              <a:spcBef>
                <a:spcPts val="535"/>
              </a:spcBef>
              <a:spcAft>
                <a:spcPts val="0"/>
              </a:spcAft>
              <a:buClrTx/>
              <a:buSzTx/>
              <a:buFontTx/>
              <a:buNone/>
              <a:tabLst>
                <a:tab pos="2402205" algn="l"/>
                <a:tab pos="3403600" algn="l"/>
                <a:tab pos="4709160" algn="l"/>
                <a:tab pos="5283200" algn="l"/>
              </a:tabLst>
              <a:defRPr/>
            </a:pPr>
            <a:r>
              <a:rPr kumimoji="0" lang="en-US" sz="2500" b="1" i="0" u="none" strike="noStrike" kern="1200" cap="none" spc="-8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kumimoji="0" lang="en-US" sz="2500" b="1" i="0" u="none" strike="noStrike" kern="1200" cap="none" spc="45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</a:t>
            </a:r>
            <a:r>
              <a:rPr kumimoji="0" lang="en-US" sz="2500" b="1" i="0" u="none" strike="noStrike" kern="1200" cap="none" spc="185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kumimoji="0" lang="en-US" sz="2500" b="1" i="0" u="none" strike="noStrike" kern="1200" cap="none" spc="45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kumimoji="0" lang="en-US" sz="2500" b="1" i="0" u="none" strike="noStrike" kern="1200" cap="none" spc="-8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kumimoji="0" lang="en-US" sz="2500" b="1" i="0" u="none" strike="noStrike" kern="1200" cap="none" spc="2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kumimoji="0" lang="en-US" sz="2500" b="1" i="0" u="none" strike="noStrike" kern="1200" cap="none" spc="85" normalizeH="0" baseline="0" dirty="0" err="1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kumimoji="0" lang="en-US" sz="2500" b="1" i="0" u="none" strike="noStrike" kern="1200" cap="none" spc="95" normalizeH="0" baseline="0" dirty="0" err="1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kumimoji="0" lang="en-US" sz="2500" b="1" i="0" u="none" strike="noStrike" kern="1200" cap="none" spc="-20" normalizeH="0" baseline="0" dirty="0" err="1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kumimoji="0" lang="en-US" sz="2500" b="1" i="0" u="none" strike="noStrike" kern="1200" cap="none" spc="-50" normalizeH="0" baseline="0" dirty="0" err="1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kumimoji="0" lang="en-US" sz="2500" b="1" i="0" u="none" strike="noStrike" kern="1200" cap="none" spc="85" normalizeH="0" baseline="0" dirty="0" err="1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kumimoji="0" lang="en-US" sz="2500" b="1" i="0" u="none" strike="noStrike" kern="1200" cap="none" spc="95" normalizeH="0" baseline="0" dirty="0" err="1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lang="en-US" sz="2500" b="1" i="0" u="none" strike="noStrike" kern="1200" cap="none" spc="0" normalizeH="0" baseline="0" dirty="0" err="1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kumimoji="0" lang="en-US" sz="2500" b="1" i="0" u="none" strike="noStrike" kern="1200" cap="none" spc="-15" normalizeH="0" baseline="0" dirty="0" err="1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</a:t>
            </a:r>
            <a:r>
              <a:rPr kumimoji="0" lang="en-US" sz="2500" b="1" i="0" u="none" strike="noStrike" kern="1200" cap="none" spc="-50" normalizeH="0" baseline="0" dirty="0" err="1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kumimoji="0" lang="en-US" sz="2500" b="1" i="0" u="none" strike="noStrike" kern="1200" cap="none" spc="-5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b="1" spc="-50" dirty="0">
                <a:solidFill>
                  <a:srgbClr val="152D5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kumimoji="0" lang="en-US" sz="2500" b="1" i="0" u="none" strike="noStrike" kern="1200" cap="none" spc="95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</a:t>
            </a:r>
            <a:r>
              <a:rPr kumimoji="0" lang="en-US" sz="2500" b="1" i="0" u="none" strike="noStrike" kern="1200" cap="none" spc="12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kumimoji="0" lang="en-US" sz="2500" b="1" i="0" u="none" strike="noStrike" kern="1200" cap="none" spc="3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kumimoji="0" lang="en-US" sz="2500" b="1" i="0" u="none" strike="noStrike" kern="1200" cap="none" spc="14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kumimoji="0" lang="en-US" sz="2500" b="1" i="0" u="none" strike="noStrike" kern="1200" cap="none" spc="-5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kumimoji="0" lang="en-US" sz="2500" b="1" i="0" u="none" strike="noStrike" kern="1200" cap="none" spc="3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kumimoji="0" lang="en-US" sz="2500" b="1" i="0" u="none" strike="noStrike" kern="1200" cap="none" spc="14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kumimoji="0" lang="en-US" sz="2500" b="1" i="0" u="none" strike="noStrike" kern="1200" cap="none" spc="2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endParaRPr kumimoji="0" lang="en-US" sz="25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Tx/>
              <a:buSzTx/>
              <a:buFontTx/>
              <a:buNone/>
              <a:tabLst>
                <a:tab pos="3549015" algn="l"/>
                <a:tab pos="4462145" algn="l"/>
              </a:tabLst>
              <a:defRPr/>
            </a:pPr>
            <a:r>
              <a:rPr kumimoji="0" lang="en-US" sz="2500" b="1" i="0" u="none" strike="noStrike" kern="1200" cap="none" spc="185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kumimoji="0" lang="en-US" sz="2500" b="1" i="0" u="none" strike="noStrike" kern="1200" cap="none" spc="95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kumimoji="0" lang="en-US" sz="2500" b="1" i="0" u="none" strike="noStrike" kern="1200" cap="none" spc="65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kumimoji="0" lang="en-US" sz="2500" b="1" i="0" u="none" strike="noStrike" kern="1200" cap="none" spc="114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petitiveness </a:t>
            </a:r>
            <a:r>
              <a:rPr kumimoji="0" lang="en-US" sz="2500" b="1" i="0" u="none" strike="noStrike" kern="1200" cap="none" spc="185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kumimoji="0" lang="en-US" sz="2500" b="1" i="0" u="none" strike="noStrike" kern="1200" cap="none" spc="45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kumimoji="0" lang="en-US" sz="2500" b="1" i="0" u="none" strike="noStrike" kern="1200" cap="none" spc="114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 </a:t>
            </a:r>
            <a:r>
              <a:rPr kumimoji="0" lang="en-US" sz="2500" b="1" i="0" u="none" strike="noStrike" kern="1200" cap="none" spc="-80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kumimoji="0" lang="en-US" sz="2500" b="1" i="0" u="none" strike="noStrike" kern="1200" cap="none" spc="65" normalizeH="0" baseline="0" dirty="0">
                <a:ln>
                  <a:noFill/>
                </a:ln>
                <a:solidFill>
                  <a:srgbClr val="152D5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en-US" sz="2500" b="1" spc="114" dirty="0">
                <a:solidFill>
                  <a:srgbClr val="152D5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ployability</a:t>
            </a:r>
            <a:endParaRPr kumimoji="0" lang="en-US" sz="25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7FEDA95-0A56-4050-BF37-D149971C5E0B}"/>
              </a:ext>
            </a:extLst>
          </p:cNvPr>
          <p:cNvSpPr txBox="1"/>
          <p:nvPr/>
        </p:nvSpPr>
        <p:spPr>
          <a:xfrm>
            <a:off x="6994103" y="7048623"/>
            <a:ext cx="113538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>
                <a:tab pos="1205230" algn="l"/>
                <a:tab pos="1926589" algn="l"/>
                <a:tab pos="2915920" algn="l"/>
                <a:tab pos="3444875" algn="l"/>
                <a:tab pos="4383405" algn="l"/>
                <a:tab pos="6796405" algn="l"/>
              </a:tabLst>
              <a:defRPr/>
            </a:pPr>
            <a:r>
              <a:rPr kumimoji="0" lang="en-GB" sz="2500" b="1" i="0" u="none" strike="noStrike" kern="1200" cap="none" spc="0" normalizeH="0" baseline="0" noProof="0" dirty="0">
                <a:ln>
                  <a:noFill/>
                </a:ln>
                <a:solidFill>
                  <a:srgbClr val="E1222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Kritičko razmišljanje za profesionalni razvoj: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>
                <a:tab pos="1205230" algn="l"/>
                <a:tab pos="1926589" algn="l"/>
                <a:tab pos="2915920" algn="l"/>
                <a:tab pos="3444875" algn="l"/>
                <a:tab pos="4383405" algn="l"/>
                <a:tab pos="6796405" algn="l"/>
              </a:tabLst>
              <a:defRPr/>
            </a:pPr>
            <a:r>
              <a:rPr kumimoji="0" lang="en-GB" sz="2500" b="1" i="0" u="none" strike="noStrike" kern="1200" cap="none" spc="0" normalizeH="0" baseline="0" noProof="0" dirty="0" err="1">
                <a:ln>
                  <a:noFill/>
                </a:ln>
                <a:solidFill>
                  <a:srgbClr val="E1222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EntreComp's</a:t>
            </a:r>
            <a:r>
              <a:rPr kumimoji="0" lang="en-GB" sz="2500" b="1" i="0" u="none" strike="noStrike" kern="1200" cap="none" spc="0" normalizeH="0" baseline="0" noProof="0" dirty="0">
                <a:ln>
                  <a:noFill/>
                </a:ln>
                <a:solidFill>
                  <a:srgbClr val="E1222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“Ideje i mogućnosti”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2BDD780B-BA5B-4AEE-B637-7A9940B2B8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289503" y="9661769"/>
            <a:ext cx="10058400" cy="55668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8020D37D-7110-4D40-ACA1-FA70F80700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9705175"/>
            <a:ext cx="1985322" cy="43284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9EBA414C-4770-4267-896F-E9209710F1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9715392"/>
            <a:ext cx="936335" cy="44944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8D6FD40E-974E-4899-B2AE-AFC9BA64F374}"/>
              </a:ext>
            </a:extLst>
          </p:cNvPr>
          <p:cNvSpPr txBox="1"/>
          <p:nvPr/>
        </p:nvSpPr>
        <p:spPr>
          <a:xfrm>
            <a:off x="10972800" y="8011774"/>
            <a:ext cx="28575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n-US" altLang="es-ES" sz="2000" b="1" dirty="0">
                <a:solidFill>
                  <a:srgbClr val="24325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PARTNER: IHF</a:t>
            </a:r>
            <a:r>
              <a:rPr lang="en-US" altLang="es-ES" sz="2000" b="1" dirty="0" err="1">
                <a:solidFill>
                  <a:srgbClr val="24325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asbl</a:t>
            </a:r>
            <a:endParaRPr lang="es-ES" sz="2000" b="1" dirty="0">
              <a:solidFill>
                <a:srgbClr val="2432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0010001" name="ODT_ATTR_LBL_SHAPE">
            <a:extLst>
              <a:ext uri="{FF2B5EF4-FFF2-40B4-BE49-F238E27FC236}">
                <a16:creationId xmlns:a16="http://schemas.microsoft.com/office/drawing/2014/main" id="{ADCB8724-23CD-4EE8-B5B5-3CB2DDF8932E}"/>
              </a:ext>
            </a:extLst>
          </p:cNvPr>
          <p:cNvSpPr txBox="1"/>
          <p:nvPr/>
        </p:nvSpPr>
        <p:spPr>
          <a:xfrm>
            <a:off x="0" y="0"/>
            <a:ext cx="5000000" cy="276999"/>
          </a:xfrm>
          <a:prstGeom prst="rect">
            <a:avLst/>
          </a:prstGeom>
          <a:solidFill>
            <a:srgbClr val="FAFAFA"/>
          </a:solidFill>
        </p:spPr>
        <p:txBody>
          <a:bodyPr wrap="none" lIns="288000">
            <a:spAutoFit/>
          </a:bodyPr>
          <a:lstStyle/>
          <a:p>
            <a:pPr rtl="0"/>
            <a:r>
              <a:rPr lang="en-US" sz="1000" dirty="0">
                <a:solidFill>
                  <a:srgbClr val="0F2B46"/>
                </a:solidFill>
                <a:effectLst/>
                <a:latin typeface="Roboto" panose="02000000000000000000" pitchFamily="2" charset="0"/>
              </a:rPr>
              <a:t>Translated from English to Croatian - </a:t>
            </a:r>
            <a:r>
              <a:rPr lang="en-US" sz="1000" u="sng" dirty="0">
                <a:solidFill>
                  <a:srgbClr val="0F2B46"/>
                </a:solidFill>
                <a:effectLst/>
                <a:latin typeface="Roboto" panose="02000000000000000000" pitchFamily="2" charset="0"/>
                <a:hlinkClick r:id="rId5" tooltip="Doc Translator - www.onlinedoctranslator.com"/>
              </a:rPr>
              <a:t>www.onlinedoctranslator.com</a:t>
            </a:r>
            <a:endParaRPr lang="en-US" sz="1000" dirty="0"/>
          </a:p>
        </p:txBody>
      </p:sp>
      <p:pic>
        <p:nvPicPr>
          <p:cNvPr id="1000100002" name="ODT_ATTR_LBL_LOGO">
            <a:extLst>
              <a:ext uri="{FF2B5EF4-FFF2-40B4-BE49-F238E27FC236}">
                <a16:creationId xmlns:a16="http://schemas.microsoft.com/office/drawing/2014/main" id="{B066AC4A-9A1C-4C10-800A-DAF9F2764385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00"/>
            <a:ext cx="316230" cy="17970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12A5300C-9091-433A-B462-BA8C4290BFF4}"/>
              </a:ext>
            </a:extLst>
          </p:cNvPr>
          <p:cNvSpPr/>
          <p:nvPr/>
        </p:nvSpPr>
        <p:spPr>
          <a:xfrm>
            <a:off x="0" y="8191500"/>
            <a:ext cx="18288000" cy="2095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75C38A33-0FD2-40B2-B458-0CDC59F90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04" y="0"/>
            <a:ext cx="12992100" cy="1028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526EE23-8F66-4B30-A06E-C3E043F50603}"/>
              </a:ext>
            </a:extLst>
          </p:cNvPr>
          <p:cNvSpPr txBox="1"/>
          <p:nvPr/>
        </p:nvSpPr>
        <p:spPr>
          <a:xfrm>
            <a:off x="4343400" y="9208711"/>
            <a:ext cx="960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US" sz="2400" b="1" dirty="0"/>
              <a:t>EntreComp Framework, vizualni prikaz</a:t>
            </a:r>
          </a:p>
        </p:txBody>
      </p:sp>
    </p:spTree>
    <p:extLst>
      <p:ext uri="{BB962C8B-B14F-4D97-AF65-F5344CB8AC3E}">
        <p14:creationId xmlns:p14="http://schemas.microsoft.com/office/powerpoint/2010/main" val="2454760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Cjelina 1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Područja obuke i kompetencije: dublji pogled na EntreComp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Kao što smo već spomenuli, EntreComp okvir uključuje 15 kompetencija ravnomjerno podijeljenih između tri područja obuke koja su međusobno usko povezana.drugi:</a:t>
            </a:r>
          </a:p>
          <a:p>
            <a:pPr algn="l" rtl="0"/>
            <a:endParaRPr lang="en-US" altLang="ko-KR" sz="2800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b="1" dirty="0">
                <a:solidFill>
                  <a:srgbClr val="0070C0"/>
                </a:solidFill>
              </a:rPr>
              <a:t>IDEJA I PRILIKE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b="1" dirty="0">
                <a:solidFill>
                  <a:schemeClr val="accent6">
                    <a:lumMod val="75000"/>
                  </a:schemeClr>
                </a:solidFill>
              </a:rPr>
              <a:t>RESURSI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b="1" dirty="0">
                <a:solidFill>
                  <a:schemeClr val="accent3">
                    <a:lumMod val="75000"/>
                  </a:schemeClr>
                </a:solidFill>
              </a:rPr>
              <a:t>U AKCIJU</a:t>
            </a:r>
          </a:p>
          <a:p>
            <a:pPr marL="514350" indent="-514350" algn="l" rtl="0">
              <a:buFont typeface="+mj-lt"/>
              <a:buAutoNum type="arabicPeriod"/>
            </a:pPr>
            <a:endParaRPr lang="en-US" altLang="ko-KR" sz="2800" dirty="0"/>
          </a:p>
          <a:p>
            <a:pPr algn="l" rtl="0"/>
            <a:r>
              <a:rPr lang="en-US" altLang="ko-KR" sz="2800" dirty="0"/>
              <a:t>Još jednom, važno je ponoviti činjenicu da </a:t>
            </a:r>
            <a:r>
              <a:rPr lang="en-US" altLang="ko-KR" sz="2800" dirty="0" err="1"/>
              <a:t>jeEntreComp</a:t>
            </a:r>
            <a:r>
              <a:rPr lang="en-US" altLang="ko-KR" sz="2800" dirty="0"/>
              <a:t> </a:t>
            </a:r>
            <a:r>
              <a:rPr lang="en-US" altLang="ko-KR" sz="2800" dirty="0" err="1"/>
              <a:t>osmišljen</a:t>
            </a:r>
            <a:r>
              <a:rPr lang="en-US" altLang="ko-KR" sz="2800" dirty="0"/>
              <a:t> </a:t>
            </a:r>
            <a:r>
              <a:rPr lang="en-US" altLang="ko-KR" sz="2800" dirty="0" err="1"/>
              <a:t>dizajn</a:t>
            </a:r>
            <a:r>
              <a:rPr lang="en-US" altLang="ko-KR" sz="2800" dirty="0"/>
              <a:t> </a:t>
            </a:r>
            <a:r>
              <a:rPr lang="en-US" altLang="ko-KR" sz="2800" i="1" dirty="0" err="1"/>
              <a:t>Poduzetništva</a:t>
            </a:r>
            <a:r>
              <a:rPr lang="en-US" altLang="ko-KR" sz="2800" i="1" dirty="0"/>
              <a:t> </a:t>
            </a:r>
            <a:r>
              <a:rPr lang="en-US" altLang="ko-KR" sz="2800" dirty="0"/>
              <a:t>ne </a:t>
            </a:r>
            <a:r>
              <a:rPr lang="en-US" altLang="ko-KR" sz="2800" dirty="0" err="1"/>
              <a:t>kao</a:t>
            </a:r>
            <a:r>
              <a:rPr lang="en-US" altLang="ko-KR" sz="2800" dirty="0"/>
              <a:t> </a:t>
            </a:r>
            <a:r>
              <a:rPr lang="en-US" altLang="ko-KR" sz="2800" dirty="0" err="1"/>
              <a:t>profesije</a:t>
            </a:r>
            <a:r>
              <a:rPr lang="en-US" altLang="ko-KR" sz="2800" dirty="0"/>
              <a:t>, već </a:t>
            </a:r>
            <a:r>
              <a:rPr lang="en-US" altLang="ko-KR" sz="2800" dirty="0" err="1"/>
              <a:t>kao</a:t>
            </a:r>
            <a:r>
              <a:rPr lang="en-US" altLang="ko-KR" sz="2800" dirty="0"/>
              <a:t> </a:t>
            </a:r>
            <a:r>
              <a:rPr lang="en-US" altLang="ko-KR" sz="2800" dirty="0" err="1"/>
              <a:t>kompetencije</a:t>
            </a:r>
            <a:r>
              <a:rPr lang="en-US" altLang="ko-KR" sz="2800" dirty="0"/>
              <a:t>: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 err="1"/>
              <a:t>Poduzetničke</a:t>
            </a:r>
            <a:r>
              <a:rPr lang="en-US" altLang="ko-KR" sz="2800" dirty="0"/>
              <a:t> </a:t>
            </a:r>
            <a:r>
              <a:rPr lang="en-US" altLang="ko-KR" sz="2800" dirty="0" err="1"/>
              <a:t>kompetencije</a:t>
            </a:r>
            <a:r>
              <a:rPr lang="en-US" altLang="ko-KR" sz="2800" dirty="0"/>
              <a:t> </a:t>
            </a:r>
            <a:r>
              <a:rPr lang="en-US" altLang="ko-KR" sz="2800" dirty="0" err="1"/>
              <a:t>primijeniti</a:t>
            </a:r>
            <a:r>
              <a:rPr lang="en-US" altLang="ko-KR" sz="2800" dirty="0"/>
              <a:t> </a:t>
            </a:r>
            <a:r>
              <a:rPr lang="en-US" altLang="ko-KR" sz="2800" dirty="0" err="1"/>
              <a:t>na</a:t>
            </a:r>
            <a:r>
              <a:rPr lang="en-US" altLang="ko-KR" sz="2800" dirty="0"/>
              <a:t> sve domene društvenog i profesionalnog života, uključujući zapošljivost, profesionalno osnaživanje, pa čak i aktivno građanstvo.</a:t>
            </a:r>
          </a:p>
        </p:txBody>
      </p:sp>
      <p:sp>
        <p:nvSpPr>
          <p:cNvPr id="2" name="Freccia a destra 1">
            <a:extLst>
              <a:ext uri="{FF2B5EF4-FFF2-40B4-BE49-F238E27FC236}">
                <a16:creationId xmlns:a16="http://schemas.microsoft.com/office/drawing/2014/main" id="{AB31D490-610B-4768-8165-3B9579C5B22F}"/>
              </a:ext>
            </a:extLst>
          </p:cNvPr>
          <p:cNvSpPr/>
          <p:nvPr/>
        </p:nvSpPr>
        <p:spPr>
          <a:xfrm>
            <a:off x="762000" y="7333241"/>
            <a:ext cx="890745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23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Cjelina 1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spcBef>
                <a:spcPts val="110"/>
              </a:spcBef>
            </a:pPr>
            <a:r>
              <a:rPr lang="en-US" altLang="ko-KR" sz="4000" b="1" dirty="0">
                <a:solidFill>
                  <a:srgbClr val="0070C0"/>
                </a:solidFill>
              </a:rPr>
              <a:t>IDEJA I PRILIKE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graphicFrame>
        <p:nvGraphicFramePr>
          <p:cNvPr id="3" name="Tabella 5">
            <a:extLst>
              <a:ext uri="{FF2B5EF4-FFF2-40B4-BE49-F238E27FC236}">
                <a16:creationId xmlns:a16="http://schemas.microsoft.com/office/drawing/2014/main" id="{CE365E58-186B-4791-A182-668256534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475214"/>
              </p:ext>
            </p:extLst>
          </p:nvPr>
        </p:nvGraphicFramePr>
        <p:xfrm>
          <a:off x="228601" y="2787879"/>
          <a:ext cx="17830799" cy="5616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7566">
                  <a:extLst>
                    <a:ext uri="{9D8B030D-6E8A-4147-A177-3AD203B41FA5}">
                      <a16:colId xmlns:a16="http://schemas.microsoft.com/office/drawing/2014/main" val="3973671595"/>
                    </a:ext>
                  </a:extLst>
                </a:gridCol>
                <a:gridCol w="4239807">
                  <a:extLst>
                    <a:ext uri="{9D8B030D-6E8A-4147-A177-3AD203B41FA5}">
                      <a16:colId xmlns:a16="http://schemas.microsoft.com/office/drawing/2014/main" val="3164311868"/>
                    </a:ext>
                  </a:extLst>
                </a:gridCol>
                <a:gridCol w="9213426">
                  <a:extLst>
                    <a:ext uri="{9D8B030D-6E8A-4147-A177-3AD203B41FA5}">
                      <a16:colId xmlns:a16="http://schemas.microsoft.com/office/drawing/2014/main" val="3658847542"/>
                    </a:ext>
                  </a:extLst>
                </a:gridCol>
              </a:tblGrid>
              <a:tr h="500915">
                <a:tc>
                  <a:txBody>
                    <a:bodyPr/>
                    <a:lstStyle/>
                    <a:p>
                      <a:pPr algn="l" rtl="0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Kompetencija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Savjet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Opis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332558"/>
                  </a:ext>
                </a:extLst>
              </a:tr>
              <a:tr h="923061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1.1 Mogućnosti uočavanja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Upotrijebite svoju maštu i sposobnosti kako biste identificirali prilike za stvaranje vrijednosti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Identificirati i iskoristiti prilike za stvaranje vrijednosti istražujući društveni, kulturni i gospodarski krajolik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Identificirajte potrebe i izazove koje je potrebno zadovoljiti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Uspostavite nove veze i spojite raštrkane elemente krajolika kako biste stvorili prilike za stvaranje vrijednosti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039567"/>
                  </a:ext>
                </a:extLst>
              </a:tr>
              <a:tr h="755469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1.2 Kreativnost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Razvijte kreativne i svrsishodne ideje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Razvijte nekoliko ideja i prilika za stvaranje vrijednosti uključujući bolja rješenja za postojeće i nove izazove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Istražite i eksperimentirajte s inovativnim pristupima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Kombinirajte znanje i resurse kako biste postigli vrijedne učinke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00515"/>
                  </a:ext>
                </a:extLst>
              </a:tr>
              <a:tr h="831573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1.3 Vizija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Radite prema svojoj viziji budućnosti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Zamislite budućnost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Razvijte viziju za pretvaranje ideja u djelo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Vizualizirajte buduće scenarije kako biste pomogli u usmjeravanju napora i djelovanja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560017"/>
                  </a:ext>
                </a:extLst>
              </a:tr>
              <a:tr h="81418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1.4 Vrednovanje ideje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Iskoristite najbolje ideje i prilike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Procijenite što je vrijednost u društvenom, kulturnom i gospodarskom smislu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Prepoznajte potencijal koji ideja ima za stvaranje vrijednosti i identificirajte prikladne načine kako iz nje izvući maksimum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6668092"/>
                  </a:ext>
                </a:extLst>
              </a:tr>
              <a:tr h="81418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1.5 Etičko i održivo razmišljanje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Procijenite posljedice i utjecaj ideja, prilika i akcija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Procijeniti posljedice ideja koje donose vrijednost i učinak poduzetničkog djelovanja na ciljnu zajednicu, tržište, društvo i okoliš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Razmišljajte o tome koliko su održivi dugoročni društveni, kulturni i ekonomski ciljevi i odabrani tijek djelovanja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Ponašajte se odgovorno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255285"/>
                  </a:ext>
                </a:extLst>
              </a:tr>
            </a:tbl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C8EACCAA-A9F4-4E57-BF6B-4E6177998CA3}"/>
              </a:ext>
            </a:extLst>
          </p:cNvPr>
          <p:cNvSpPr/>
          <p:nvPr/>
        </p:nvSpPr>
        <p:spPr>
          <a:xfrm>
            <a:off x="0" y="8435340"/>
            <a:ext cx="18288000" cy="1851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23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Cjelina 1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spcBef>
                <a:spcPts val="110"/>
              </a:spcBef>
            </a:pPr>
            <a:r>
              <a:rPr lang="en-US" altLang="ko-KR" sz="4000" b="1" dirty="0">
                <a:solidFill>
                  <a:schemeClr val="accent6">
                    <a:lumMod val="75000"/>
                  </a:schemeClr>
                </a:solidFill>
              </a:rPr>
              <a:t>RESURSI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graphicFrame>
        <p:nvGraphicFramePr>
          <p:cNvPr id="3" name="Tabella 5">
            <a:extLst>
              <a:ext uri="{FF2B5EF4-FFF2-40B4-BE49-F238E27FC236}">
                <a16:creationId xmlns:a16="http://schemas.microsoft.com/office/drawing/2014/main" id="{CE365E58-186B-4791-A182-668256534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245258"/>
              </p:ext>
            </p:extLst>
          </p:nvPr>
        </p:nvGraphicFramePr>
        <p:xfrm>
          <a:off x="228601" y="2787879"/>
          <a:ext cx="17830799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7566">
                  <a:extLst>
                    <a:ext uri="{9D8B030D-6E8A-4147-A177-3AD203B41FA5}">
                      <a16:colId xmlns:a16="http://schemas.microsoft.com/office/drawing/2014/main" val="3973671595"/>
                    </a:ext>
                  </a:extLst>
                </a:gridCol>
                <a:gridCol w="4239807">
                  <a:extLst>
                    <a:ext uri="{9D8B030D-6E8A-4147-A177-3AD203B41FA5}">
                      <a16:colId xmlns:a16="http://schemas.microsoft.com/office/drawing/2014/main" val="3164311868"/>
                    </a:ext>
                  </a:extLst>
                </a:gridCol>
                <a:gridCol w="9213426">
                  <a:extLst>
                    <a:ext uri="{9D8B030D-6E8A-4147-A177-3AD203B41FA5}">
                      <a16:colId xmlns:a16="http://schemas.microsoft.com/office/drawing/2014/main" val="3658847542"/>
                    </a:ext>
                  </a:extLst>
                </a:gridCol>
              </a:tblGrid>
              <a:tr h="500915">
                <a:tc>
                  <a:txBody>
                    <a:bodyPr/>
                    <a:lstStyle/>
                    <a:p>
                      <a:pPr algn="l" rtl="0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Kompetencija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Savjet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Opis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332558"/>
                  </a:ext>
                </a:extLst>
              </a:tr>
              <a:tr h="923061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2.1 Samosvijest i samoučinkovitost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Vjerujte u sebe i razvijajte 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Razmišljajte o svojim potrebama, težnjama i željama kratkoročno, srednjoročno i dugoročno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Identificirajte i procijenite svoje pojedinačne i grupne snage i slabosti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Vjerujte u svoju sposobnost da utječete na tijek događaja, unatoč neizvjesnosti, zastojima i privremenim neuspjesima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039567"/>
                  </a:ext>
                </a:extLst>
              </a:tr>
              <a:tr h="755469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2.2 Motivacija i ustrajnost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Ostanite usredotočeni i ne odustajte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Budite odlučni pretvoriti ideje u akciju i zadovoljiti svoju potrebu za postizanjem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Budite spremni biti strpljivi i nastavite pokušavati postići svoje dugoročne pojedinačne ili grupne ciljeve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Budite otporni na pritiske, nevolje i privremene neuspjehe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00515"/>
                  </a:ext>
                </a:extLst>
              </a:tr>
              <a:tr h="831573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2.3</a:t>
                      </a:r>
                      <a:r>
                        <a:rPr lang="en-US" sz="2400" b="1" noProof="0" dirty="0" err="1">
                          <a:solidFill>
                            <a:schemeClr val="tx1"/>
                          </a:solidFill>
                        </a:rPr>
                        <a:t>Mobiliziranje</a:t>
                      </a:r>
                      <a:r>
                        <a:rPr lang="en-US" sz="2400" b="1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/>
                          </a:solidFill>
                        </a:rPr>
                        <a:t>resursa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Prikupite i upravljajte resursima koji su vam potrebni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Nabavite materijalne, nematerijalne i digitalne resurse potrebne za pretvaranje ideja u akciju i upravljajte njima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Iskoristite maksimalno ograničene resurse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Steknite i upravljajte potrebnim kompetencijama u bilo kojoj fazi, uključujući tehničke, pravne, porezne i digitalne kompetencije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560017"/>
                  </a:ext>
                </a:extLst>
              </a:tr>
              <a:tr h="81418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2.4 Financijska i ekonomska pismenost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Razviti financijsko i gospodarsko znanje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Procijenite trošak pretvaranja ideje u aktivnost koja stvara vrijednost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Planirajte, postavite i procijenite financijske odluke tijekom vremena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Upravljajte financiranjem kako biste bili sigurni da vaša aktivnost stvaranja vrijednosti može trajati dugoročno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6668092"/>
                  </a:ext>
                </a:extLst>
              </a:tr>
              <a:tr h="81418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2.5 Mobiliziranje drugih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Inspirirajte, oduševite i privucite druge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Inspirirajte i oduševite relevantne dionike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Dobijte podršku potrebnu za postizanje vrijednih rezultata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Pokažite učinkovitu komunikaciju, uvjeravanje, pregovaranje i vodstvo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255285"/>
                  </a:ext>
                </a:extLst>
              </a:tr>
            </a:tbl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C8EACCAA-A9F4-4E57-BF6B-4E6177998CA3}"/>
              </a:ext>
            </a:extLst>
          </p:cNvPr>
          <p:cNvSpPr/>
          <p:nvPr/>
        </p:nvSpPr>
        <p:spPr>
          <a:xfrm>
            <a:off x="0" y="8435340"/>
            <a:ext cx="18288000" cy="1851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Cjelina 1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spcBef>
                <a:spcPts val="110"/>
              </a:spcBef>
            </a:pPr>
            <a:r>
              <a:rPr lang="en-US" altLang="ko-KR" sz="4000" b="1" dirty="0">
                <a:solidFill>
                  <a:schemeClr val="accent3">
                    <a:lumMod val="75000"/>
                  </a:schemeClr>
                </a:solidFill>
              </a:rPr>
              <a:t>U AKCIJU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graphicFrame>
        <p:nvGraphicFramePr>
          <p:cNvPr id="3" name="Tabella 5">
            <a:extLst>
              <a:ext uri="{FF2B5EF4-FFF2-40B4-BE49-F238E27FC236}">
                <a16:creationId xmlns:a16="http://schemas.microsoft.com/office/drawing/2014/main" id="{CE365E58-186B-4791-A182-668256534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600474"/>
              </p:ext>
            </p:extLst>
          </p:nvPr>
        </p:nvGraphicFramePr>
        <p:xfrm>
          <a:off x="228601" y="2787879"/>
          <a:ext cx="17830799" cy="5681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7566">
                  <a:extLst>
                    <a:ext uri="{9D8B030D-6E8A-4147-A177-3AD203B41FA5}">
                      <a16:colId xmlns:a16="http://schemas.microsoft.com/office/drawing/2014/main" val="3973671595"/>
                    </a:ext>
                  </a:extLst>
                </a:gridCol>
                <a:gridCol w="4239807">
                  <a:extLst>
                    <a:ext uri="{9D8B030D-6E8A-4147-A177-3AD203B41FA5}">
                      <a16:colId xmlns:a16="http://schemas.microsoft.com/office/drawing/2014/main" val="3164311868"/>
                    </a:ext>
                  </a:extLst>
                </a:gridCol>
                <a:gridCol w="9213426">
                  <a:extLst>
                    <a:ext uri="{9D8B030D-6E8A-4147-A177-3AD203B41FA5}">
                      <a16:colId xmlns:a16="http://schemas.microsoft.com/office/drawing/2014/main" val="3658847542"/>
                    </a:ext>
                  </a:extLst>
                </a:gridCol>
              </a:tblGrid>
              <a:tr h="500915">
                <a:tc>
                  <a:txBody>
                    <a:bodyPr/>
                    <a:lstStyle/>
                    <a:p>
                      <a:pPr algn="l" rtl="0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Kompetencija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Savjet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Opis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332558"/>
                  </a:ext>
                </a:extLst>
              </a:tr>
              <a:tr h="923061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3.1 Preuzimanje inicijative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Samo naprijed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Pokrenite procese koji stvaraju vrijednost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Prihvatite izazove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Djelujte i radite samostalno kako biste postigli ciljeve, držite se namjera i izvršavajte planirane zadatke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039567"/>
                  </a:ext>
                </a:extLst>
              </a:tr>
              <a:tr h="883968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3.2 Planiranje i upravljanje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Prioriteti, organizirati i pratiti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Postavite dugoročne, srednjoročne i kratkoročne ciljeve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Definirajte prioritete i akcijske planove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Prilagodite se nepredviđenim promjenama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00515"/>
                  </a:ext>
                </a:extLst>
              </a:tr>
              <a:tr h="1414348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3.3 Suočavanje s neizvjesnošću, dvosmislenošću i rizikom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Donesite odluke koje se bave neizvjesnošću, dvosmislenošću i rizikom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Donositi odluke kada je rezultat te odluke neizvjestan, kada su dostupne informacije djelomične ili dvosmislene ili kada postoji rizik od neželjenih ishoda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Unutar procesa stvaranja vrijednosti uključite strukturirane načine testiranja ideja i prototipova od ranih faza, kako biste smanjili rizik od neuspjeha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Brze situacije rješavajte brzo i fleksibilno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560017"/>
                  </a:ext>
                </a:extLst>
              </a:tr>
              <a:tr h="81418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3.4 Rad s drugima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Udružite se, surađujte i umrežite 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Radite zajedno i surađujte s drugima kako biste razvili ideje i pretvorili ih u akciju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Mreža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Rješavajte sukobe i pozitivno se suočite s konkurencijom kada je potrebno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6668092"/>
                  </a:ext>
                </a:extLst>
              </a:tr>
              <a:tr h="81418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3.5 Učenje kroz iskustvo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i="1" dirty="0">
                          <a:solidFill>
                            <a:schemeClr val="tx1"/>
                          </a:solidFill>
                        </a:rPr>
                        <a:t>Učite radeći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Iskoristite bilo koju inicijativu za stvaranje vrijednosti kao priliku za učenje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Učite s drugima, uključujući vršnjake i mentore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Razmišljajte i učite iz uspjeha i neuspjeha (svojih i tuđih)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255285"/>
                  </a:ext>
                </a:extLst>
              </a:tr>
            </a:tbl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C8EACCAA-A9F4-4E57-BF6B-4E6177998CA3}"/>
              </a:ext>
            </a:extLst>
          </p:cNvPr>
          <p:cNvSpPr/>
          <p:nvPr/>
        </p:nvSpPr>
        <p:spPr>
          <a:xfrm>
            <a:off x="0" y="8435340"/>
            <a:ext cx="18288000" cy="1851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48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Cjelina 1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Što slijedi…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U kontekstu ovog modula obuke – a uzimajući u obzir i temeljne kompetencije kojima se bavimo – usmjerit ćemo vaš fokus na prvi stup, onaj koji se odnosi na IDEJE I PRILIKE.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Imajte na umu da EntreComp ne spominje posebno kritičko mišljenje, ali cijeli okvir se bavi dimenzijom kritičkom razmišljanjem iz mnogo različitih kutova.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Čini se da je najopipljivija križna referenca s kompetencijama koje pripadaju IDEJAMA &amp; PRILIKAMA. U sljedećoj ćemo cjelini ići u dodatne pojedinosti o svakom od njih kako bismo pratili opipljive veze s kritičkim mišljenjem, i što je najvažnije, kritičkim mišljenjem pri korištenju zapošljivosti.</a:t>
            </a:r>
          </a:p>
        </p:txBody>
      </p:sp>
    </p:spTree>
    <p:extLst>
      <p:ext uri="{BB962C8B-B14F-4D97-AF65-F5344CB8AC3E}">
        <p14:creationId xmlns:p14="http://schemas.microsoft.com/office/powerpoint/2010/main" val="4063558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2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19018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Kritičko mišljenje među najpoželjnijim kompetencijama za zapošljivost</a:t>
            </a:r>
          </a:p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endParaRPr lang="es-ES" sz="2500" spc="50" dirty="0">
              <a:solidFill>
                <a:srgbClr val="002060"/>
              </a:solidFill>
              <a:latin typeface="Tahoma"/>
              <a:cs typeface="Tahoma"/>
            </a:endParaRPr>
          </a:p>
          <a:p>
            <a:pPr marL="12700" algn="l" rtl="0">
              <a:spcBef>
                <a:spcPts val="110"/>
              </a:spcBef>
            </a:pP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Danas, kako automatizacija zadataka i funkcija polako zamjenjuje i "ručnu" i "intelektualnu" radnu snagu, vaše prilike za pristup tržištu rada sve više ovise o mekim vještinama i vještinama odnosa.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6" y="4774092"/>
            <a:ext cx="169136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Tehnička stručnost i učinkovitost na radnom mjestu dolazi, prije svega, iz prakse, vježbi i iskustava/lekcija naučenih na temelju pristupa pokušaja i pogreške. Poslodavci tijekom intervjua nemaju dovoljno informacija da procijene profil kandidata i njegovu/njezinu potencijalnu uspješnost na radnom mjestu.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Nadalje, u većini slučajeva poslovi za koje se prijavljujete zahtijevaju specifično znanje/know-how koje možda niste stekli tijekom svog formalnog obrazovanja (jednostavno zato što nisu uključeni u nastavni plan i program).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Kako onda poslodavci usmjere svoju ocjenu vašeg profila?...</a:t>
            </a: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6DB2408F-C8E3-481B-BEFD-24DB75CA61AF}"/>
              </a:ext>
            </a:extLst>
          </p:cNvPr>
          <p:cNvSpPr txBox="1"/>
          <p:nvPr/>
        </p:nvSpPr>
        <p:spPr>
          <a:xfrm>
            <a:off x="938056" y="4057038"/>
            <a:ext cx="1117774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/>
            <a:r>
              <a:rPr lang="en-US" altLang="ko-KR" sz="3200" b="1" dirty="0">
                <a:solidFill>
                  <a:srgbClr val="243255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Napomene za razmatranje: Od </a:t>
            </a:r>
            <a:r>
              <a:rPr lang="en-US" altLang="ko-KR" sz="3200" b="1" i="1" dirty="0" err="1">
                <a:solidFill>
                  <a:srgbClr val="243255"/>
                </a:solidFill>
                <a:ea typeface="Tahoma" panose="020B0604030504040204" pitchFamily="34" charset="0"/>
                <a:cs typeface="Tahoma" panose="020B0604030504040204" pitchFamily="34" charset="0"/>
              </a:rPr>
              <a:t>Mekih</a:t>
            </a:r>
            <a:r>
              <a:rPr lang="en-US" altLang="ko-KR" sz="3200" b="1" i="1" dirty="0">
                <a:solidFill>
                  <a:srgbClr val="243255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ko-KR" sz="3200" b="1" dirty="0">
                <a:solidFill>
                  <a:srgbClr val="243255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do </a:t>
            </a:r>
            <a:r>
              <a:rPr lang="en-US" altLang="ko-KR" sz="3200" b="1" i="1" dirty="0" err="1">
                <a:solidFill>
                  <a:srgbClr val="243255"/>
                </a:solidFill>
                <a:ea typeface="Tahoma" panose="020B0604030504040204" pitchFamily="34" charset="0"/>
                <a:cs typeface="Tahoma" panose="020B0604030504040204" pitchFamily="34" charset="0"/>
              </a:rPr>
              <a:t>Vještina</a:t>
            </a:r>
            <a:r>
              <a:rPr lang="en-US" altLang="ko-KR" sz="3200" b="1" i="1" dirty="0">
                <a:solidFill>
                  <a:srgbClr val="243255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ko-KR" sz="3200" b="1" i="1" dirty="0" err="1">
                <a:solidFill>
                  <a:srgbClr val="243255"/>
                </a:solidFill>
                <a:ea typeface="Tahoma" panose="020B0604030504040204" pitchFamily="34" charset="0"/>
                <a:cs typeface="Tahoma" panose="020B0604030504040204" pitchFamily="34" charset="0"/>
              </a:rPr>
              <a:t>Zapošljivosti</a:t>
            </a:r>
            <a:endParaRPr lang="ko-KR" altLang="en-US" sz="3200" b="1" dirty="0">
              <a:solidFill>
                <a:srgbClr val="243255"/>
              </a:solidFill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261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2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Pogled u budućnost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Poslodavci su potpuno svjesni da novopridošlice – posebno ako su tek diplomirani studenti – zahtijevaju dubinsko obrazovanje i obuku s naglaskom na njihove buduće uloge i odgovornosti prije nego što budu potpuno autonomni i neovisni.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Tijekom prvog intervjua, umjesto o tome što možete učiniti, oni će tražiti druge vrste informacija koje možda uopće nisu povezane s vašim obrazovanjem.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Ova vrsta informacija </a:t>
            </a:r>
            <a:r>
              <a:rPr lang="en-US" altLang="ko-KR" sz="2800" dirty="0" err="1"/>
              <a:t>predstavlja</a:t>
            </a:r>
            <a:r>
              <a:rPr lang="en-US" altLang="ko-KR" sz="2800" dirty="0"/>
              <a:t> </a:t>
            </a:r>
            <a:r>
              <a:rPr lang="en-US" altLang="ko-KR" sz="2800" dirty="0" err="1"/>
              <a:t>samo</a:t>
            </a:r>
            <a:r>
              <a:rPr lang="en-US" altLang="ko-KR" sz="2800" dirty="0"/>
              <a:t> ishodište projekta ESSENCE i pretpostavke na kojima se temelji.</a:t>
            </a:r>
          </a:p>
        </p:txBody>
      </p:sp>
    </p:spTree>
    <p:extLst>
      <p:ext uri="{BB962C8B-B14F-4D97-AF65-F5344CB8AC3E}">
        <p14:creationId xmlns:p14="http://schemas.microsoft.com/office/powerpoint/2010/main" val="31468310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2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Budućnost radnih mjesta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8686799" y="3009900"/>
            <a:ext cx="916495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altLang="ko-KR" sz="2800" dirty="0"/>
              <a:t>Još 2016. godine Svjetski gospodarski forum predvidio je veliki pomak do 2020. u "10 najboljih vještina" za zapošljivost, zapošljavanje, razvoj karijere i poslovnu konkurentnost.</a:t>
            </a:r>
          </a:p>
          <a:p>
            <a:pPr algn="l" rtl="0"/>
            <a:endParaRPr lang="en-GB" altLang="ko-KR" sz="2800" dirty="0"/>
          </a:p>
          <a:p>
            <a:pPr algn="l" rtl="0"/>
            <a:r>
              <a:rPr lang="en-GB" altLang="ko-KR" sz="2800" dirty="0"/>
              <a:t>Prema izvješću, meke i relacijske vještine ključne su za nove diplomante i studente visokog obrazovanja da uđu na tržište rada jer regruteri i poslodavci razvijaju nove sofisticirane modele za procjenu „ljudskog“ profila kandidata (tj. sposobnost za rad s drugima, osjećaj za inicijativa, pouzdanost i pouzdanost itd.). </a:t>
            </a:r>
          </a:p>
        </p:txBody>
      </p:sp>
      <p:pic>
        <p:nvPicPr>
          <p:cNvPr id="9" name="Segnaposto contenuto 4">
            <a:extLst>
              <a:ext uri="{FF2B5EF4-FFF2-40B4-BE49-F238E27FC236}">
                <a16:creationId xmlns:a16="http://schemas.microsoft.com/office/drawing/2014/main" id="{AB7E37C4-89F9-4E33-9522-6E73F5BB39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5285" y="2784958"/>
            <a:ext cx="7318473" cy="5340179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10742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2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Top 10 vještina za zapošljivost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0271F0B2-9164-4A86-8E6F-7312EFE82B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2689" y="2648960"/>
            <a:ext cx="11322621" cy="4989081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F550791-F0C2-4956-ADCD-9A5946372D83}"/>
              </a:ext>
            </a:extLst>
          </p:cNvPr>
          <p:cNvSpPr txBox="1"/>
          <p:nvPr/>
        </p:nvSpPr>
        <p:spPr>
          <a:xfrm>
            <a:off x="5202121" y="7608213"/>
            <a:ext cx="78837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GB" sz="2200" dirty="0"/>
              <a:t>Izvor: Izvješće o budućnosti radnih mjesta, Svjetski ekonomski forum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76B78DBB-8CB9-4A21-9F43-16D28FA5A0AC}"/>
              </a:ext>
            </a:extLst>
          </p:cNvPr>
          <p:cNvSpPr/>
          <p:nvPr/>
        </p:nvSpPr>
        <p:spPr>
          <a:xfrm>
            <a:off x="4419600" y="4026813"/>
            <a:ext cx="2209800" cy="4308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8DC28006-9BB5-46B1-8F55-12CD4CB58340}"/>
              </a:ext>
            </a:extLst>
          </p:cNvPr>
          <p:cNvSpPr/>
          <p:nvPr/>
        </p:nvSpPr>
        <p:spPr>
          <a:xfrm>
            <a:off x="10363200" y="4712613"/>
            <a:ext cx="2209800" cy="4308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1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 rot="16200000">
            <a:off x="1078978" y="3759722"/>
            <a:ext cx="432844" cy="304800"/>
          </a:xfrm>
          <a:custGeom>
            <a:avLst/>
            <a:gdLst/>
            <a:ahLst/>
            <a:cxnLst/>
            <a:rect l="l" t="t" r="r" b="b"/>
            <a:pathLst>
              <a:path w="516890" h="299720">
                <a:moveTo>
                  <a:pt x="258348" y="299481"/>
                </a:moveTo>
                <a:lnTo>
                  <a:pt x="0" y="0"/>
                </a:lnTo>
                <a:lnTo>
                  <a:pt x="516696" y="0"/>
                </a:lnTo>
                <a:lnTo>
                  <a:pt x="258348" y="299481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050168" y="751064"/>
            <a:ext cx="12852400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 rtl="0">
              <a:spcBef>
                <a:spcPts val="100"/>
              </a:spcBef>
            </a:pPr>
            <a:r>
              <a:rPr lang="es-ES" sz="4800" b="1" dirty="0">
                <a:solidFill>
                  <a:srgbClr val="E12227"/>
                </a:solidFill>
              </a:rPr>
              <a:t>CILJEVI</a:t>
            </a:r>
            <a:br>
              <a:rPr lang="es-ES" sz="4800" b="1" dirty="0">
                <a:solidFill>
                  <a:srgbClr val="E12227"/>
                </a:solidFill>
              </a:rPr>
            </a:br>
            <a:endParaRPr sz="4800" dirty="0">
              <a:solidFill>
                <a:srgbClr val="E12227"/>
              </a:solidFill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05032" y="2628900"/>
            <a:ext cx="13081000" cy="44499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l" rtl="0"/>
            <a:r>
              <a:rPr lang="en-GB" sz="2800" b="1" dirty="0">
                <a:solidFill>
                  <a:srgbClr val="243255"/>
                </a:solidFill>
                <a:latin typeface="Calibri" panose="020F050202020403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Na kraju ovog modula moći ćete:</a:t>
            </a:r>
          </a:p>
        </p:txBody>
      </p:sp>
      <p:sp>
        <p:nvSpPr>
          <p:cNvPr id="18" name="object 18"/>
          <p:cNvSpPr/>
          <p:nvPr/>
        </p:nvSpPr>
        <p:spPr>
          <a:xfrm>
            <a:off x="0" y="288731"/>
            <a:ext cx="16270605" cy="123825"/>
          </a:xfrm>
          <a:custGeom>
            <a:avLst/>
            <a:gdLst/>
            <a:ahLst/>
            <a:cxnLst/>
            <a:rect l="l" t="t" r="r" b="b"/>
            <a:pathLst>
              <a:path w="16270605" h="123825">
                <a:moveTo>
                  <a:pt x="0" y="123824"/>
                </a:moveTo>
                <a:lnTo>
                  <a:pt x="0" y="0"/>
                </a:lnTo>
                <a:lnTo>
                  <a:pt x="16270357" y="0"/>
                </a:lnTo>
                <a:lnTo>
                  <a:pt x="16270357" y="123824"/>
                </a:lnTo>
                <a:lnTo>
                  <a:pt x="0" y="123824"/>
                </a:lnTo>
                <a:close/>
              </a:path>
            </a:pathLst>
          </a:custGeom>
          <a:solidFill>
            <a:srgbClr val="152D54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0" name="Picture 9">
            <a:extLst>
              <a:ext uri="{FF2B5EF4-FFF2-40B4-BE49-F238E27FC236}">
                <a16:creationId xmlns:a16="http://schemas.microsoft.com/office/drawing/2014/main" id="{FD901C1C-8A41-4B4A-8EAC-7471FBAB15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200400" y="9692212"/>
            <a:ext cx="10058400" cy="55668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1" name="Picture 3">
            <a:extLst>
              <a:ext uri="{FF2B5EF4-FFF2-40B4-BE49-F238E27FC236}">
                <a16:creationId xmlns:a16="http://schemas.microsoft.com/office/drawing/2014/main" id="{3CA7F902-F9B5-42B6-AEC2-6AD2E90BE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5497" y="9735618"/>
            <a:ext cx="1985322" cy="43284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829BE287-3BD8-4249-A9B5-F0DE0CB3DBB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97" y="9745835"/>
            <a:ext cx="936335" cy="449441"/>
          </a:xfrm>
          <a:prstGeom prst="rect">
            <a:avLst/>
          </a:prstGeom>
        </p:spPr>
      </p:pic>
      <p:sp>
        <p:nvSpPr>
          <p:cNvPr id="28" name="object 4">
            <a:extLst>
              <a:ext uri="{FF2B5EF4-FFF2-40B4-BE49-F238E27FC236}">
                <a16:creationId xmlns:a16="http://schemas.microsoft.com/office/drawing/2014/main" id="{8F9E0F54-1F8C-46EB-9848-8D716F9E695C}"/>
              </a:ext>
            </a:extLst>
          </p:cNvPr>
          <p:cNvSpPr/>
          <p:nvPr/>
        </p:nvSpPr>
        <p:spPr>
          <a:xfrm rot="16200000">
            <a:off x="1078978" y="4841093"/>
            <a:ext cx="432844" cy="304800"/>
          </a:xfrm>
          <a:custGeom>
            <a:avLst/>
            <a:gdLst/>
            <a:ahLst/>
            <a:cxnLst/>
            <a:rect l="l" t="t" r="r" b="b"/>
            <a:pathLst>
              <a:path w="516890" h="299720">
                <a:moveTo>
                  <a:pt x="258348" y="299481"/>
                </a:moveTo>
                <a:lnTo>
                  <a:pt x="0" y="0"/>
                </a:lnTo>
                <a:lnTo>
                  <a:pt x="516696" y="0"/>
                </a:lnTo>
                <a:lnTo>
                  <a:pt x="258348" y="299481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object 4">
            <a:extLst>
              <a:ext uri="{FF2B5EF4-FFF2-40B4-BE49-F238E27FC236}">
                <a16:creationId xmlns:a16="http://schemas.microsoft.com/office/drawing/2014/main" id="{EB7856EA-3BCB-4284-8307-A02405ECB9AA}"/>
              </a:ext>
            </a:extLst>
          </p:cNvPr>
          <p:cNvSpPr/>
          <p:nvPr/>
        </p:nvSpPr>
        <p:spPr>
          <a:xfrm rot="16200000">
            <a:off x="1078978" y="5922464"/>
            <a:ext cx="432844" cy="304800"/>
          </a:xfrm>
          <a:custGeom>
            <a:avLst/>
            <a:gdLst/>
            <a:ahLst/>
            <a:cxnLst/>
            <a:rect l="l" t="t" r="r" b="b"/>
            <a:pathLst>
              <a:path w="516890" h="299720">
                <a:moveTo>
                  <a:pt x="258348" y="299481"/>
                </a:moveTo>
                <a:lnTo>
                  <a:pt x="0" y="0"/>
                </a:lnTo>
                <a:lnTo>
                  <a:pt x="516696" y="0"/>
                </a:lnTo>
                <a:lnTo>
                  <a:pt x="258348" y="299481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object 4">
            <a:extLst>
              <a:ext uri="{FF2B5EF4-FFF2-40B4-BE49-F238E27FC236}">
                <a16:creationId xmlns:a16="http://schemas.microsoft.com/office/drawing/2014/main" id="{8C048760-2215-47FF-98AE-D2506BBD665E}"/>
              </a:ext>
            </a:extLst>
          </p:cNvPr>
          <p:cNvSpPr/>
          <p:nvPr/>
        </p:nvSpPr>
        <p:spPr>
          <a:xfrm rot="16200000">
            <a:off x="1078978" y="7164428"/>
            <a:ext cx="432844" cy="304800"/>
          </a:xfrm>
          <a:custGeom>
            <a:avLst/>
            <a:gdLst/>
            <a:ahLst/>
            <a:cxnLst/>
            <a:rect l="l" t="t" r="r" b="b"/>
            <a:pathLst>
              <a:path w="516890" h="299720">
                <a:moveTo>
                  <a:pt x="258348" y="299481"/>
                </a:moveTo>
                <a:lnTo>
                  <a:pt x="0" y="0"/>
                </a:lnTo>
                <a:lnTo>
                  <a:pt x="516696" y="0"/>
                </a:lnTo>
                <a:lnTo>
                  <a:pt x="258348" y="299481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TextBox 8">
            <a:extLst>
              <a:ext uri="{FF2B5EF4-FFF2-40B4-BE49-F238E27FC236}">
                <a16:creationId xmlns:a16="http://schemas.microsoft.com/office/drawing/2014/main" id="{494C9F60-B899-4229-BE66-52A19C9BF537}"/>
              </a:ext>
            </a:extLst>
          </p:cNvPr>
          <p:cNvSpPr txBox="1"/>
          <p:nvPr/>
        </p:nvSpPr>
        <p:spPr>
          <a:xfrm>
            <a:off x="1637071" y="3614817"/>
            <a:ext cx="14822129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l" rtl="0"/>
            <a:r>
              <a:rPr lang="en-US" altLang="ko-KR" sz="2400" b="1" dirty="0">
                <a:solidFill>
                  <a:srgbClr val="243255"/>
                </a:solidFill>
                <a:cs typeface="Arial" pitchFamily="34" charset="0"/>
              </a:rPr>
              <a:t>Upoznajte se s EntreComp Frameworkom…</a:t>
            </a:r>
          </a:p>
          <a:p>
            <a:pPr algn="l" rtl="0"/>
            <a:r>
              <a:rPr lang="en-US" altLang="ko-KR" sz="2400" dirty="0">
                <a:cs typeface="Arial" pitchFamily="34" charset="0"/>
              </a:rPr>
              <a:t>…službeni okvir EU-a za obrazovanje i obuku o osjećaju za inicijativu i poduzetničkim kompetencijama</a:t>
            </a:r>
          </a:p>
        </p:txBody>
      </p:sp>
      <p:sp>
        <p:nvSpPr>
          <p:cNvPr id="37" name="TextBox 8">
            <a:extLst>
              <a:ext uri="{FF2B5EF4-FFF2-40B4-BE49-F238E27FC236}">
                <a16:creationId xmlns:a16="http://schemas.microsoft.com/office/drawing/2014/main" id="{CAAA617F-02D8-4BEB-B5A9-29F73C53E850}"/>
              </a:ext>
            </a:extLst>
          </p:cNvPr>
          <p:cNvSpPr txBox="1"/>
          <p:nvPr/>
        </p:nvSpPr>
        <p:spPr>
          <a:xfrm>
            <a:off x="1639529" y="4731318"/>
            <a:ext cx="11009671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l" rtl="0"/>
            <a:r>
              <a:rPr lang="en-US" altLang="ko-KR" sz="2400" b="1" dirty="0">
                <a:solidFill>
                  <a:srgbClr val="243255"/>
                </a:solidFill>
                <a:cs typeface="Arial" pitchFamily="34" charset="0"/>
              </a:rPr>
              <a:t>Pogledajte dublje u EntreComp</a:t>
            </a:r>
          </a:p>
          <a:p>
            <a:pPr algn="l" rtl="0"/>
            <a:r>
              <a:rPr lang="en-US" altLang="ko-KR" sz="2400" dirty="0">
                <a:cs typeface="Arial" pitchFamily="34" charset="0"/>
              </a:rPr>
              <a:t>Tri područja obuke: IDEJE I PRILIKE, RESURSI, U DJELOVANJE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41" name="TextBox 8">
            <a:extLst>
              <a:ext uri="{FF2B5EF4-FFF2-40B4-BE49-F238E27FC236}">
                <a16:creationId xmlns:a16="http://schemas.microsoft.com/office/drawing/2014/main" id="{D30CFFC9-0910-4AEB-ACCE-4FB39BBB51EE}"/>
              </a:ext>
            </a:extLst>
          </p:cNvPr>
          <p:cNvSpPr txBox="1"/>
          <p:nvPr/>
        </p:nvSpPr>
        <p:spPr>
          <a:xfrm>
            <a:off x="1676400" y="6975103"/>
            <a:ext cx="10591800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l" rtl="0"/>
            <a:r>
              <a:rPr lang="en-US" altLang="ko-KR" sz="2400" b="1" dirty="0">
                <a:solidFill>
                  <a:srgbClr val="243255"/>
                </a:solidFill>
                <a:cs typeface="Arial" pitchFamily="34" charset="0"/>
              </a:rPr>
              <a:t>Eksperimentirajte s operativnim okvirima za kritičko mišljenje</a:t>
            </a:r>
          </a:p>
          <a:p>
            <a:pPr algn="l" rtl="0"/>
            <a:r>
              <a:rPr lang="en-US" altLang="ko-KR" sz="2400" dirty="0">
                <a:cs typeface="Arial" pitchFamily="34" charset="0"/>
              </a:rPr>
              <a:t>Analiza→ Zaključak → Evaluacija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43" name="TextBox 8">
            <a:extLst>
              <a:ext uri="{FF2B5EF4-FFF2-40B4-BE49-F238E27FC236}">
                <a16:creationId xmlns:a16="http://schemas.microsoft.com/office/drawing/2014/main" id="{296E3461-3EE8-4F02-A473-DBC09AFF5FAF}"/>
              </a:ext>
            </a:extLst>
          </p:cNvPr>
          <p:cNvSpPr txBox="1"/>
          <p:nvPr/>
        </p:nvSpPr>
        <p:spPr>
          <a:xfrm>
            <a:off x="1639529" y="5813003"/>
            <a:ext cx="9561871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l" rtl="0"/>
            <a:r>
              <a:rPr lang="en-US" altLang="ko-KR" sz="2400" b="1" dirty="0">
                <a:solidFill>
                  <a:srgbClr val="243255"/>
                </a:solidFill>
                <a:cs typeface="Arial" pitchFamily="34" charset="0"/>
              </a:rPr>
              <a:t>Shvatite kako je kritičko mišljenje uokvireno u EntreComp</a:t>
            </a:r>
          </a:p>
          <a:p>
            <a:pPr algn="l" rtl="0"/>
            <a:r>
              <a:rPr lang="it-IT" altLang="ko-KR" sz="2400" dirty="0">
                <a:cs typeface="Arial" pitchFamily="34" charset="0"/>
              </a:rPr>
              <a:t>Stup IDEJE I MOGUĆNOSTI za kritičko mišljenje</a:t>
            </a:r>
            <a:endParaRPr lang="ko-KR" altLang="en-US" sz="2400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2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EntreComp pristup kritičkom mišljenju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Kad razmislimo o tome, pronalaženje posla – ili prilika za razgovor s tvrtkom u kojoj biste željeli raditi – je proces koji </a:t>
            </a:r>
            <a:r>
              <a:rPr lang="en-US" altLang="ko-KR" sz="2800" dirty="0" err="1"/>
              <a:t>nalikuje</a:t>
            </a:r>
            <a:r>
              <a:rPr lang="en-US" altLang="ko-KR" sz="2800" dirty="0"/>
              <a:t> </a:t>
            </a:r>
            <a:r>
              <a:rPr lang="en-US" altLang="ko-KR" sz="2800" dirty="0" err="1"/>
              <a:t>EntreComp</a:t>
            </a:r>
            <a:r>
              <a:rPr lang="en-US" altLang="ko-KR" sz="2800" dirty="0"/>
              <a:t> </a:t>
            </a:r>
            <a:r>
              <a:rPr lang="en-US" altLang="ko-KR" sz="2800" dirty="0" err="1"/>
              <a:t>okviru</a:t>
            </a:r>
            <a:r>
              <a:rPr lang="en-US" altLang="ko-KR" sz="2800" dirty="0"/>
              <a:t>:</a:t>
            </a:r>
          </a:p>
          <a:p>
            <a:pPr algn="l" rtl="0"/>
            <a:endParaRPr lang="en-US" altLang="ko-KR" sz="2800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 err="1"/>
              <a:t>Identificirati</a:t>
            </a:r>
            <a:r>
              <a:rPr lang="en-US" altLang="ko-KR" sz="2800" dirty="0"/>
              <a:t> </a:t>
            </a:r>
            <a:r>
              <a:rPr lang="en-US" altLang="ko-KR" sz="2800" b="1" dirty="0">
                <a:solidFill>
                  <a:srgbClr val="0070C0"/>
                </a:solidFill>
              </a:rPr>
              <a:t>IDEJE I PRILIKE </a:t>
            </a:r>
            <a:r>
              <a:rPr lang="en-US" altLang="ko-KR" sz="2800" dirty="0"/>
              <a:t>za postizanje tog cilja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 err="1"/>
              <a:t>Mobilizirajući</a:t>
            </a:r>
            <a:r>
              <a:rPr lang="en-US" altLang="ko-KR" sz="2800" dirty="0"/>
              <a:t> </a:t>
            </a:r>
            <a:r>
              <a:rPr lang="en-US" altLang="ko-KR" sz="2800" dirty="0" err="1"/>
              <a:t>tvoj</a:t>
            </a:r>
            <a:r>
              <a:rPr lang="en-US" altLang="ko-KR" sz="2800" dirty="0"/>
              <a:t> </a:t>
            </a:r>
            <a:r>
              <a:rPr lang="en-US" altLang="ko-KR" sz="2800" b="1" dirty="0">
                <a:solidFill>
                  <a:schemeClr val="accent6">
                    <a:lumMod val="75000"/>
                  </a:schemeClr>
                </a:solidFill>
              </a:rPr>
              <a:t>RESURS </a:t>
            </a:r>
            <a:r>
              <a:rPr lang="en-US" altLang="ko-KR" sz="2800" dirty="0" err="1"/>
              <a:t>njegovati</a:t>
            </a:r>
            <a:r>
              <a:rPr lang="en-US" altLang="ko-KR" sz="2800" dirty="0"/>
              <a:t> </a:t>
            </a:r>
            <a:r>
              <a:rPr lang="en-US" altLang="ko-KR" sz="2800" dirty="0" err="1"/>
              <a:t>još</a:t>
            </a:r>
            <a:r>
              <a:rPr lang="en-US" altLang="ko-KR" sz="2800" dirty="0"/>
              <a:t> </a:t>
            </a:r>
            <a:r>
              <a:rPr lang="en-US" altLang="ko-KR" sz="2800" dirty="0" err="1"/>
              <a:t>više</a:t>
            </a:r>
            <a:r>
              <a:rPr lang="en-US" altLang="ko-KR" sz="2800" dirty="0"/>
              <a:t> osjećaj za inicijativu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i konačno, stavljanje sebe </a:t>
            </a:r>
            <a:r>
              <a:rPr lang="en-US" altLang="ko-KR" sz="2800" b="1" dirty="0">
                <a:solidFill>
                  <a:schemeClr val="accent3">
                    <a:lumMod val="75000"/>
                  </a:schemeClr>
                </a:solidFill>
              </a:rPr>
              <a:t>U AKCIJU </a:t>
            </a:r>
          </a:p>
          <a:p>
            <a:pPr marL="514350" indent="-514350" algn="l" rtl="0">
              <a:buFont typeface="+mj-lt"/>
              <a:buAutoNum type="arabicPeriod"/>
            </a:pPr>
            <a:endParaRPr lang="en-US" altLang="ko-KR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algn="l" rtl="0"/>
            <a:r>
              <a:rPr lang="en-US" altLang="ko-KR" sz="2800" dirty="0"/>
              <a:t>Dakle, u početku trebate </a:t>
            </a:r>
            <a:r>
              <a:rPr lang="en-US" altLang="ko-KR" sz="2800" b="1" dirty="0"/>
              <a:t>razmišljati kritički </a:t>
            </a:r>
            <a:r>
              <a:rPr lang="en-US" altLang="ko-KR" sz="2800" dirty="0"/>
              <a:t>o tome kako planirati, izraditi strategiju i nastaviti s traženjem posla... ne slučajno, prema mnogima, pronalazak posla je posao sam po sebi. </a:t>
            </a:r>
            <a:r>
              <a:rPr lang="en-US" altLang="ko-KR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8087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2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1. Uočavanje prilika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Uočavanje prilika za zapošljivost je prvi zadatak koji morate ispuniti kako biste povećali svoje šanse za zapošljivost. 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Primjena kritičkog mišljenja za uočavanje mogućnosti za zapošljivost </a:t>
            </a:r>
            <a:r>
              <a:rPr lang="en-US" altLang="ko-KR" sz="2800" dirty="0" err="1"/>
              <a:t>znači</a:t>
            </a:r>
            <a:r>
              <a:rPr lang="en-US" altLang="ko-KR" sz="2800" dirty="0"/>
              <a:t> </a:t>
            </a:r>
            <a:r>
              <a:rPr lang="en-US" altLang="ko-KR" sz="2800" b="1" dirty="0" err="1"/>
              <a:t>analiziranje</a:t>
            </a:r>
            <a:r>
              <a:rPr lang="en-US" altLang="ko-KR" sz="2800" dirty="0"/>
              <a:t>, </a:t>
            </a:r>
            <a:r>
              <a:rPr lang="en-US" altLang="ko-KR" sz="2800" b="1" dirty="0"/>
              <a:t>zaključivanje</a:t>
            </a:r>
            <a:r>
              <a:rPr lang="en-US" altLang="ko-KR" sz="2800" dirty="0"/>
              <a:t> </a:t>
            </a:r>
            <a:r>
              <a:rPr lang="en-US" altLang="ko-KR" sz="2800" dirty="0" err="1"/>
              <a:t>i</a:t>
            </a:r>
            <a:r>
              <a:rPr lang="en-US" altLang="ko-KR" sz="2800" dirty="0"/>
              <a:t> </a:t>
            </a:r>
            <a:r>
              <a:rPr lang="en-US" altLang="ko-KR" sz="2800" b="1" dirty="0" err="1"/>
              <a:t>ocjenjivanje</a:t>
            </a:r>
            <a:r>
              <a:rPr lang="en-US" altLang="ko-KR" sz="2800" b="1" dirty="0"/>
              <a:t> </a:t>
            </a:r>
            <a:r>
              <a:rPr lang="en-US" altLang="ko-KR" sz="2800" dirty="0" err="1"/>
              <a:t>relevantnih</a:t>
            </a:r>
            <a:r>
              <a:rPr lang="en-US" altLang="ko-KR" sz="2800" dirty="0"/>
              <a:t> </a:t>
            </a:r>
            <a:r>
              <a:rPr lang="en-US" altLang="ko-KR" sz="2800" dirty="0" err="1"/>
              <a:t>informacija</a:t>
            </a:r>
            <a:r>
              <a:rPr lang="en-US" altLang="ko-KR" sz="2800" dirty="0"/>
              <a:t> (podaci, statistika itd.) koje proizlaze s tržišta rada:</a:t>
            </a:r>
            <a:r>
              <a:rPr lang="en-GB" altLang="ko-KR" sz="2800" dirty="0"/>
              <a:t>koja je industrija s najvećim potencijalom rasta? Gdje se </a:t>
            </a:r>
            <a:r>
              <a:rPr lang="en-GB" altLang="ko-KR" sz="2800" dirty="0" err="1"/>
              <a:t>nalaze</a:t>
            </a:r>
            <a:r>
              <a:rPr lang="en-GB" altLang="ko-KR" sz="2800" dirty="0"/>
              <a:t> ključni igrači? Itd. </a:t>
            </a:r>
            <a:r>
              <a:rPr lang="en-GB" altLang="ko-KR" sz="2800" dirty="0" err="1"/>
              <a:t>Ovaj</a:t>
            </a:r>
            <a:r>
              <a:rPr lang="en-GB" altLang="ko-KR" sz="2800" dirty="0"/>
              <a:t> </a:t>
            </a:r>
            <a:r>
              <a:rPr lang="en-GB" altLang="ko-KR" sz="2800" dirty="0" err="1"/>
              <a:t>kvalitativni</a:t>
            </a:r>
            <a:r>
              <a:rPr lang="en-GB" altLang="ko-KR" sz="2800" dirty="0"/>
              <a:t> </a:t>
            </a:r>
            <a:r>
              <a:rPr lang="en-GB" altLang="ko-KR" sz="2800" dirty="0" err="1"/>
              <a:t>i</a:t>
            </a:r>
            <a:r>
              <a:rPr lang="en-GB" altLang="ko-KR" sz="2800" dirty="0"/>
              <a:t> </a:t>
            </a:r>
            <a:r>
              <a:rPr lang="en-GB" altLang="ko-KR" sz="2800" dirty="0" err="1"/>
              <a:t>kvantitativni</a:t>
            </a:r>
            <a:r>
              <a:rPr lang="en-GB" altLang="ko-KR" sz="2800" dirty="0"/>
              <a:t> </a:t>
            </a:r>
            <a:r>
              <a:rPr lang="en-GB" altLang="ko-KR" sz="2800" dirty="0" err="1"/>
              <a:t>fenomen</a:t>
            </a:r>
            <a:r>
              <a:rPr lang="en-GB" altLang="ko-KR" sz="2800" dirty="0"/>
              <a:t> </a:t>
            </a:r>
            <a:r>
              <a:rPr lang="en-GB" altLang="ko-KR" sz="2800" dirty="0" err="1"/>
              <a:t>treba</a:t>
            </a:r>
            <a:r>
              <a:rPr lang="en-GB" altLang="ko-KR" sz="2800" dirty="0"/>
              <a:t> uporediti s vašim osobnim težnjama, motivacijama i postignućima. Prijetnje i prilike s tržišta ostaju subjektivne od osobe do osobe.</a:t>
            </a:r>
          </a:p>
          <a:p>
            <a:pPr algn="l" rtl="0"/>
            <a:endParaRPr lang="en-GB" altLang="ko-KR" sz="2800" dirty="0"/>
          </a:p>
          <a:p>
            <a:pPr algn="l" rtl="0"/>
            <a:r>
              <a:rPr lang="en-GB" altLang="ko-KR" sz="2800" dirty="0"/>
              <a:t>Odvojite malo vremena da razmislite o tome što pokreće vaše interese, što potiče vašu znatiželju, što bi mogao biti </a:t>
            </a:r>
            <a:r>
              <a:rPr lang="en-GB" altLang="ko-KR" sz="2800" dirty="0" err="1"/>
              <a:t>osobni</a:t>
            </a:r>
            <a:r>
              <a:rPr lang="en-GB" altLang="ko-KR" sz="2800" dirty="0"/>
              <a:t> talent </a:t>
            </a:r>
            <a:r>
              <a:rPr lang="en-GB" altLang="ko-KR" sz="2800" dirty="0" err="1"/>
              <a:t>na</a:t>
            </a:r>
            <a:r>
              <a:rPr lang="en-GB" altLang="ko-KR" sz="2800" dirty="0"/>
              <a:t> </a:t>
            </a:r>
            <a:r>
              <a:rPr lang="en-GB" altLang="ko-KR" sz="2800" dirty="0" err="1"/>
              <a:t>kojeg</a:t>
            </a:r>
            <a:r>
              <a:rPr lang="en-GB" altLang="ko-KR" sz="2800" dirty="0"/>
              <a:t> se može utjecati...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17282158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2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2. Kreativnost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Vrlo često, kada je u pitanju traženje </a:t>
            </a:r>
            <a:r>
              <a:rPr lang="en-US" altLang="ko-KR" sz="2800" dirty="0" err="1"/>
              <a:t>posla</a:t>
            </a:r>
            <a:r>
              <a:rPr lang="en-US" altLang="ko-KR" sz="2800" dirty="0"/>
              <a:t>, </a:t>
            </a:r>
            <a:r>
              <a:rPr lang="en-GB" altLang="ko-KR" sz="2800" dirty="0" err="1"/>
              <a:t>pristup</a:t>
            </a:r>
            <a:r>
              <a:rPr lang="en-GB" altLang="ko-KR" sz="2800" dirty="0"/>
              <a:t> jedno rješenje za sve može vrlo lako dovesti do negativnih učinaka.</a:t>
            </a:r>
          </a:p>
          <a:p>
            <a:pPr algn="l" rtl="0"/>
            <a:endParaRPr lang="en-GB" altLang="ko-KR" sz="2800" dirty="0"/>
          </a:p>
          <a:p>
            <a:pPr algn="l" rtl="0"/>
            <a:r>
              <a:rPr lang="en-GB" altLang="ko-KR" sz="2800" dirty="0"/>
              <a:t>Nažalost, s vremena na vrijeme, tržište rada postaje izuzetno konkurentna arena. Svakodnevno,</a:t>
            </a:r>
            <a:r>
              <a:rPr lang="en-US" altLang="ko-KR" sz="2800" dirty="0"/>
              <a:t>stotine aplikacija preplavljuju inbox tvrtki i organizacija “radite s nama”, da biste se doista izdvojili iz mase, morate biti vrlo kreativni u svom pristupu.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Na vašu sreću, LinkedIn nudi nove </a:t>
            </a:r>
            <a:r>
              <a:rPr lang="en-US" altLang="ko-KR" sz="2800" dirty="0" err="1"/>
              <a:t>brojne</a:t>
            </a:r>
            <a:r>
              <a:rPr lang="en-US" altLang="ko-KR" sz="2800" dirty="0"/>
              <a:t> I </a:t>
            </a:r>
            <a:r>
              <a:rPr lang="en-US" altLang="ko-KR" sz="2800" dirty="0" err="1"/>
              <a:t>uzbudljive</a:t>
            </a:r>
            <a:r>
              <a:rPr lang="en-US" altLang="ko-KR" sz="2800" dirty="0"/>
              <a:t> </a:t>
            </a:r>
            <a:r>
              <a:rPr lang="en-US" altLang="ko-KR" sz="2800" dirty="0" err="1"/>
              <a:t>mogućnosti</a:t>
            </a:r>
            <a:r>
              <a:rPr lang="en-US" altLang="ko-KR" sz="2800" dirty="0"/>
              <a:t> umrežavanja s ljudima koji mogu biti od velike podrške. Međutim, </a:t>
            </a:r>
            <a:r>
              <a:rPr lang="en-US" altLang="ko-KR" sz="2800" dirty="0" err="1"/>
              <a:t>ovo</a:t>
            </a:r>
            <a:r>
              <a:rPr lang="en-US" altLang="ko-KR" sz="2800" dirty="0"/>
              <a:t> ne </a:t>
            </a:r>
            <a:r>
              <a:rPr lang="en-US" altLang="ko-KR" sz="2800" dirty="0" err="1"/>
              <a:t>podrazumijeva</a:t>
            </a:r>
            <a:r>
              <a:rPr lang="en-US" altLang="ko-KR" sz="2800" dirty="0"/>
              <a:t> da je zadatak lakši...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Potražite smjernice i povratne informacije, istražite i naučite od stručnjaka ključne savjete i savjete o tome kako se “odnositi” s poslodavcima, također na temelju procesa zapošljavanja u tvrtkama. Drugim riječima, nemojte prestati asimilirati vanjske ulaze.</a:t>
            </a:r>
          </a:p>
        </p:txBody>
      </p:sp>
    </p:spTree>
    <p:extLst>
      <p:ext uri="{BB962C8B-B14F-4D97-AF65-F5344CB8AC3E}">
        <p14:creationId xmlns:p14="http://schemas.microsoft.com/office/powerpoint/2010/main" val="35905680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2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3. Vizija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Nakon što se uoče nove prilike i imate plan za isticati se i valorizirati svoje snage, vratite se svojoj „unutarnjoj“ kako biste točno odredili one ključne elemente koji će utjecati i utjecati na vaše buduće odluke.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Ovo će doista staviti na vagu, s jedne strane vaše strasti, težnje, želje i očekivanja, s druge konkretne prilike koje vas okružuju.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Morate biti svjesni da možda nećete moći pristupiti svojoj opciji "prvog izbora" (onoj o kojoj ste stvarno sanjali) tek sa sveučilišta. Traženje posla može vas dovesti u kompromisne situacije s vašom voljom ili bez nje... budite iskreni prema sebi i pitajte vas kako biste se nosili, koliko koraka bi vam bilo potrebno da biste se približili onome čemu zapravo težite.</a:t>
            </a:r>
          </a:p>
        </p:txBody>
      </p:sp>
    </p:spTree>
    <p:extLst>
      <p:ext uri="{BB962C8B-B14F-4D97-AF65-F5344CB8AC3E}">
        <p14:creationId xmlns:p14="http://schemas.microsoft.com/office/powerpoint/2010/main" val="17904587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2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4. Vrednovanje ideja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Sada kada imate poludefiniran plan puta s novim i konsolidiranim koordinatama koje usmjeravaju vaš fokus, možete </a:t>
            </a:r>
            <a:r>
              <a:rPr lang="en-US" altLang="ko-KR" sz="2800" dirty="0" err="1"/>
              <a:t>početi</a:t>
            </a:r>
            <a:r>
              <a:rPr lang="en-US" altLang="ko-KR" sz="2800" dirty="0"/>
              <a:t> </a:t>
            </a:r>
            <a:r>
              <a:rPr lang="en-US" altLang="ko-KR" sz="2800" dirty="0" err="1"/>
              <a:t>sužavati</a:t>
            </a:r>
            <a:r>
              <a:rPr lang="en-US" altLang="ko-KR" sz="2800" dirty="0"/>
              <a:t> </a:t>
            </a:r>
            <a:r>
              <a:rPr lang="en-US" altLang="ko-KR" sz="2800" dirty="0" err="1"/>
              <a:t>čak</a:t>
            </a:r>
            <a:r>
              <a:rPr lang="en-US" altLang="ko-KR" sz="2800" dirty="0"/>
              <a:t> </a:t>
            </a:r>
            <a:r>
              <a:rPr lang="en-US" altLang="ko-KR" sz="2800" dirty="0" err="1"/>
              <a:t>dalje</a:t>
            </a:r>
            <a:r>
              <a:rPr lang="en-US" altLang="ko-KR" sz="2800" dirty="0"/>
              <a:t> </a:t>
            </a:r>
            <a:r>
              <a:rPr lang="en-US" altLang="ko-KR" sz="2800" dirty="0" err="1"/>
              <a:t>svoje</a:t>
            </a:r>
            <a:r>
              <a:rPr lang="en-US" altLang="ko-KR" sz="2800" dirty="0"/>
              <a:t> </a:t>
            </a:r>
            <a:r>
              <a:rPr lang="en-US" altLang="ko-KR" sz="2800" dirty="0" err="1"/>
              <a:t>ciljeve</a:t>
            </a:r>
            <a:r>
              <a:rPr lang="en-US" altLang="ko-KR" sz="2800" dirty="0"/>
              <a:t> – one koje izgledaju u skladu i usklađene s vašim osobnim očekivanjima, mogućnostima za osnaživanje i profesionalni razvoj itd.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Uzimajući u obzir sve višestruke alternative koje možete imati, pokušajte istaknuti i obraditi unose gledajući najviše što možete izvući iz svake od njih.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Svaka stavka (tj. plaća) bit će dodijeljena vrijednosti koja se mjeri na brojčanoj ljestvici (na primjer, 1 = vrlo nepovoljno; 5 = vrlo povoljno), na kraju procesa svaka opcija će predstavljati određeni rezultat. Naravno, što je veći rezultat, to je rješenje privlačnije.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Matematika ne bi trebala diktirati vašu konačnu odluku, ali će vam svakako pomoći...</a:t>
            </a:r>
          </a:p>
        </p:txBody>
      </p:sp>
    </p:spTree>
    <p:extLst>
      <p:ext uri="{BB962C8B-B14F-4D97-AF65-F5344CB8AC3E}">
        <p14:creationId xmlns:p14="http://schemas.microsoft.com/office/powerpoint/2010/main" val="14104369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2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5. Etičko i održivo razmišljanje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Kada govorimo o traženju posla, zapošljavanju i profesionalnom razvoju, ne zaboravimo da kada vas ekosustav zagrli, vaši postupci će utjecati na nekoga negdje u vašoj blizini.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Nakon stjecanja dovoljno odgovornosti i iskustva, doći će trenutak u kojem bi vaš glas mogao odlučiti o rezultatu delikatne odluke. Ovaj scenarij može napraviti veliku razliku ako radite u zdravstvenom sektoru,obrana,financije i općenito, industrije koje utječu na društva i gospodarstva u cjelini.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Dok cijenite drugu alternativu zapošljivosti, uzmite u jednadžbu svoju odgovornost i potencijalnu izloženost neugodnim situacijama... hoćete li biti spremni i psihički spremni nositi se s posljedicama?</a:t>
            </a:r>
          </a:p>
        </p:txBody>
      </p:sp>
    </p:spTree>
    <p:extLst>
      <p:ext uri="{BB962C8B-B14F-4D97-AF65-F5344CB8AC3E}">
        <p14:creationId xmlns:p14="http://schemas.microsoft.com/office/powerpoint/2010/main" val="22193364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3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19018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Kritičko razmišljanje ukratko: spajanje novih zaključaka i preporuka</a:t>
            </a:r>
          </a:p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endParaRPr lang="es-ES" sz="2500" spc="50" dirty="0">
              <a:solidFill>
                <a:srgbClr val="002060"/>
              </a:solidFill>
              <a:latin typeface="Tahoma"/>
              <a:cs typeface="Tahoma"/>
            </a:endParaRPr>
          </a:p>
          <a:p>
            <a:pPr marL="12700" algn="l" rtl="0">
              <a:spcBef>
                <a:spcPts val="110"/>
              </a:spcBef>
            </a:pP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U ovoj posljednjoj cjelini pogledat ćemo zanimljive i definirajuće značajke kritičkog razmišljanja kako bismo vas održali u boljem upoznavanju s pojmom i počeli eksperimentirati s novim “kritičnim” pristupima primijenjenim na scenarije iz stvarnog života.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6" y="4774092"/>
            <a:ext cx="169136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Još u prethodnoj cjelini spomenuli smo činjenicu da primjena kritičkog mišljenja u svojoj osnovi slijedi pristup u tri faze kako slijedi:</a:t>
            </a:r>
          </a:p>
          <a:p>
            <a:pPr algn="l" rtl="0"/>
            <a:endParaRPr lang="en-US" altLang="ko-KR" sz="2800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b="1" dirty="0"/>
              <a:t>Analiza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b="1" dirty="0"/>
              <a:t>Zaključak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b="1" dirty="0"/>
              <a:t>Evaluacija</a:t>
            </a:r>
            <a:endParaRPr lang="en-US" altLang="ko-KR" sz="2800" dirty="0"/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6DB2408F-C8E3-481B-BEFD-24DB75CA61AF}"/>
              </a:ext>
            </a:extLst>
          </p:cNvPr>
          <p:cNvSpPr txBox="1"/>
          <p:nvPr/>
        </p:nvSpPr>
        <p:spPr>
          <a:xfrm>
            <a:off x="926228" y="4248827"/>
            <a:ext cx="1117774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/>
            <a:r>
              <a:rPr lang="en-US" altLang="ko-KR" sz="3200" b="1" dirty="0">
                <a:solidFill>
                  <a:srgbClr val="243255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Formula za kritičko mišljenje</a:t>
            </a:r>
            <a:endParaRPr lang="ko-KR" altLang="en-US" sz="3200" b="1" dirty="0">
              <a:solidFill>
                <a:srgbClr val="243255"/>
              </a:solidFill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92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3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Analiza → Zaključak → Evaluacija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Od svih konceptualnih modela na koje se oslanja kritičko mišljenje kao kognitivne funkcije, ovdje predloženi je također najčešći i najpouzdaniji.</a:t>
            </a:r>
          </a:p>
          <a:p>
            <a:pPr algn="l" rtl="0"/>
            <a:endParaRPr lang="en-US" altLang="ko-KR" sz="2800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altLang="ko-KR" sz="2800" i="1" dirty="0"/>
              <a:t>Analiza</a:t>
            </a:r>
            <a:r>
              <a:rPr lang="en-US" altLang="ko-KR" sz="2800" dirty="0"/>
              <a:t> odnosi se na proces upijanja uvida, ulaza i informacija iz vanjskog okruženja koji su relevantni za dekodiranje i tumačenje "onoga što se događa" u datom trenutku.</a:t>
            </a:r>
          </a:p>
          <a:p>
            <a:pPr marL="457200" indent="-457200" algn="l" rtl="0">
              <a:buFont typeface="Arial" panose="020B0604020202020204" pitchFamily="34" charset="0"/>
              <a:buChar char="•"/>
            </a:pPr>
            <a:endParaRPr lang="en-US" altLang="ko-KR" sz="2800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altLang="ko-KR" sz="2800" i="1" dirty="0" err="1"/>
              <a:t>Zaključak</a:t>
            </a:r>
            <a:r>
              <a:rPr lang="en-US" altLang="ko-KR" sz="2800" i="1" dirty="0"/>
              <a:t> </a:t>
            </a:r>
            <a:r>
              <a:rPr lang="en-US" altLang="ko-KR" sz="2800" dirty="0" err="1"/>
              <a:t>odnosi</a:t>
            </a:r>
            <a:r>
              <a:rPr lang="en-US" altLang="ko-KR" sz="2800" dirty="0"/>
              <a:t> se na uspostavljanje uzročno-posljedičnih korelacija s onim što doživljavamo na temelju pretpostavki i slijedećih dedukcija.</a:t>
            </a:r>
          </a:p>
          <a:p>
            <a:pPr marL="457200" indent="-457200" algn="l" rtl="0">
              <a:buFont typeface="Arial" panose="020B0604020202020204" pitchFamily="34" charset="0"/>
              <a:buChar char="•"/>
            </a:pPr>
            <a:endParaRPr lang="en-US" altLang="ko-KR" sz="2800" i="1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altLang="ko-KR" sz="2800" i="1" dirty="0" err="1"/>
              <a:t>Evaluacija</a:t>
            </a:r>
            <a:r>
              <a:rPr lang="en-US" altLang="ko-KR" sz="2800" i="1" dirty="0"/>
              <a:t> </a:t>
            </a:r>
            <a:r>
              <a:rPr lang="en-US" altLang="ko-KR" sz="2800" dirty="0" err="1"/>
              <a:t>odnosi</a:t>
            </a:r>
            <a:r>
              <a:rPr lang="en-US" altLang="ko-KR" sz="2800" dirty="0"/>
              <a:t> se na dodjeljivanje značenja i prepoznatljivih obrazaca misli i radnji za ono što </a:t>
            </a:r>
            <a:r>
              <a:rPr lang="en-US" altLang="ko-KR" sz="2800" dirty="0" err="1"/>
              <a:t>mogu</a:t>
            </a:r>
            <a:r>
              <a:rPr lang="en-US" altLang="ko-KR" sz="2800" dirty="0"/>
              <a:t> </a:t>
            </a:r>
            <a:r>
              <a:rPr lang="en-US" altLang="ko-KR" sz="2800" dirty="0" err="1"/>
              <a:t>predvidjeti</a:t>
            </a:r>
            <a:r>
              <a:rPr lang="en-US" altLang="ko-KR" sz="2800" dirty="0"/>
              <a:t>.</a:t>
            </a:r>
            <a:endParaRPr lang="en-US" altLang="ko-KR" sz="2800" i="1" dirty="0"/>
          </a:p>
        </p:txBody>
      </p:sp>
    </p:spTree>
    <p:extLst>
      <p:ext uri="{BB962C8B-B14F-4D97-AF65-F5344CB8AC3E}">
        <p14:creationId xmlns:p14="http://schemas.microsoft.com/office/powerpoint/2010/main" val="30719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3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IPO: Ulaz → Proces → Izlaz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Ono što smo upravo vidjeli ne razlikuje se značajno od dobro poznatog modela koji se primjenjuje u softverskom inženjerstvu kao i u fiziologiji.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IPO model je zapravo bio – i još uvijek jest – temeljni teorijski okvir kognitivne fikologije (poznate kao kognitivizam), grane discipline uključene u istraživanje pamćenja i učenja. Kada se sučeljavaju s društvenim sustavima, ljudi se oslanjaju na IPO model kako bi usmjerili svoje akcije/reakcije na stalnoj osnovi, a da toga nisu ni svjesni...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b="1" dirty="0"/>
              <a:t>ULAZNI</a:t>
            </a:r>
            <a:r>
              <a:rPr lang="en-US" altLang="ko-KR" sz="2800" dirty="0"/>
              <a:t>→ Okidač akcije/reakcije</a:t>
            </a:r>
          </a:p>
          <a:p>
            <a:pPr algn="l" rtl="0"/>
            <a:r>
              <a:rPr lang="en-US" altLang="ko-KR" sz="2800" b="1" dirty="0"/>
              <a:t>POSTUPAK</a:t>
            </a:r>
            <a:r>
              <a:rPr lang="en-US" altLang="ko-KR" sz="2800" dirty="0"/>
              <a:t>→ Izračunavanje inputa (na temelju vanjskih čimbenika, kulturnog porijekla, iskustva itd.)</a:t>
            </a:r>
          </a:p>
          <a:p>
            <a:pPr algn="l" rtl="0"/>
            <a:r>
              <a:rPr lang="en-US" altLang="ko-KR" sz="2800" b="1" dirty="0"/>
              <a:t>IZLAZ</a:t>
            </a:r>
            <a:r>
              <a:rPr lang="en-US" altLang="ko-KR" sz="2800" dirty="0"/>
              <a:t>→ Odgovor na unos (što je moguće adekvatniji, koherentniji i dosljedniji)</a:t>
            </a:r>
          </a:p>
        </p:txBody>
      </p:sp>
    </p:spTree>
    <p:extLst>
      <p:ext uri="{BB962C8B-B14F-4D97-AF65-F5344CB8AC3E}">
        <p14:creationId xmlns:p14="http://schemas.microsoft.com/office/powerpoint/2010/main" val="345638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3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"Kritični" element u IPO-u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Neki bi mogli tvrditi da je kritičko mišljenje </a:t>
            </a:r>
            <a:r>
              <a:rPr lang="en-US" altLang="ko-KR" sz="2800" dirty="0" err="1"/>
              <a:t>intrinzični</a:t>
            </a:r>
            <a:r>
              <a:rPr lang="en-US" altLang="ko-KR" sz="2800" dirty="0"/>
              <a:t> element</a:t>
            </a:r>
            <a:r>
              <a:rPr lang="en-US" altLang="ko-KR" sz="2800" b="1" dirty="0"/>
              <a:t> </a:t>
            </a:r>
            <a:r>
              <a:rPr lang="en-US" altLang="ko-KR" sz="2800" dirty="0"/>
              <a:t>koji </a:t>
            </a:r>
            <a:r>
              <a:rPr lang="en-US" altLang="ko-KR" sz="2800" dirty="0" err="1"/>
              <a:t>ovdje</a:t>
            </a:r>
            <a:r>
              <a:rPr lang="en-US" altLang="ko-KR" sz="2800" dirty="0"/>
              <a:t> više nego u drugim ciklusima, </a:t>
            </a:r>
            <a:r>
              <a:rPr lang="en-US" altLang="ko-KR" sz="2800" dirty="0" err="1"/>
              <a:t>intervenira</a:t>
            </a:r>
            <a:r>
              <a:rPr lang="en-US" altLang="ko-KR" sz="2800" dirty="0"/>
              <a:t> u </a:t>
            </a:r>
            <a:r>
              <a:rPr lang="en-US" altLang="ko-KR" sz="2800" dirty="0" err="1"/>
              <a:t>dubinsko</a:t>
            </a:r>
            <a:r>
              <a:rPr lang="en-US" altLang="ko-KR" sz="2800" dirty="0"/>
              <a:t> vrednovanje </a:t>
            </a:r>
            <a:r>
              <a:rPr lang="en-US" altLang="ko-KR" sz="2800" dirty="0" err="1"/>
              <a:t>i</a:t>
            </a:r>
            <a:r>
              <a:rPr lang="en-US" altLang="ko-KR" sz="2800" dirty="0"/>
              <a:t> </a:t>
            </a:r>
            <a:r>
              <a:rPr lang="en-US" altLang="ko-KR" sz="2800" dirty="0" err="1"/>
              <a:t>procjenu</a:t>
            </a:r>
            <a:r>
              <a:rPr lang="en-US" altLang="ko-KR" sz="2800" dirty="0"/>
              <a:t> okoline.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Međutim, kritičko mišljenje prožima cijeli proces jer ljudi mogu „kritički razabrati“ ulazne podatke koji su za njih važniji, kao i sadržaj, strukturu i varijabilnost rezultata.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Već smo iskusili ovu fluidnost kritičkog razmišljanja u svim fazama procesa kada smo ponovno izgradili tijek IDEJA I PRILIKA. Od uočavanja mogućnosti do održivosti, kritičko razmišljanje poprimilo je različite oblike i forme dok se kreće kroz cijelo područje treninga.</a:t>
            </a:r>
          </a:p>
        </p:txBody>
      </p:sp>
    </p:spTree>
    <p:extLst>
      <p:ext uri="{BB962C8B-B14F-4D97-AF65-F5344CB8AC3E}">
        <p14:creationId xmlns:p14="http://schemas.microsoft.com/office/powerpoint/2010/main" val="2785440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016000" y="728346"/>
            <a:ext cx="12852400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 rtl="0">
              <a:spcBef>
                <a:spcPts val="100"/>
              </a:spcBef>
            </a:pPr>
            <a:r>
              <a:rPr lang="es-ES" sz="4800" dirty="0">
                <a:solidFill>
                  <a:srgbClr val="E12227"/>
                </a:solidFill>
              </a:rPr>
              <a:t>SADRŽAJ</a:t>
            </a:r>
            <a:br>
              <a:rPr lang="es-ES" sz="4800" b="1" dirty="0">
                <a:solidFill>
                  <a:srgbClr val="E12227"/>
                </a:solidFill>
              </a:rPr>
            </a:br>
            <a:endParaRPr lang="es-ES" sz="4800" dirty="0">
              <a:solidFill>
                <a:srgbClr val="E12227"/>
              </a:solidFill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288731"/>
            <a:ext cx="16270605" cy="123825"/>
          </a:xfrm>
          <a:custGeom>
            <a:avLst/>
            <a:gdLst/>
            <a:ahLst/>
            <a:cxnLst/>
            <a:rect l="l" t="t" r="r" b="b"/>
            <a:pathLst>
              <a:path w="16270605" h="123825">
                <a:moveTo>
                  <a:pt x="0" y="123824"/>
                </a:moveTo>
                <a:lnTo>
                  <a:pt x="0" y="0"/>
                </a:lnTo>
                <a:lnTo>
                  <a:pt x="16270357" y="0"/>
                </a:lnTo>
                <a:lnTo>
                  <a:pt x="16270357" y="123824"/>
                </a:lnTo>
                <a:lnTo>
                  <a:pt x="0" y="123824"/>
                </a:lnTo>
                <a:close/>
              </a:path>
            </a:pathLst>
          </a:custGeom>
          <a:solidFill>
            <a:srgbClr val="152D54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0" name="Picture 9">
            <a:extLst>
              <a:ext uri="{FF2B5EF4-FFF2-40B4-BE49-F238E27FC236}">
                <a16:creationId xmlns:a16="http://schemas.microsoft.com/office/drawing/2014/main" id="{FD901C1C-8A41-4B4A-8EAC-7471FBAB15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200400" y="9692212"/>
            <a:ext cx="10058400" cy="55668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1" name="Picture 3">
            <a:extLst>
              <a:ext uri="{FF2B5EF4-FFF2-40B4-BE49-F238E27FC236}">
                <a16:creationId xmlns:a16="http://schemas.microsoft.com/office/drawing/2014/main" id="{3CA7F902-F9B5-42B6-AEC2-6AD2E90BE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5497" y="9735618"/>
            <a:ext cx="1985322" cy="43284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829BE287-3BD8-4249-A9B5-F0DE0CB3DBB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97" y="9745835"/>
            <a:ext cx="936335" cy="449441"/>
          </a:xfrm>
          <a:prstGeom prst="rect">
            <a:avLst/>
          </a:prstGeom>
        </p:spPr>
      </p:pic>
      <p:sp>
        <p:nvSpPr>
          <p:cNvPr id="22" name="object 7">
            <a:extLst>
              <a:ext uri="{FF2B5EF4-FFF2-40B4-BE49-F238E27FC236}">
                <a16:creationId xmlns:a16="http://schemas.microsoft.com/office/drawing/2014/main" id="{D63C63AE-59BE-4E96-AC53-F60FC1F4358C}"/>
              </a:ext>
            </a:extLst>
          </p:cNvPr>
          <p:cNvSpPr/>
          <p:nvPr/>
        </p:nvSpPr>
        <p:spPr>
          <a:xfrm>
            <a:off x="0" y="2801522"/>
            <a:ext cx="18288000" cy="10160"/>
          </a:xfrm>
          <a:custGeom>
            <a:avLst/>
            <a:gdLst/>
            <a:ahLst/>
            <a:cxnLst/>
            <a:rect l="l" t="t" r="r" b="b"/>
            <a:pathLst>
              <a:path w="18288000" h="10160">
                <a:moveTo>
                  <a:pt x="18287999" y="10107"/>
                </a:moveTo>
                <a:lnTo>
                  <a:pt x="18287999" y="0"/>
                </a:lnTo>
                <a:lnTo>
                  <a:pt x="0" y="0"/>
                </a:lnTo>
                <a:lnTo>
                  <a:pt x="0" y="10107"/>
                </a:lnTo>
                <a:lnTo>
                  <a:pt x="18287999" y="1010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bject 6">
            <a:extLst>
              <a:ext uri="{FF2B5EF4-FFF2-40B4-BE49-F238E27FC236}">
                <a16:creationId xmlns:a16="http://schemas.microsoft.com/office/drawing/2014/main" id="{25912CAA-5A11-4529-A60A-EF64FAACD856}"/>
              </a:ext>
            </a:extLst>
          </p:cNvPr>
          <p:cNvSpPr/>
          <p:nvPr/>
        </p:nvSpPr>
        <p:spPr>
          <a:xfrm>
            <a:off x="14249400" y="2847280"/>
            <a:ext cx="516890" cy="299720"/>
          </a:xfrm>
          <a:custGeom>
            <a:avLst/>
            <a:gdLst/>
            <a:ahLst/>
            <a:cxnLst/>
            <a:rect l="l" t="t" r="r" b="b"/>
            <a:pathLst>
              <a:path w="516890" h="299720">
                <a:moveTo>
                  <a:pt x="258348" y="299481"/>
                </a:moveTo>
                <a:lnTo>
                  <a:pt x="0" y="0"/>
                </a:lnTo>
                <a:lnTo>
                  <a:pt x="516696" y="0"/>
                </a:lnTo>
                <a:lnTo>
                  <a:pt x="258348" y="299481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object 6">
            <a:extLst>
              <a:ext uri="{FF2B5EF4-FFF2-40B4-BE49-F238E27FC236}">
                <a16:creationId xmlns:a16="http://schemas.microsoft.com/office/drawing/2014/main" id="{337302F4-37D0-435B-AD5A-183E921251BF}"/>
              </a:ext>
            </a:extLst>
          </p:cNvPr>
          <p:cNvSpPr/>
          <p:nvPr/>
        </p:nvSpPr>
        <p:spPr>
          <a:xfrm>
            <a:off x="8488045" y="2847280"/>
            <a:ext cx="516890" cy="299720"/>
          </a:xfrm>
          <a:custGeom>
            <a:avLst/>
            <a:gdLst/>
            <a:ahLst/>
            <a:cxnLst/>
            <a:rect l="l" t="t" r="r" b="b"/>
            <a:pathLst>
              <a:path w="516890" h="299720">
                <a:moveTo>
                  <a:pt x="258348" y="299481"/>
                </a:moveTo>
                <a:lnTo>
                  <a:pt x="0" y="0"/>
                </a:lnTo>
                <a:lnTo>
                  <a:pt x="516696" y="0"/>
                </a:lnTo>
                <a:lnTo>
                  <a:pt x="258348" y="299481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object 6">
            <a:extLst>
              <a:ext uri="{FF2B5EF4-FFF2-40B4-BE49-F238E27FC236}">
                <a16:creationId xmlns:a16="http://schemas.microsoft.com/office/drawing/2014/main" id="{97B47471-06E6-4973-A14B-B861768C308A}"/>
              </a:ext>
            </a:extLst>
          </p:cNvPr>
          <p:cNvSpPr/>
          <p:nvPr/>
        </p:nvSpPr>
        <p:spPr>
          <a:xfrm>
            <a:off x="2438400" y="2847280"/>
            <a:ext cx="516890" cy="299720"/>
          </a:xfrm>
          <a:custGeom>
            <a:avLst/>
            <a:gdLst/>
            <a:ahLst/>
            <a:cxnLst/>
            <a:rect l="l" t="t" r="r" b="b"/>
            <a:pathLst>
              <a:path w="516890" h="299720">
                <a:moveTo>
                  <a:pt x="258348" y="299481"/>
                </a:moveTo>
                <a:lnTo>
                  <a:pt x="0" y="0"/>
                </a:lnTo>
                <a:lnTo>
                  <a:pt x="516696" y="0"/>
                </a:lnTo>
                <a:lnTo>
                  <a:pt x="258348" y="299481"/>
                </a:lnTo>
                <a:close/>
              </a:path>
            </a:pathLst>
          </a:custGeom>
          <a:solidFill>
            <a:srgbClr val="FF1B2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TextBox 34">
            <a:extLst>
              <a:ext uri="{FF2B5EF4-FFF2-40B4-BE49-F238E27FC236}">
                <a16:creationId xmlns:a16="http://schemas.microsoft.com/office/drawing/2014/main" id="{9A4BBE72-BFEB-4C72-9760-B722279C9CA7}"/>
              </a:ext>
            </a:extLst>
          </p:cNvPr>
          <p:cNvSpPr txBox="1"/>
          <p:nvPr/>
        </p:nvSpPr>
        <p:spPr>
          <a:xfrm>
            <a:off x="457200" y="3371499"/>
            <a:ext cx="5774580" cy="3046988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l" rtl="0"/>
            <a:r>
              <a:rPr lang="en-US" altLang="ko-KR" sz="2400" b="1" dirty="0">
                <a:solidFill>
                  <a:srgbClr val="243255"/>
                </a:solidFill>
                <a:cs typeface="Arial" pitchFamily="34" charset="0"/>
              </a:rPr>
              <a:t>Cjelina 1:Uvod u EntreComp</a:t>
            </a:r>
          </a:p>
          <a:p>
            <a:pPr algn="l" rtl="0"/>
            <a:endParaRPr lang="en-US" altLang="ko-KR" sz="2400" b="1" dirty="0">
              <a:solidFill>
                <a:srgbClr val="243255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Mogućnosti</a:t>
            </a: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 za </a:t>
            </a: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jačanje</a:t>
            </a: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 kapaciteta</a:t>
            </a:r>
            <a:endParaRPr lang="en-US" altLang="ko-KR" sz="2400" dirty="0">
              <a:solidFill>
                <a:srgbClr val="000000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Kratak </a:t>
            </a: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vremenski</a:t>
            </a: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okvir</a:t>
            </a:r>
            <a:endParaRPr lang="en-US" altLang="ko-KR" sz="2400" dirty="0">
              <a:solidFill>
                <a:srgbClr val="000000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Osam</a:t>
            </a: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kompetencija</a:t>
            </a: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 za dug </a:t>
            </a: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život</a:t>
            </a: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 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Učenje</a:t>
            </a:r>
            <a:endParaRPr lang="en-US" altLang="ko-KR" sz="2400" dirty="0">
              <a:solidFill>
                <a:srgbClr val="000000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Za </a:t>
            </a: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dublje</a:t>
            </a: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pogledati</a:t>
            </a: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EntreComp</a:t>
            </a:r>
            <a:endParaRPr lang="en-GB" altLang="ko-KR" sz="2400" dirty="0">
              <a:solidFill>
                <a:srgbClr val="000000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altLang="ko-KR" sz="2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9" name="TextBox 34">
            <a:extLst>
              <a:ext uri="{FF2B5EF4-FFF2-40B4-BE49-F238E27FC236}">
                <a16:creationId xmlns:a16="http://schemas.microsoft.com/office/drawing/2014/main" id="{9A4BBE72-BFEB-4C72-9760-B722279C9CA7}"/>
              </a:ext>
            </a:extLst>
          </p:cNvPr>
          <p:cNvSpPr txBox="1"/>
          <p:nvPr/>
        </p:nvSpPr>
        <p:spPr>
          <a:xfrm>
            <a:off x="6231780" y="3378237"/>
            <a:ext cx="5774580" cy="34163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l" rtl="0"/>
            <a:r>
              <a:rPr lang="en-US" altLang="ko-KR" sz="2400" b="1" dirty="0">
                <a:solidFill>
                  <a:srgbClr val="243255"/>
                </a:solidFill>
                <a:cs typeface="Arial" pitchFamily="34" charset="0"/>
              </a:rPr>
              <a:t>Jedinica2:</a:t>
            </a:r>
            <a:r>
              <a:rPr lang="en-GB" altLang="ko-KR" sz="2400" b="1" dirty="0">
                <a:solidFill>
                  <a:srgbClr val="243255"/>
                </a:solidFill>
                <a:cs typeface="Arial" pitchFamily="34" charset="0"/>
              </a:rPr>
              <a:t>Od mekih do vještina zapošljivosti</a:t>
            </a:r>
            <a:endParaRPr lang="en-US" altLang="ko-KR" sz="2400" b="1" dirty="0">
              <a:solidFill>
                <a:srgbClr val="243255"/>
              </a:solidFill>
              <a:cs typeface="Arial" pitchFamily="34" charset="0"/>
            </a:endParaRPr>
          </a:p>
          <a:p>
            <a:pPr algn="l" rtl="0"/>
            <a:endParaRPr lang="en-US" altLang="ko-KR" sz="2400" b="1" dirty="0">
              <a:solidFill>
                <a:srgbClr val="243255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altLang="ko-KR" sz="2400" dirty="0">
                <a:solidFill>
                  <a:srgbClr val="000000"/>
                </a:solidFill>
                <a:cs typeface="Arial" pitchFamily="34" charset="0"/>
              </a:rPr>
              <a:t>Pogled u budućnost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altLang="ko-KR" sz="2400" dirty="0" err="1">
                <a:solidFill>
                  <a:srgbClr val="000000"/>
                </a:solidFill>
                <a:cs typeface="Arial" pitchFamily="34" charset="0"/>
              </a:rPr>
              <a:t>Budućnost</a:t>
            </a:r>
            <a:r>
              <a:rPr lang="en-US" altLang="ko-KR" sz="24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cs typeface="Arial" pitchFamily="34" charset="0"/>
              </a:rPr>
              <a:t>poslova</a:t>
            </a:r>
            <a:endParaRPr lang="en-US" altLang="ko-KR" sz="2400" dirty="0">
              <a:solidFill>
                <a:srgbClr val="000000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altLang="ko-KR" sz="2400" dirty="0">
                <a:solidFill>
                  <a:srgbClr val="000000"/>
                </a:solidFill>
                <a:cs typeface="Arial" pitchFamily="34" charset="0"/>
              </a:rPr>
              <a:t>10 najboljih vještina za zapošljivost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EntreComp</a:t>
            </a: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pristup</a:t>
            </a: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 kritičkom mišljenju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altLang="ko-KR" sz="2400" dirty="0">
              <a:solidFill>
                <a:srgbClr val="000000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altLang="ko-KR" sz="2400" dirty="0">
              <a:solidFill>
                <a:srgbClr val="000000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altLang="ko-KR" sz="2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3" name="TextBox 34">
            <a:extLst>
              <a:ext uri="{FF2B5EF4-FFF2-40B4-BE49-F238E27FC236}">
                <a16:creationId xmlns:a16="http://schemas.microsoft.com/office/drawing/2014/main" id="{9A4BBE72-BFEB-4C72-9760-B722279C9CA7}"/>
              </a:ext>
            </a:extLst>
          </p:cNvPr>
          <p:cNvSpPr txBox="1"/>
          <p:nvPr/>
        </p:nvSpPr>
        <p:spPr>
          <a:xfrm>
            <a:off x="12537304" y="3350439"/>
            <a:ext cx="5774580" cy="2677656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l" rtl="0"/>
            <a:r>
              <a:rPr lang="en-US" altLang="ko-KR" sz="2400" b="1" dirty="0">
                <a:solidFill>
                  <a:srgbClr val="243255"/>
                </a:solidFill>
                <a:cs typeface="Arial" pitchFamily="34" charset="0"/>
              </a:rPr>
              <a:t>Jedinica 3:</a:t>
            </a:r>
            <a:r>
              <a:rPr lang="en-GB" altLang="ko-KR" sz="2400" b="1" dirty="0">
                <a:solidFill>
                  <a:srgbClr val="243255"/>
                </a:solidFill>
                <a:cs typeface="Arial" pitchFamily="34" charset="0"/>
              </a:rPr>
              <a:t>Kritičko razmišljanje ukratko</a:t>
            </a:r>
            <a:endParaRPr lang="en-US" altLang="ko-KR" sz="2400" b="1" dirty="0">
              <a:solidFill>
                <a:srgbClr val="243255"/>
              </a:solidFill>
              <a:cs typeface="Arial" pitchFamily="34" charset="0"/>
            </a:endParaRPr>
          </a:p>
          <a:p>
            <a:pPr algn="l" rtl="0"/>
            <a:endParaRPr lang="en-US" altLang="ko-KR" sz="2400" b="1" dirty="0">
              <a:solidFill>
                <a:srgbClr val="243255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altLang="ko-KR" sz="2400" dirty="0">
                <a:solidFill>
                  <a:srgbClr val="000000"/>
                </a:solidFill>
                <a:cs typeface="Arial" pitchFamily="34" charset="0"/>
              </a:rPr>
              <a:t>IPO: Unos → Proces →Izlaz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"Kritični" element u IPO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IPO u </a:t>
            </a: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timu</a:t>
            </a:r>
            <a:r>
              <a:rPr lang="en-GB" altLang="ko-KR" sz="2400" dirty="0">
                <a:solidFill>
                  <a:srgbClr val="000000"/>
                </a:solidFill>
                <a:cs typeface="Arial" pitchFamily="34" charset="0"/>
              </a:rPr>
              <a:t> - </a:t>
            </a:r>
            <a:r>
              <a:rPr lang="en-GB" altLang="ko-KR" sz="2400" dirty="0" err="1">
                <a:solidFill>
                  <a:srgbClr val="000000"/>
                </a:solidFill>
                <a:cs typeface="Arial" pitchFamily="34" charset="0"/>
              </a:rPr>
              <a:t>dinamika</a:t>
            </a:r>
            <a:endParaRPr lang="en-GB" altLang="ko-KR" sz="2400" dirty="0">
              <a:solidFill>
                <a:srgbClr val="000000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altLang="ko-KR" sz="2400" dirty="0">
              <a:solidFill>
                <a:srgbClr val="000000"/>
              </a:solidFill>
              <a:cs typeface="Arial" pitchFamily="34" charset="0"/>
            </a:endParaRP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altLang="ko-KR" sz="2400" dirty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8305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3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IPO u timu dinamika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Kada se primjenjuje na formalnu organizaciju, IPO model se uglavnom bavi: </a:t>
            </a:r>
          </a:p>
          <a:p>
            <a:pPr algn="l" rtl="0"/>
            <a:endParaRPr lang="en-US" altLang="ko-KR" sz="2800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Strateško planiranje (tj. budžetiranje)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Promatranje i evaluacija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Revizija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Upravljanje rizicima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Komunikacija i PR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Umrežavanje i upravljanje STKH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Upravljanje ljudima (tj. izgradnja povjerenja, rješavanje sukoba)</a:t>
            </a:r>
          </a:p>
          <a:p>
            <a:pPr marL="514350" indent="-514350" algn="l" rtl="0">
              <a:buFont typeface="+mj-lt"/>
              <a:buAutoNum type="arabicPeriod"/>
            </a:pPr>
            <a:endParaRPr lang="en-US" altLang="ko-KR" sz="2800" dirty="0"/>
          </a:p>
          <a:p>
            <a:pPr algn="l" rtl="0"/>
            <a:r>
              <a:rPr lang="en-GB" altLang="ko-KR" sz="2800" dirty="0"/>
              <a:t>Ispravno je reći da ono što čini i ulaz u određenim situacijama može rezultirati kao izlaz ako se kontekstualizira u drugoj.</a:t>
            </a:r>
          </a:p>
        </p:txBody>
      </p:sp>
    </p:spTree>
    <p:extLst>
      <p:ext uri="{BB962C8B-B14F-4D97-AF65-F5344CB8AC3E}">
        <p14:creationId xmlns:p14="http://schemas.microsoft.com/office/powerpoint/2010/main" val="35508020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Jedinica 3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Kritičko mišljenje također kao…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1966755" y="4038732"/>
            <a:ext cx="53865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3600" dirty="0">
                <a:solidFill>
                  <a:srgbClr val="000000"/>
                </a:solidFill>
              </a:rPr>
              <a:t>Znanje, know-how i unutarnja uvjerenja koja doprinose stvaranju i obradi (novih) vještina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B4D545A4-A958-45D6-8AD1-EBDEB02B9C30}"/>
              </a:ext>
            </a:extLst>
          </p:cNvPr>
          <p:cNvSpPr txBox="1"/>
          <p:nvPr/>
        </p:nvSpPr>
        <p:spPr>
          <a:xfrm>
            <a:off x="9944100" y="3830429"/>
            <a:ext cx="5600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3600" dirty="0">
                <a:solidFill>
                  <a:srgbClr val="000000"/>
                </a:solidFill>
              </a:rPr>
              <a:t>Nečija osobna predanost repliciranju i prilagođavanju uspješnog i adekvatnog ponašanja za kretanje kroz društveni/relacijski ekosustav</a:t>
            </a:r>
            <a:endParaRPr lang="en-US" altLang="ko-KR" sz="3600" dirty="0"/>
          </a:p>
        </p:txBody>
      </p:sp>
      <p:sp>
        <p:nvSpPr>
          <p:cNvPr id="2" name="Freccia bidirezionale orizzontale 1">
            <a:extLst>
              <a:ext uri="{FF2B5EF4-FFF2-40B4-BE49-F238E27FC236}">
                <a16:creationId xmlns:a16="http://schemas.microsoft.com/office/drawing/2014/main" id="{0C302D60-8223-461C-A8CD-F34986BAA5CE}"/>
              </a:ext>
            </a:extLst>
          </p:cNvPr>
          <p:cNvSpPr/>
          <p:nvPr/>
        </p:nvSpPr>
        <p:spPr>
          <a:xfrm>
            <a:off x="7620000" y="4631930"/>
            <a:ext cx="2057400" cy="62966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790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938056" y="800100"/>
            <a:ext cx="401494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 rtl="0"/>
            <a:r>
              <a:rPr lang="es-ES" sz="4800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Sumirati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565667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84200" indent="-571500" algn="l" rtl="0">
              <a:lnSpc>
                <a:spcPct val="100000"/>
              </a:lnSpc>
              <a:spcBef>
                <a:spcPts val="110"/>
              </a:spcBef>
              <a:buFont typeface="Arial" panose="020B0604020202020204" pitchFamily="34" charset="0"/>
              <a:buChar char="•"/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EntreComp okvir za njegovanje vaših poduzetničkih stavova</a:t>
            </a:r>
          </a:p>
          <a:p>
            <a:pPr marL="584200" indent="-571500" algn="l" rtl="0">
              <a:lnSpc>
                <a:spcPct val="100000"/>
              </a:lnSpc>
              <a:spcBef>
                <a:spcPts val="110"/>
              </a:spcBef>
              <a:buFont typeface="Arial" panose="020B0604020202020204" pitchFamily="34" charset="0"/>
              <a:buChar char="•"/>
            </a:pPr>
            <a:endParaRPr lang="en-GB" sz="4000" b="1" spc="50" dirty="0">
              <a:solidFill>
                <a:srgbClr val="243255"/>
              </a:solidFill>
              <a:cs typeface="Tahoma"/>
            </a:endParaRPr>
          </a:p>
          <a:p>
            <a:pPr marL="584200" indent="-571500" algn="l" rtl="0">
              <a:lnSpc>
                <a:spcPct val="100000"/>
              </a:lnSpc>
              <a:spcBef>
                <a:spcPts val="110"/>
              </a:spcBef>
              <a:buFont typeface="Arial" panose="020B0604020202020204" pitchFamily="34" charset="0"/>
              <a:buChar char="•"/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Kritičko razmišljanje u EntreCompu: stup IDEJA I MOGUĆNOSTI</a:t>
            </a:r>
          </a:p>
          <a:p>
            <a:pPr marL="584200" indent="-571500" algn="l" rtl="0">
              <a:lnSpc>
                <a:spcPct val="100000"/>
              </a:lnSpc>
              <a:spcBef>
                <a:spcPts val="110"/>
              </a:spcBef>
              <a:buFont typeface="Arial" panose="020B0604020202020204" pitchFamily="34" charset="0"/>
              <a:buChar char="•"/>
            </a:pPr>
            <a:endParaRPr lang="en-GB" sz="4000" b="1" spc="50" dirty="0">
              <a:solidFill>
                <a:srgbClr val="243255"/>
              </a:solidFill>
              <a:cs typeface="Tahoma"/>
            </a:endParaRPr>
          </a:p>
          <a:p>
            <a:pPr marL="584200" indent="-571500" algn="l" rtl="0">
              <a:lnSpc>
                <a:spcPct val="100000"/>
              </a:lnSpc>
              <a:spcBef>
                <a:spcPts val="110"/>
              </a:spcBef>
              <a:buFont typeface="Arial" panose="020B0604020202020204" pitchFamily="34" charset="0"/>
              <a:buChar char="•"/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Kritičko mišljenje od "mekih" do vještina "zapošljivosti".</a:t>
            </a:r>
          </a:p>
          <a:p>
            <a:pPr marL="584200" indent="-571500" algn="l" rtl="0">
              <a:lnSpc>
                <a:spcPct val="100000"/>
              </a:lnSpc>
              <a:spcBef>
                <a:spcPts val="110"/>
              </a:spcBef>
              <a:buFont typeface="Arial" panose="020B0604020202020204" pitchFamily="34" charset="0"/>
              <a:buChar char="•"/>
            </a:pPr>
            <a:endParaRPr lang="en-GB" sz="4000" b="1" spc="50" dirty="0">
              <a:solidFill>
                <a:srgbClr val="243255"/>
              </a:solidFill>
              <a:cs typeface="Tahoma"/>
            </a:endParaRPr>
          </a:p>
          <a:p>
            <a:pPr marL="584200" indent="-571500" algn="l" rtl="0">
              <a:spcBef>
                <a:spcPts val="110"/>
              </a:spcBef>
              <a:buFont typeface="Arial" panose="020B0604020202020204" pitchFamily="34" charset="0"/>
              <a:buChar char="•"/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Analiza → Zaključak → Evaluacija</a:t>
            </a:r>
          </a:p>
          <a:p>
            <a:pPr marL="584200" indent="-571500" algn="l" rtl="0">
              <a:spcBef>
                <a:spcPts val="110"/>
              </a:spcBef>
              <a:buFont typeface="Arial" panose="020B0604020202020204" pitchFamily="34" charset="0"/>
              <a:buChar char="•"/>
            </a:pPr>
            <a:endParaRPr lang="en-GB" sz="4000" b="1" spc="50" dirty="0">
              <a:solidFill>
                <a:srgbClr val="243255"/>
              </a:solidFill>
              <a:cs typeface="Tahoma"/>
            </a:endParaRPr>
          </a:p>
          <a:p>
            <a:pPr marL="584200" indent="-571500" algn="l" rtl="0">
              <a:spcBef>
                <a:spcPts val="110"/>
              </a:spcBef>
              <a:buFont typeface="Arial" panose="020B0604020202020204" pitchFamily="34" charset="0"/>
              <a:buChar char="•"/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IPO: Ulaz → Proces → Izlaz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409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7D50F80D-70F7-4B95-B27E-48A65C93D9B6}"/>
              </a:ext>
            </a:extLst>
          </p:cNvPr>
          <p:cNvSpPr/>
          <p:nvPr/>
        </p:nvSpPr>
        <p:spPr>
          <a:xfrm>
            <a:off x="6172200" y="9185519"/>
            <a:ext cx="11963400" cy="952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24800" y="3924300"/>
            <a:ext cx="6897687" cy="1397000"/>
          </a:xfrm>
        </p:spPr>
        <p:txBody>
          <a:bodyPr vert="horz" wrap="square" lIns="0" tIns="12700" rIns="0" bIns="0" rtlCol="0">
            <a:spAutoFit/>
          </a:bodyPr>
          <a:lstStyle/>
          <a:p>
            <a:pPr algn="l" rtl="0"/>
            <a:r>
              <a:rPr lang="es-ES" dirty="0"/>
              <a:t>Hvala vam!</a:t>
            </a:r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2B20B7A5-9C0B-4641-90FC-FB2B04D8837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289503" y="9661769"/>
            <a:ext cx="10058400" cy="55668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7C56120C-8292-4C9F-8F58-CC30B96DC1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4600" y="9705175"/>
            <a:ext cx="1985322" cy="43284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65C6894-7800-4680-B841-3509763410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9715392"/>
            <a:ext cx="936335" cy="4494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Cjelina 1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19018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Uvod u Okvir poduzetničkih kompetencija (EntreComp)</a:t>
            </a:r>
          </a:p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endParaRPr lang="es-ES" sz="2500" spc="50" dirty="0">
              <a:solidFill>
                <a:srgbClr val="002060"/>
              </a:solidFill>
              <a:latin typeface="Tahoma"/>
              <a:cs typeface="Tahoma"/>
            </a:endParaRPr>
          </a:p>
          <a:p>
            <a:pPr marL="12700" algn="l" rtl="0">
              <a:spcBef>
                <a:spcPts val="110"/>
              </a:spcBef>
            </a:pP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U kontekstu ovog modula bit </a:t>
            </a:r>
            <a:r>
              <a:rPr lang="en-GB" alt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ćete</a:t>
            </a: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uvedeni</a:t>
            </a: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en-GB" alt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službeni</a:t>
            </a: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europski</a:t>
            </a: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okvir</a:t>
            </a: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kompetencija za obrazovanje i osposobljavanje o poduzetničkim </a:t>
            </a:r>
            <a:r>
              <a:rPr lang="en-GB" alt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kompetencijama</a:t>
            </a: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pri</a:t>
            </a: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čemu možete </a:t>
            </a:r>
            <a:r>
              <a:rPr lang="en-GB" alt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koristiti</a:t>
            </a: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znanja</a:t>
            </a:r>
            <a:r>
              <a:rPr lang="en-GB" alt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 o kritičkom razmišljanju.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6" y="4774092"/>
            <a:ext cx="1691369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Iako je formalno zamišljen kako bi unaprijedio, poticao i održavao poduzetnički duh(e) građana EU-a, EntreComp okvir odgovara na mnogo širi krajolik potreba i prilika za zapošljivost i usavršavanje, </a:t>
            </a:r>
            <a:r>
              <a:rPr lang="en-US" altLang="ko-KR" sz="2800" dirty="0" err="1"/>
              <a:t>tj</a:t>
            </a:r>
            <a:r>
              <a:rPr lang="en-US" altLang="ko-KR" sz="2800" dirty="0"/>
              <a:t>. </a:t>
            </a:r>
            <a:r>
              <a:rPr lang="en-US" altLang="ko-KR" sz="2800" dirty="0" err="1"/>
              <a:t>mogućnosti</a:t>
            </a:r>
            <a:r>
              <a:rPr lang="en-US" altLang="ko-KR" sz="2800" dirty="0"/>
              <a:t> </a:t>
            </a:r>
            <a:r>
              <a:rPr lang="en-US" altLang="ko-KR" sz="2800" dirty="0" err="1"/>
              <a:t>cjeloživotnog</a:t>
            </a:r>
            <a:r>
              <a:rPr lang="en-US" altLang="ko-KR" sz="2800" dirty="0"/>
              <a:t> </a:t>
            </a:r>
            <a:r>
              <a:rPr lang="en-US" altLang="ko-KR" sz="2800" dirty="0" err="1"/>
              <a:t>učenja</a:t>
            </a:r>
            <a:r>
              <a:rPr lang="en-US" altLang="ko-KR" sz="2800" dirty="0"/>
              <a:t> (LLL).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Drugim riječima, EntreComp se može strateški odnositi na sve domene obrazovanja i osposobljavanja jer su mnoge kompetencije navedene u okviru jednako relevantne i značajne za razvoj profesionalne karijere, osjećaj za inicijativu i samopouzdanje, razvoj soft-skill-a – uključujući kritičko mišljenje.</a:t>
            </a: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6DB2408F-C8E3-481B-BEFD-24DB75CA61AF}"/>
              </a:ext>
            </a:extLst>
          </p:cNvPr>
          <p:cNvSpPr txBox="1"/>
          <p:nvPr/>
        </p:nvSpPr>
        <p:spPr>
          <a:xfrm>
            <a:off x="938056" y="4057038"/>
            <a:ext cx="972994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/>
            <a:r>
              <a:rPr lang="en-US" altLang="ko-KR" sz="3200" b="1" dirty="0">
                <a:solidFill>
                  <a:srgbClr val="243255"/>
                </a:solidFill>
                <a:ea typeface="Tahoma" panose="020B0604030504040204" pitchFamily="34" charset="0"/>
                <a:cs typeface="Tahoma" panose="020B0604030504040204" pitchFamily="34" charset="0"/>
              </a:rPr>
              <a:t>Mogućnosti za usavršavanje i izgradnju kapaciteta</a:t>
            </a:r>
            <a:endParaRPr lang="ko-KR" altLang="en-US" sz="3200" b="1" dirty="0">
              <a:solidFill>
                <a:srgbClr val="243255"/>
              </a:solidFill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Cjelina 1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Kratak </a:t>
            </a:r>
            <a:r>
              <a:rPr lang="en-GB" sz="4000" b="1" spc="50" dirty="0" err="1">
                <a:solidFill>
                  <a:srgbClr val="243255"/>
                </a:solidFill>
                <a:cs typeface="Tahoma"/>
              </a:rPr>
              <a:t>vremenski</a:t>
            </a: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 </a:t>
            </a:r>
            <a:r>
              <a:rPr lang="en-GB" sz="4000" b="1" spc="50" dirty="0" err="1">
                <a:solidFill>
                  <a:srgbClr val="243255"/>
                </a:solidFill>
                <a:cs typeface="Tahoma"/>
              </a:rPr>
              <a:t>okvir</a:t>
            </a:r>
            <a:endParaRPr lang="es-ES" sz="2500" b="1" spc="50" dirty="0">
              <a:solidFill>
                <a:srgbClr val="243255"/>
              </a:solidFill>
              <a:cs typeface="Tahom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46504"/>
            <a:ext cx="16913698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Da bismo pratili porijeklo EntreComp Frameworka, moramo se vratiti u prosinac 2006.: </a:t>
            </a:r>
          </a:p>
          <a:p>
            <a:pPr algn="l" rtl="0"/>
            <a:r>
              <a:rPr lang="en-GB" altLang="ko-KR" sz="2500" i="1" dirty="0">
                <a:hlinkClick r:id="rId5"/>
              </a:rPr>
              <a:t>Preporuka Europskog parlamenta i Vijeća od 18. prosinca 2006. o ključnim kompetencijama za cjeloživotno učenje</a:t>
            </a:r>
            <a:endParaRPr lang="en-GB" altLang="ko-KR" sz="2500" i="1" dirty="0"/>
          </a:p>
          <a:p>
            <a:pPr algn="l" rtl="0"/>
            <a:endParaRPr lang="en-GB" altLang="ko-KR" sz="2500" i="1" dirty="0"/>
          </a:p>
          <a:p>
            <a:pPr algn="l" rtl="0"/>
            <a:r>
              <a:rPr lang="en-US" altLang="ko-KR" sz="2800" dirty="0"/>
              <a:t>Ovaj dokument politike identificira osam ključnih kompetencija od interesa za jačanje </a:t>
            </a:r>
            <a:r>
              <a:rPr lang="en-US" altLang="ko-KR" sz="2800" dirty="0" err="1"/>
              <a:t>izvrsnosti</a:t>
            </a:r>
            <a:r>
              <a:rPr lang="en-US" altLang="ko-KR" sz="2800" dirty="0"/>
              <a:t> </a:t>
            </a:r>
            <a:r>
              <a:rPr lang="en-US" altLang="ko-KR" sz="2800" dirty="0" err="1"/>
              <a:t>programa</a:t>
            </a:r>
            <a:r>
              <a:rPr lang="en-US" altLang="ko-KR" sz="2800" dirty="0"/>
              <a:t> cjeloživotnog učenja koji se provode na razini EU-a i njihovu ukupnu osjetljivost na nove društvene i ekonomske izazove danog povijesnog razdoblja. 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Pod pojmom nadležnosti Europski parlament podrazumijeva: 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GB" altLang="ko-KR" sz="2800" i="1" dirty="0"/>
              <a:t>“...kombinacija znanja, vještina i stavova prikladnih kontekstu. Ključne kompetencije su one koje su svim pojedincima potrebne za osobno ispunjenje i razvoj, aktivno građanstvo, socijalnu uključenost i zapošljavanje”.</a:t>
            </a:r>
            <a:endParaRPr lang="en-US" altLang="ko-KR" sz="2800" i="1" dirty="0"/>
          </a:p>
        </p:txBody>
      </p:sp>
    </p:spTree>
    <p:extLst>
      <p:ext uri="{BB962C8B-B14F-4D97-AF65-F5344CB8AC3E}">
        <p14:creationId xmlns:p14="http://schemas.microsoft.com/office/powerpoint/2010/main" val="1274236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Cjelina 1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10272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Osam ključnih kompetencija za </a:t>
            </a:r>
            <a:r>
              <a:rPr lang="en-GB" sz="4000" b="1" spc="50" dirty="0" err="1">
                <a:solidFill>
                  <a:srgbClr val="243255"/>
                </a:solidFill>
                <a:cs typeface="Tahoma"/>
              </a:rPr>
              <a:t>cjeloživotno</a:t>
            </a: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 </a:t>
            </a:r>
            <a:r>
              <a:rPr lang="en-GB" sz="4000" b="1" spc="50" dirty="0" err="1">
                <a:solidFill>
                  <a:srgbClr val="243255"/>
                </a:solidFill>
                <a:cs typeface="Tahoma"/>
              </a:rPr>
              <a:t>učenje</a:t>
            </a: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 (LLL)</a:t>
            </a:r>
          </a:p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endParaRPr lang="es-ES" sz="2500" b="1" spc="50" dirty="0">
              <a:solidFill>
                <a:srgbClr val="243255"/>
              </a:solidFill>
              <a:cs typeface="Tahom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46504"/>
            <a:ext cx="169136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Gore navedene kompetencije su sljedeće:</a:t>
            </a:r>
          </a:p>
          <a:p>
            <a:pPr algn="l" rtl="0"/>
            <a:endParaRPr lang="en-US" altLang="ko-KR" sz="2800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Komunikacija na materinjem jeziku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Komunikacija na stranom jeziku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Osnove u STEM disciplinama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Digitalne kompetencije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Učiti učiti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Društvene i građanske kompetencije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b="1" dirty="0"/>
              <a:t>Osjećaj za inicijativu i poduzetništvo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ko-KR" sz="2800" dirty="0"/>
              <a:t>Kulturna svijest i izražavanje </a:t>
            </a:r>
          </a:p>
        </p:txBody>
      </p:sp>
    </p:spTree>
    <p:extLst>
      <p:ext uri="{BB962C8B-B14F-4D97-AF65-F5344CB8AC3E}">
        <p14:creationId xmlns:p14="http://schemas.microsoft.com/office/powerpoint/2010/main" val="3009455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Cjelina 1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10272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7. Osjećaj za inicijativu i poduzetnost</a:t>
            </a:r>
          </a:p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endParaRPr lang="es-ES" sz="2500" b="1" spc="50" dirty="0">
              <a:solidFill>
                <a:srgbClr val="243255"/>
              </a:solidFill>
              <a:cs typeface="Tahom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46504"/>
            <a:ext cx="169136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Osjećaj za inicijativu i poduzetništvo (kompetencija CŽU br.7) opisuje se kao sposobnost osobe da: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i="1" dirty="0"/>
              <a:t>“...pretvorite ideje u djelovanje [pomažući] pojedincima na radnom mjestu da budu svjesni konteksta i [okolnih] prilika”.</a:t>
            </a:r>
          </a:p>
          <a:p>
            <a:pPr algn="l" rtl="0"/>
            <a:endParaRPr lang="en-US" altLang="ko-KR" sz="2800" i="1" dirty="0"/>
          </a:p>
          <a:p>
            <a:pPr algn="l" rtl="0"/>
            <a:r>
              <a:rPr lang="en-US" altLang="ko-KR" sz="2800" dirty="0"/>
              <a:t>Nadalje, ta ista kompetencija odnosi se na: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i="1" dirty="0"/>
              <a:t>“…</a:t>
            </a:r>
            <a:r>
              <a:rPr lang="en-GB" altLang="ko-KR" sz="2800" i="1" dirty="0"/>
              <a:t>sposobnost identificiranja dostupnih prilika za osobne, profesionalne i/ili poslovne aktivnosti, uključujući pitanja "šire slike" koja pružaju kontekst u kojem ljudi žive i rade, kao što je široko razumijevanje funkcioniranja gospodarstva te mogućnosti i </a:t>
            </a:r>
            <a:r>
              <a:rPr lang="en-GB" altLang="ko-KR" sz="2800" i="1" dirty="0" err="1"/>
              <a:t>izazova</a:t>
            </a:r>
            <a:r>
              <a:rPr lang="en-GB" altLang="ko-KR" sz="2800" i="1" dirty="0"/>
              <a:t> </a:t>
            </a:r>
            <a:r>
              <a:rPr lang="en-GB" altLang="ko-KR" sz="2800" i="1" dirty="0" err="1"/>
              <a:t>suočavanja</a:t>
            </a:r>
            <a:r>
              <a:rPr lang="en-GB" altLang="ko-KR" sz="2800" i="1" dirty="0"/>
              <a:t> s poslodavcem ili organizacijom”.</a:t>
            </a:r>
            <a:endParaRPr lang="en-US" altLang="ko-KR" sz="2800" i="1" dirty="0"/>
          </a:p>
        </p:txBody>
      </p:sp>
    </p:spTree>
    <p:extLst>
      <p:ext uri="{BB962C8B-B14F-4D97-AF65-F5344CB8AC3E}">
        <p14:creationId xmlns:p14="http://schemas.microsoft.com/office/powerpoint/2010/main" val="4122034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Cjelina 1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Povezivanje kritičkog mišljenja s kompetencijom br.7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691369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Odavde možemo početi vidjeti neke jasne veze s onim što se obično shvaća kao "kritičko razmišljanje", što znači: 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i="1" dirty="0"/>
              <a:t>“…</a:t>
            </a:r>
            <a:r>
              <a:rPr lang="en-GB" altLang="ko-KR" sz="2800" i="1" dirty="0"/>
              <a:t>intelektualno disciplinirani proces aktivnog konceptualiziranja, primjene, analize, sinteze i/ili evaluacije informacija prikupljenih ili generiranih promatranjem, iskustvom, razmišljanjem, rasuđivanjem ili komunikacijom, kao vodič za vjerovanje i djelovanje”.</a:t>
            </a:r>
          </a:p>
          <a:p>
            <a:pPr algn="l" rtl="0"/>
            <a:r>
              <a:rPr lang="en-GB" altLang="ko-KR" sz="2200" dirty="0"/>
              <a:t>Izvor: Michael Scriven i Richard Paul, 8. godišnja međunarodna konferencija o kritičkom mišljenju i reformi obrazovanja, 1987.</a:t>
            </a:r>
          </a:p>
          <a:p>
            <a:pPr algn="l" rtl="0"/>
            <a:endParaRPr lang="en-GB" altLang="ko-KR" sz="2200" dirty="0"/>
          </a:p>
          <a:p>
            <a:pPr algn="l" rtl="0"/>
            <a:r>
              <a:rPr lang="en-GB" altLang="ko-KR" sz="2800" dirty="0"/>
              <a:t>U oba konteksta, mislimo na sposobnost/proces u kojem, na temelju nekih inputa, ljudi reagiraju pridavanjem značenja onome što doživljavaju i u skladu s tim fino podešavaju svoje misli/radnje.</a:t>
            </a:r>
          </a:p>
          <a:p>
            <a:pPr algn="l" rtl="0"/>
            <a:endParaRPr lang="en-US" altLang="ko-KR" sz="2800" i="1" dirty="0"/>
          </a:p>
        </p:txBody>
      </p:sp>
    </p:spTree>
    <p:extLst>
      <p:ext uri="{BB962C8B-B14F-4D97-AF65-F5344CB8AC3E}">
        <p14:creationId xmlns:p14="http://schemas.microsoft.com/office/powerpoint/2010/main" val="2343246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BCB89B-C162-49D8-8C12-EF9C5ED4083E}"/>
              </a:ext>
            </a:extLst>
          </p:cNvPr>
          <p:cNvSpPr txBox="1">
            <a:spLocks/>
          </p:cNvSpPr>
          <p:nvPr/>
        </p:nvSpPr>
        <p:spPr>
          <a:xfrm>
            <a:off x="15087600" y="647700"/>
            <a:ext cx="276415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9000" b="1" i="0">
                <a:solidFill>
                  <a:srgbClr val="152D54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l" rtl="0"/>
            <a:r>
              <a:rPr lang="en-US" altLang="ko-KR" sz="4800" b="1" dirty="0">
                <a:solidFill>
                  <a:srgbClr val="E1222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Cjelina 1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0409B19A-6693-43E7-B35B-C85E49857B17}"/>
              </a:ext>
            </a:extLst>
          </p:cNvPr>
          <p:cNvSpPr txBox="1"/>
          <p:nvPr/>
        </p:nvSpPr>
        <p:spPr>
          <a:xfrm>
            <a:off x="938055" y="2019300"/>
            <a:ext cx="16913699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lang="en-GB" sz="4000" b="1" spc="50" dirty="0">
                <a:solidFill>
                  <a:srgbClr val="243255"/>
                </a:solidFill>
                <a:cs typeface="Tahoma"/>
              </a:rPr>
              <a:t>Objava EntreComp okvira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93CA9-7760-4AE0-884D-3B60C96F5FDD}"/>
              </a:ext>
            </a:extLst>
          </p:cNvPr>
          <p:cNvSpPr txBox="1"/>
          <p:nvPr/>
        </p:nvSpPr>
        <p:spPr>
          <a:xfrm>
            <a:off x="228600" y="9563100"/>
            <a:ext cx="1257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Uz potporu programa Erasmus+</a:t>
            </a:r>
            <a:r>
              <a:rPr lang="en-US" sz="1400" b="0" i="0" u="none" strike="noStrike" dirty="0" err="1">
                <a:solidFill>
                  <a:schemeClr val="bg1"/>
                </a:solidFill>
                <a:effectLst/>
                <a:latin typeface="YADLjI9qxTA 0"/>
              </a:rPr>
              <a:t>program</a:t>
            </a:r>
            <a:r>
              <a:rPr lang="en-US" sz="1400" b="0" i="0" u="none" strike="noStrike" dirty="0">
                <a:solidFill>
                  <a:schemeClr val="bg1"/>
                </a:solidFill>
                <a:effectLst/>
                <a:latin typeface="YADLjI9qxTA 0"/>
              </a:rPr>
              <a:t>Europske unije. Ovaj dokument i njegov sadržaj odražavaju samo stavove autora, a Komisija se ne može smatrati odgovornom za bilo kakvu upotrebu informacija sadržanih u njemu.</a:t>
            </a:r>
            <a:endParaRPr lang="en-US" sz="1400" dirty="0">
              <a:solidFill>
                <a:schemeClr val="bg1"/>
              </a:solidFill>
              <a:effectLst/>
              <a:latin typeface="YADLjI9qxTA 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F7DE30C-DCD9-47D2-9ABD-180875496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14" y="8943014"/>
            <a:ext cx="1684513" cy="48116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8E3DFE5-3AAA-4AA5-A90F-48CBCBE17A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2117"/>
            <a:ext cx="1066800" cy="512064"/>
          </a:xfrm>
          <a:prstGeom prst="rect">
            <a:avLst/>
          </a:prstGeom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FF387B6A-5047-4EFF-8F1F-CCC31E055809}"/>
              </a:ext>
            </a:extLst>
          </p:cNvPr>
          <p:cNvSpPr txBox="1"/>
          <p:nvPr/>
        </p:nvSpPr>
        <p:spPr>
          <a:xfrm>
            <a:off x="938055" y="3009900"/>
            <a:ext cx="118635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800" dirty="0"/>
              <a:t>The</a:t>
            </a:r>
            <a:r>
              <a:rPr lang="en-US" altLang="ko-KR" sz="2800" dirty="0">
                <a:hlinkClick r:id="rId5"/>
              </a:rPr>
              <a:t>EntreComp okvir</a:t>
            </a:r>
            <a:r>
              <a:rPr lang="en-US" altLang="ko-KR" sz="2800" dirty="0"/>
              <a:t> </a:t>
            </a:r>
            <a:r>
              <a:rPr lang="en-US" altLang="ko-KR" sz="2800" dirty="0" err="1"/>
              <a:t>došao</a:t>
            </a:r>
            <a:r>
              <a:rPr lang="en-US" altLang="ko-KR" sz="2800" dirty="0"/>
              <a:t> je točno deset godina nakon preporuka Europskog parlamenta.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Kompetencija br.7 kakvu poznajemo je „podijeljena“ na trodimenzionalna područja obuke koja uključuje 15 kompetencija – pet za svako područje. </a:t>
            </a:r>
          </a:p>
          <a:p>
            <a:pPr algn="l" rtl="0"/>
            <a:endParaRPr lang="en-US" altLang="ko-KR" sz="2800" dirty="0"/>
          </a:p>
          <a:p>
            <a:pPr algn="l" rtl="0"/>
            <a:r>
              <a:rPr lang="en-US" altLang="ko-KR" sz="2800" dirty="0"/>
              <a:t>Do danas okvir EntreComp ostaje – zajedno s </a:t>
            </a:r>
            <a:r>
              <a:rPr lang="en-US" altLang="ko-KR" sz="2800" dirty="0" err="1"/>
              <a:t>DigComp</a:t>
            </a:r>
            <a:r>
              <a:rPr lang="en-US" altLang="ko-KR" sz="2800" dirty="0"/>
              <a:t> i </a:t>
            </a:r>
            <a:r>
              <a:rPr lang="en-US" altLang="ko-KR" sz="2800" dirty="0" err="1"/>
              <a:t>LifeComp</a:t>
            </a:r>
            <a:r>
              <a:rPr lang="en-US" altLang="ko-KR" sz="2800" dirty="0"/>
              <a:t> – najpouzdaniji i najsnažniji referentni model za obrazovanje i osposobljavanje na razini EU-a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6718B83-4489-46D6-97F4-90FAB87BF6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087299" y="2171700"/>
            <a:ext cx="4300504" cy="6096000"/>
          </a:xfrm>
          <a:prstGeom prst="rect">
            <a:avLst/>
          </a:prstGeom>
          <a:ln w="28575"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180651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3927</TotalTime>
  <Words>4275</Words>
  <Application>Microsoft Macintosh PowerPoint</Application>
  <PresentationFormat>Custom</PresentationFormat>
  <Paragraphs>392</Paragraphs>
  <Slides>33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Calibri</vt:lpstr>
      <vt:lpstr>Roboto</vt:lpstr>
      <vt:lpstr>Tahoma</vt:lpstr>
      <vt:lpstr>YADLjI9qxTA 0</vt:lpstr>
      <vt:lpstr>Office Theme</vt:lpstr>
      <vt:lpstr>1_Office Theme</vt:lpstr>
      <vt:lpstr>PowerPoint Presentation</vt:lpstr>
      <vt:lpstr>CILJEVI </vt:lpstr>
      <vt:lpstr>SADRŽAJ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Hvala vam!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essence RED</dc:title>
  <dc:creator>Monia Coppola</dc:creator>
  <cp:keywords>DAEZM6eZgec,BAEXurJiHZU</cp:keywords>
  <cp:lastModifiedBy>Nebojša Stojčić</cp:lastModifiedBy>
  <cp:revision>53</cp:revision>
  <dcterms:created xsi:type="dcterms:W3CDTF">2021-03-19T11:51:00Z</dcterms:created>
  <dcterms:modified xsi:type="dcterms:W3CDTF">2022-02-04T00:32:39Z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2021-03-19T00:00:00Z</vt:filetime>
  </property>
  <property fmtid="{D5CDD505-2E9C-101B-9397-08002B2CF9AE}" pid="3" name="Creator">
    <vt:lpwstr>Canva</vt:lpwstr>
  </property>
  <property fmtid="{D5CDD505-2E9C-101B-9397-08002B2CF9AE}" pid="4" name="LastSaved">
    <vt:filetime>2021-03-19T00:00:00Z</vt:filetime>
  </property>
</Properties>
</file>