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7.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8.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media/image11.jpg" ContentType="image/jpeg"/>
  <Override PartName="/ppt/notesSlides/notesSlide29.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0.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40"/>
  </p:notesMasterIdLst>
  <p:sldIdLst>
    <p:sldId id="269" r:id="rId3"/>
    <p:sldId id="257" r:id="rId4"/>
    <p:sldId id="273" r:id="rId5"/>
    <p:sldId id="332" r:id="rId6"/>
    <p:sldId id="264" r:id="rId7"/>
    <p:sldId id="275" r:id="rId8"/>
    <p:sldId id="329" r:id="rId9"/>
    <p:sldId id="324" r:id="rId10"/>
    <p:sldId id="304" r:id="rId11"/>
    <p:sldId id="305" r:id="rId12"/>
    <p:sldId id="328" r:id="rId13"/>
    <p:sldId id="306" r:id="rId14"/>
    <p:sldId id="310" r:id="rId15"/>
    <p:sldId id="327" r:id="rId16"/>
    <p:sldId id="345" r:id="rId17"/>
    <p:sldId id="346" r:id="rId18"/>
    <p:sldId id="347" r:id="rId19"/>
    <p:sldId id="348" r:id="rId20"/>
    <p:sldId id="349" r:id="rId21"/>
    <p:sldId id="350" r:id="rId22"/>
    <p:sldId id="351" r:id="rId23"/>
    <p:sldId id="352" r:id="rId24"/>
    <p:sldId id="353" r:id="rId25"/>
    <p:sldId id="354" r:id="rId26"/>
    <p:sldId id="341" r:id="rId27"/>
    <p:sldId id="337" r:id="rId28"/>
    <p:sldId id="338" r:id="rId29"/>
    <p:sldId id="339" r:id="rId30"/>
    <p:sldId id="344" r:id="rId31"/>
    <p:sldId id="340" r:id="rId32"/>
    <p:sldId id="343" r:id="rId33"/>
    <p:sldId id="356" r:id="rId34"/>
    <p:sldId id="355" r:id="rId35"/>
    <p:sldId id="333" r:id="rId36"/>
    <p:sldId id="330" r:id="rId37"/>
    <p:sldId id="331" r:id="rId38"/>
    <p:sldId id="270" r:id="rId39"/>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255"/>
    <a:srgbClr val="E12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0" autoAdjust="0"/>
    <p:restoredTop sz="94637"/>
  </p:normalViewPr>
  <p:slideViewPr>
    <p:cSldViewPr>
      <p:cViewPr varScale="1">
        <p:scale>
          <a:sx n="52" d="100"/>
          <a:sy n="52" d="100"/>
        </p:scale>
        <p:origin x="224" y="7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91988C-082D-44AA-9722-D6ABD896168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63CA0011-42EE-4CDE-8AFF-4F0DF062C41A}">
      <dgm:prSet/>
      <dgm:spPr>
        <a:solidFill>
          <a:srgbClr val="243255"/>
        </a:solidFill>
      </dgm:spPr>
      <dgm:t>
        <a:bodyPr/>
        <a:lstStyle/>
        <a:p>
          <a:pPr rtl="0"/>
          <a:r>
            <a:rPr lang="en-GB" b="1" dirty="0"/>
            <a:t>KREATIVNOSTI</a:t>
          </a:r>
          <a:endParaRPr lang="hr-HR" dirty="0"/>
        </a:p>
      </dgm:t>
    </dgm:pt>
    <dgm:pt modelId="{5EDF9AFA-1868-4858-9D7B-E392149AF97B}" type="parTrans" cxnId="{65BB2472-CE7C-4EA0-8E0C-247F61C08BCB}">
      <dgm:prSet/>
      <dgm:spPr/>
      <dgm:t>
        <a:bodyPr/>
        <a:lstStyle/>
        <a:p>
          <a:endParaRPr lang="en-US"/>
        </a:p>
      </dgm:t>
    </dgm:pt>
    <dgm:pt modelId="{61F3453B-0629-4A52-8F6D-EDBF3D9890CA}" type="sibTrans" cxnId="{65BB2472-CE7C-4EA0-8E0C-247F61C08BCB}">
      <dgm:prSet/>
      <dgm:spPr/>
      <dgm:t>
        <a:bodyPr/>
        <a:lstStyle/>
        <a:p>
          <a:endParaRPr lang="en-US"/>
        </a:p>
      </dgm:t>
    </dgm:pt>
    <dgm:pt modelId="{29CA8948-0A80-4B53-93C4-71C7570D42F7}" type="pres">
      <dgm:prSet presAssocID="{2791988C-082D-44AA-9722-D6ABD8961682}" presName="linear" presStyleCnt="0">
        <dgm:presLayoutVars>
          <dgm:animLvl val="lvl"/>
          <dgm:resizeHandles val="exact"/>
        </dgm:presLayoutVars>
      </dgm:prSet>
      <dgm:spPr/>
    </dgm:pt>
    <dgm:pt modelId="{2C81B13C-AA17-44E9-8569-B75BA188C82C}" type="pres">
      <dgm:prSet presAssocID="{63CA0011-42EE-4CDE-8AFF-4F0DF062C41A}" presName="parentText" presStyleLbl="node1" presStyleIdx="0" presStyleCnt="1" custScaleY="100970" custLinFactNeighborX="-1869" custLinFactNeighborY="114">
        <dgm:presLayoutVars>
          <dgm:chMax val="0"/>
          <dgm:bulletEnabled val="1"/>
        </dgm:presLayoutVars>
      </dgm:prSet>
      <dgm:spPr/>
    </dgm:pt>
  </dgm:ptLst>
  <dgm:cxnLst>
    <dgm:cxn modelId="{06531968-C578-4859-A447-722B76AB7686}" type="presOf" srcId="{2791988C-082D-44AA-9722-D6ABD8961682}" destId="{29CA8948-0A80-4B53-93C4-71C7570D42F7}" srcOrd="0" destOrd="0" presId="urn:microsoft.com/office/officeart/2005/8/layout/vList2"/>
    <dgm:cxn modelId="{65BB2472-CE7C-4EA0-8E0C-247F61C08BCB}" srcId="{2791988C-082D-44AA-9722-D6ABD8961682}" destId="{63CA0011-42EE-4CDE-8AFF-4F0DF062C41A}" srcOrd="0" destOrd="0" parTransId="{5EDF9AFA-1868-4858-9D7B-E392149AF97B}" sibTransId="{61F3453B-0629-4A52-8F6D-EDBF3D9890CA}"/>
    <dgm:cxn modelId="{04FCB0DD-CD37-45F2-9AED-E126C5D9B4A9}" type="presOf" srcId="{63CA0011-42EE-4CDE-8AFF-4F0DF062C41A}" destId="{2C81B13C-AA17-44E9-8569-B75BA188C82C}" srcOrd="0" destOrd="0" presId="urn:microsoft.com/office/officeart/2005/8/layout/vList2"/>
    <dgm:cxn modelId="{5BA9E450-DFC6-4669-B1BE-4D06DC425DDD}" type="presParOf" srcId="{29CA8948-0A80-4B53-93C4-71C7570D42F7}" destId="{2C81B13C-AA17-44E9-8569-B75BA188C82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1994EE-4A5E-499C-BE50-8A6B96AF0D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42A6928-2C55-4325-8450-26A41F9AE8DD}">
      <dgm:prSet/>
      <dgm:spPr>
        <a:solidFill>
          <a:srgbClr val="243255"/>
        </a:solidFill>
      </dgm:spPr>
      <dgm:t>
        <a:bodyPr/>
        <a:lstStyle/>
        <a:p>
          <a:pPr rtl="0"/>
          <a:r>
            <a:rPr lang="en-GB" b="1" dirty="0" err="1"/>
            <a:t>Obilježja</a:t>
          </a:r>
          <a:r>
            <a:rPr lang="en-GB" b="1" dirty="0"/>
            <a:t> </a:t>
          </a:r>
          <a:r>
            <a:rPr lang="en-GB" b="1" dirty="0" err="1"/>
            <a:t>kreativnih</a:t>
          </a:r>
          <a:r>
            <a:rPr lang="en-GB" b="1" dirty="0"/>
            <a:t> </a:t>
          </a:r>
          <a:r>
            <a:rPr lang="en-GB" b="1" dirty="0" err="1"/>
            <a:t>pojedinaca</a:t>
          </a:r>
          <a:r>
            <a:rPr lang="hr-HR" b="1" dirty="0"/>
            <a:t>: </a:t>
          </a:r>
          <a:r>
            <a:rPr lang="en-GB" b="1" dirty="0" err="1"/>
            <a:t>Prilagođeno</a:t>
          </a:r>
          <a:r>
            <a:rPr lang="en-GB" b="1" dirty="0"/>
            <a:t> </a:t>
          </a:r>
          <a:r>
            <a:rPr lang="en-GB" b="1" dirty="0" err="1"/>
            <a:t>prema</a:t>
          </a:r>
          <a:r>
            <a:rPr lang="en-GB" b="1" dirty="0"/>
            <a:t> Cloninger and </a:t>
          </a:r>
          <a:r>
            <a:rPr lang="en-GB" b="1" dirty="0" err="1"/>
            <a:t>Mengert</a:t>
          </a:r>
          <a:r>
            <a:rPr lang="en-GB" b="1" dirty="0"/>
            <a:t> (2010) </a:t>
          </a:r>
          <a:endParaRPr lang="hr-HR" dirty="0"/>
        </a:p>
      </dgm:t>
    </dgm:pt>
    <dgm:pt modelId="{F2E97347-6364-4E7B-9ECC-A0649AB12CA8}" type="parTrans" cxnId="{54012798-B3AF-44C0-B99C-090B2384166E}">
      <dgm:prSet/>
      <dgm:spPr/>
      <dgm:t>
        <a:bodyPr/>
        <a:lstStyle/>
        <a:p>
          <a:endParaRPr lang="en-US"/>
        </a:p>
      </dgm:t>
    </dgm:pt>
    <dgm:pt modelId="{2725159C-BD82-4CF6-A0FC-BB005689E0EA}" type="sibTrans" cxnId="{54012798-B3AF-44C0-B99C-090B2384166E}">
      <dgm:prSet/>
      <dgm:spPr/>
      <dgm:t>
        <a:bodyPr/>
        <a:lstStyle/>
        <a:p>
          <a:endParaRPr lang="en-US"/>
        </a:p>
      </dgm:t>
    </dgm:pt>
    <dgm:pt modelId="{A4143D79-2BD4-424D-A169-34985FD98385}" type="pres">
      <dgm:prSet presAssocID="{271994EE-4A5E-499C-BE50-8A6B96AF0D85}" presName="linear" presStyleCnt="0">
        <dgm:presLayoutVars>
          <dgm:animLvl val="lvl"/>
          <dgm:resizeHandles val="exact"/>
        </dgm:presLayoutVars>
      </dgm:prSet>
      <dgm:spPr/>
    </dgm:pt>
    <dgm:pt modelId="{CED07ECB-5C7B-4661-BF9D-6574C90267C0}" type="pres">
      <dgm:prSet presAssocID="{C42A6928-2C55-4325-8450-26A41F9AE8DD}" presName="parentText" presStyleLbl="node1" presStyleIdx="0" presStyleCnt="1">
        <dgm:presLayoutVars>
          <dgm:chMax val="0"/>
          <dgm:bulletEnabled val="1"/>
        </dgm:presLayoutVars>
      </dgm:prSet>
      <dgm:spPr/>
    </dgm:pt>
  </dgm:ptLst>
  <dgm:cxnLst>
    <dgm:cxn modelId="{54012798-B3AF-44C0-B99C-090B2384166E}" srcId="{271994EE-4A5E-499C-BE50-8A6B96AF0D85}" destId="{C42A6928-2C55-4325-8450-26A41F9AE8DD}" srcOrd="0" destOrd="0" parTransId="{F2E97347-6364-4E7B-9ECC-A0649AB12CA8}" sibTransId="{2725159C-BD82-4CF6-A0FC-BB005689E0EA}"/>
    <dgm:cxn modelId="{1B7D229B-A801-465D-A486-EC8763FA421B}" type="presOf" srcId="{C42A6928-2C55-4325-8450-26A41F9AE8DD}" destId="{CED07ECB-5C7B-4661-BF9D-6574C90267C0}" srcOrd="0" destOrd="0" presId="urn:microsoft.com/office/officeart/2005/8/layout/vList2"/>
    <dgm:cxn modelId="{7B7563C8-A8F0-4FAB-BD18-A51DAF725D8F}" type="presOf" srcId="{271994EE-4A5E-499C-BE50-8A6B96AF0D85}" destId="{A4143D79-2BD4-424D-A169-34985FD98385}" srcOrd="0" destOrd="0" presId="urn:microsoft.com/office/officeart/2005/8/layout/vList2"/>
    <dgm:cxn modelId="{C69EE7FC-AF5D-4121-B056-060E6CCDC3D6}" type="presParOf" srcId="{A4143D79-2BD4-424D-A169-34985FD98385}" destId="{CED07ECB-5C7B-4661-BF9D-6574C90267C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FEEDDE-F6C4-4EF0-B1AF-227CF2F801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6646D04-DEF2-46F5-A2DC-F47A3A604992}">
      <dgm:prSet/>
      <dgm:spPr>
        <a:solidFill>
          <a:srgbClr val="243255"/>
        </a:solidFill>
      </dgm:spPr>
      <dgm:t>
        <a:bodyPr/>
        <a:lstStyle/>
        <a:p>
          <a:pPr rtl="0"/>
          <a:r>
            <a:rPr lang="en-US" b="1" dirty="0"/>
            <a:t>4P model </a:t>
          </a:r>
          <a:r>
            <a:rPr lang="en-US" b="1" dirty="0" err="1"/>
            <a:t>kreativnosti</a:t>
          </a:r>
          <a:endParaRPr lang="hr-HR" dirty="0"/>
        </a:p>
      </dgm:t>
    </dgm:pt>
    <dgm:pt modelId="{1C2768C5-1474-40FA-A22C-8AA4AABC33EF}" type="parTrans" cxnId="{C7FD3C7D-262A-40D0-9F35-95C2D8715321}">
      <dgm:prSet/>
      <dgm:spPr/>
      <dgm:t>
        <a:bodyPr/>
        <a:lstStyle/>
        <a:p>
          <a:endParaRPr lang="en-US"/>
        </a:p>
      </dgm:t>
    </dgm:pt>
    <dgm:pt modelId="{EEE71EF8-35B3-450C-828F-4D09FAF17F9B}" type="sibTrans" cxnId="{C7FD3C7D-262A-40D0-9F35-95C2D8715321}">
      <dgm:prSet/>
      <dgm:spPr/>
      <dgm:t>
        <a:bodyPr/>
        <a:lstStyle/>
        <a:p>
          <a:endParaRPr lang="en-US"/>
        </a:p>
      </dgm:t>
    </dgm:pt>
    <dgm:pt modelId="{4A77C4B7-4FAB-4105-9072-D4E630FDC4A7}" type="pres">
      <dgm:prSet presAssocID="{70FEEDDE-F6C4-4EF0-B1AF-227CF2F801D9}" presName="linear" presStyleCnt="0">
        <dgm:presLayoutVars>
          <dgm:animLvl val="lvl"/>
          <dgm:resizeHandles val="exact"/>
        </dgm:presLayoutVars>
      </dgm:prSet>
      <dgm:spPr/>
    </dgm:pt>
    <dgm:pt modelId="{CE33C942-163B-44B1-8071-F21D6C0F06F4}" type="pres">
      <dgm:prSet presAssocID="{B6646D04-DEF2-46F5-A2DC-F47A3A604992}" presName="parentText" presStyleLbl="node1" presStyleIdx="0" presStyleCnt="1" custScaleX="95780" custScaleY="100970">
        <dgm:presLayoutVars>
          <dgm:chMax val="0"/>
          <dgm:bulletEnabled val="1"/>
        </dgm:presLayoutVars>
      </dgm:prSet>
      <dgm:spPr/>
    </dgm:pt>
  </dgm:ptLst>
  <dgm:cxnLst>
    <dgm:cxn modelId="{C7FD3C7D-262A-40D0-9F35-95C2D8715321}" srcId="{70FEEDDE-F6C4-4EF0-B1AF-227CF2F801D9}" destId="{B6646D04-DEF2-46F5-A2DC-F47A3A604992}" srcOrd="0" destOrd="0" parTransId="{1C2768C5-1474-40FA-A22C-8AA4AABC33EF}" sibTransId="{EEE71EF8-35B3-450C-828F-4D09FAF17F9B}"/>
    <dgm:cxn modelId="{6C89DEAD-D1BA-4345-9572-AD560D20861C}" type="presOf" srcId="{B6646D04-DEF2-46F5-A2DC-F47A3A604992}" destId="{CE33C942-163B-44B1-8071-F21D6C0F06F4}" srcOrd="0" destOrd="0" presId="urn:microsoft.com/office/officeart/2005/8/layout/vList2"/>
    <dgm:cxn modelId="{297F6EB0-DE89-47A7-85C2-BD4F82AFB2DE}" type="presOf" srcId="{70FEEDDE-F6C4-4EF0-B1AF-227CF2F801D9}" destId="{4A77C4B7-4FAB-4105-9072-D4E630FDC4A7}" srcOrd="0" destOrd="0" presId="urn:microsoft.com/office/officeart/2005/8/layout/vList2"/>
    <dgm:cxn modelId="{E76144D6-2B75-4228-98CF-4431FC1BB5EC}" type="presParOf" srcId="{4A77C4B7-4FAB-4105-9072-D4E630FDC4A7}" destId="{CE33C942-163B-44B1-8071-F21D6C0F06F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3EB1126-4CD4-4221-976A-30288C6FFB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5B0993-29A2-4C03-AB5B-B891A4658306}">
      <dgm:prSet/>
      <dgm:spPr>
        <a:solidFill>
          <a:srgbClr val="243255"/>
        </a:solidFill>
      </dgm:spPr>
      <dgm:t>
        <a:bodyPr/>
        <a:lstStyle/>
        <a:p>
          <a:pPr rtl="0"/>
          <a:r>
            <a:rPr lang="en-GB" b="1" dirty="0" err="1"/>
            <a:t>Vrste</a:t>
          </a:r>
          <a:r>
            <a:rPr lang="en-GB" b="1" dirty="0"/>
            <a:t> </a:t>
          </a:r>
          <a:r>
            <a:rPr lang="en-GB" b="1" dirty="0" err="1"/>
            <a:t>kreativnosti</a:t>
          </a:r>
          <a:endParaRPr lang="hr-HR" dirty="0"/>
        </a:p>
      </dgm:t>
    </dgm:pt>
    <dgm:pt modelId="{FAC4BC9E-87C9-4769-954E-E8A361675593}" type="parTrans" cxnId="{614C3699-5788-49CC-A092-7A10AF5BD404}">
      <dgm:prSet/>
      <dgm:spPr/>
      <dgm:t>
        <a:bodyPr/>
        <a:lstStyle/>
        <a:p>
          <a:endParaRPr lang="en-US"/>
        </a:p>
      </dgm:t>
    </dgm:pt>
    <dgm:pt modelId="{9F3DEB96-83AF-4200-B548-3D09F51CCD07}" type="sibTrans" cxnId="{614C3699-5788-49CC-A092-7A10AF5BD404}">
      <dgm:prSet/>
      <dgm:spPr/>
      <dgm:t>
        <a:bodyPr/>
        <a:lstStyle/>
        <a:p>
          <a:endParaRPr lang="en-US"/>
        </a:p>
      </dgm:t>
    </dgm:pt>
    <dgm:pt modelId="{CD9DC7A0-5944-453F-8D70-21275C73E49C}" type="pres">
      <dgm:prSet presAssocID="{63EB1126-4CD4-4221-976A-30288C6FFB14}" presName="linear" presStyleCnt="0">
        <dgm:presLayoutVars>
          <dgm:animLvl val="lvl"/>
          <dgm:resizeHandles val="exact"/>
        </dgm:presLayoutVars>
      </dgm:prSet>
      <dgm:spPr/>
    </dgm:pt>
    <dgm:pt modelId="{3BC45FE5-4AD4-472A-9115-592D8C132F50}" type="pres">
      <dgm:prSet presAssocID="{1B5B0993-29A2-4C03-AB5B-B891A4658306}" presName="parentText" presStyleLbl="node1" presStyleIdx="0" presStyleCnt="1">
        <dgm:presLayoutVars>
          <dgm:chMax val="0"/>
          <dgm:bulletEnabled val="1"/>
        </dgm:presLayoutVars>
      </dgm:prSet>
      <dgm:spPr/>
    </dgm:pt>
  </dgm:ptLst>
  <dgm:cxnLst>
    <dgm:cxn modelId="{4DCDD762-7D72-4909-9245-A2E10333F77A}" type="presOf" srcId="{63EB1126-4CD4-4221-976A-30288C6FFB14}" destId="{CD9DC7A0-5944-453F-8D70-21275C73E49C}" srcOrd="0" destOrd="0" presId="urn:microsoft.com/office/officeart/2005/8/layout/vList2"/>
    <dgm:cxn modelId="{614C3699-5788-49CC-A092-7A10AF5BD404}" srcId="{63EB1126-4CD4-4221-976A-30288C6FFB14}" destId="{1B5B0993-29A2-4C03-AB5B-B891A4658306}" srcOrd="0" destOrd="0" parTransId="{FAC4BC9E-87C9-4769-954E-E8A361675593}" sibTransId="{9F3DEB96-83AF-4200-B548-3D09F51CCD07}"/>
    <dgm:cxn modelId="{495FF0DB-27E5-4354-B529-4B1A575CB286}" type="presOf" srcId="{1B5B0993-29A2-4C03-AB5B-B891A4658306}" destId="{3BC45FE5-4AD4-472A-9115-592D8C132F50}" srcOrd="0" destOrd="0" presId="urn:microsoft.com/office/officeart/2005/8/layout/vList2"/>
    <dgm:cxn modelId="{4810E47D-A2D1-477E-9810-642F67C744E5}" type="presParOf" srcId="{CD9DC7A0-5944-453F-8D70-21275C73E49C}" destId="{3BC45FE5-4AD4-472A-9115-592D8C132F5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B29303B-E217-4364-A797-B4521C9851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F4440FA-B432-4E90-88D9-DEC7DF2BBE2A}">
      <dgm:prSet/>
      <dgm:spPr>
        <a:solidFill>
          <a:srgbClr val="243255"/>
        </a:solidFill>
      </dgm:spPr>
      <dgm:t>
        <a:bodyPr/>
        <a:lstStyle/>
        <a:p>
          <a:pPr rtl="0"/>
          <a:r>
            <a:rPr lang="en-GB" b="1" dirty="0" err="1"/>
            <a:t>Primjeri</a:t>
          </a:r>
          <a:r>
            <a:rPr lang="en-GB" b="1" dirty="0"/>
            <a:t> </a:t>
          </a:r>
          <a:r>
            <a:rPr lang="en-GB" b="1" dirty="0" err="1"/>
            <a:t>različitih</a:t>
          </a:r>
          <a:r>
            <a:rPr lang="en-GB" b="1" dirty="0"/>
            <a:t> </a:t>
          </a:r>
          <a:r>
            <a:rPr lang="en-GB" b="1" dirty="0" err="1"/>
            <a:t>vrsta</a:t>
          </a:r>
          <a:r>
            <a:rPr lang="en-GB" b="1" dirty="0"/>
            <a:t> </a:t>
          </a:r>
          <a:r>
            <a:rPr lang="en-GB" b="1" dirty="0" err="1"/>
            <a:t>kreativnosti</a:t>
          </a:r>
          <a:endParaRPr lang="hr-HR" dirty="0"/>
        </a:p>
      </dgm:t>
    </dgm:pt>
    <dgm:pt modelId="{4C30E77B-B6DB-458F-84F5-BBBA49D938C3}" type="parTrans" cxnId="{BA5F59D3-68BB-4172-B114-1BC455D8ADCC}">
      <dgm:prSet/>
      <dgm:spPr/>
      <dgm:t>
        <a:bodyPr/>
        <a:lstStyle/>
        <a:p>
          <a:endParaRPr lang="en-US"/>
        </a:p>
      </dgm:t>
    </dgm:pt>
    <dgm:pt modelId="{FA63FD39-F1F8-4439-B20B-867D2513BA30}" type="sibTrans" cxnId="{BA5F59D3-68BB-4172-B114-1BC455D8ADCC}">
      <dgm:prSet/>
      <dgm:spPr/>
      <dgm:t>
        <a:bodyPr/>
        <a:lstStyle/>
        <a:p>
          <a:endParaRPr lang="en-US"/>
        </a:p>
      </dgm:t>
    </dgm:pt>
    <dgm:pt modelId="{AE225C48-1DB7-4D2F-BB3F-468A054EDE39}" type="pres">
      <dgm:prSet presAssocID="{2B29303B-E217-4364-A797-B4521C9851E0}" presName="linear" presStyleCnt="0">
        <dgm:presLayoutVars>
          <dgm:animLvl val="lvl"/>
          <dgm:resizeHandles val="exact"/>
        </dgm:presLayoutVars>
      </dgm:prSet>
      <dgm:spPr/>
    </dgm:pt>
    <dgm:pt modelId="{37B4327F-475B-441E-816E-0A81FA37DB40}" type="pres">
      <dgm:prSet presAssocID="{2F4440FA-B432-4E90-88D9-DEC7DF2BBE2A}" presName="parentText" presStyleLbl="node1" presStyleIdx="0" presStyleCnt="1" custScaleY="100970">
        <dgm:presLayoutVars>
          <dgm:chMax val="0"/>
          <dgm:bulletEnabled val="1"/>
        </dgm:presLayoutVars>
      </dgm:prSet>
      <dgm:spPr/>
    </dgm:pt>
  </dgm:ptLst>
  <dgm:cxnLst>
    <dgm:cxn modelId="{98BC622F-04FD-444A-B55D-2DED3F882237}" type="presOf" srcId="{2F4440FA-B432-4E90-88D9-DEC7DF2BBE2A}" destId="{37B4327F-475B-441E-816E-0A81FA37DB40}" srcOrd="0" destOrd="0" presId="urn:microsoft.com/office/officeart/2005/8/layout/vList2"/>
    <dgm:cxn modelId="{515827CB-8587-471A-A59B-E9D3BA5DD628}" type="presOf" srcId="{2B29303B-E217-4364-A797-B4521C9851E0}" destId="{AE225C48-1DB7-4D2F-BB3F-468A054EDE39}" srcOrd="0" destOrd="0" presId="urn:microsoft.com/office/officeart/2005/8/layout/vList2"/>
    <dgm:cxn modelId="{BA5F59D3-68BB-4172-B114-1BC455D8ADCC}" srcId="{2B29303B-E217-4364-A797-B4521C9851E0}" destId="{2F4440FA-B432-4E90-88D9-DEC7DF2BBE2A}" srcOrd="0" destOrd="0" parTransId="{4C30E77B-B6DB-458F-84F5-BBBA49D938C3}" sibTransId="{FA63FD39-F1F8-4439-B20B-867D2513BA30}"/>
    <dgm:cxn modelId="{12976019-BC2B-4594-932B-3815AB665AB2}" type="presParOf" srcId="{AE225C48-1DB7-4D2F-BB3F-468A054EDE39}" destId="{37B4327F-475B-441E-816E-0A81FA37DB4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dirty="0" err="1"/>
            <a:t>Prevladavanje</a:t>
          </a:r>
          <a:r>
            <a:rPr lang="en-GB" b="1" dirty="0"/>
            <a:t> </a:t>
          </a:r>
          <a:r>
            <a:rPr lang="en-GB" b="1" dirty="0" err="1"/>
            <a:t>osobnih</a:t>
          </a:r>
          <a:r>
            <a:rPr lang="en-GB" b="1" dirty="0"/>
            <a:t> </a:t>
          </a:r>
          <a:r>
            <a:rPr lang="en-GB" b="1" dirty="0" err="1"/>
            <a:t>prepreka</a:t>
          </a:r>
          <a:r>
            <a:rPr lang="en-GB" b="1" dirty="0"/>
            <a:t> </a:t>
          </a:r>
          <a:r>
            <a:rPr lang="en-GB" b="1" dirty="0" err="1"/>
            <a:t>kreativnosti</a:t>
          </a:r>
          <a:endParaRPr lang="hr-HR" b="1"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1F79CA4A-03DC-4100-A945-09E3A3E5B587}" type="presOf" srcId="{7E36A696-6849-4171-ABB0-B03BE07DAD48}" destId="{042FCD17-01C9-426B-8124-15CB5B8B4CE9}" srcOrd="0" destOrd="0" presId="urn:microsoft.com/office/officeart/2005/8/layout/vList2"/>
    <dgm:cxn modelId="{FA714E7C-10B1-4987-B9C1-CF7896E667AC}"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3F5F6F4-D320-45AE-96FB-A3349E5A2E62}"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a:t>Prevladavanje osobnih prepreka kreativnosti</a:t>
          </a:r>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custLinFactNeighborX="-134" custLinFactNeighborY="-1846">
        <dgm:presLayoutVars>
          <dgm:chMax val="0"/>
          <dgm:bulletEnabled val="1"/>
        </dgm:presLayoutVars>
      </dgm:prSet>
      <dgm:spPr/>
    </dgm:pt>
  </dgm:ptLst>
  <dgm:cxnLst>
    <dgm:cxn modelId="{789C1E84-1820-48CD-87E2-6DAAA064A3EF}" type="presOf" srcId="{D89105CF-35D9-40E3-B34C-EF08538E4860}" destId="{0345C861-32A9-44B6-B9F1-A78F93DC1CC7}" srcOrd="0" destOrd="0" presId="urn:microsoft.com/office/officeart/2005/8/layout/vList2"/>
    <dgm:cxn modelId="{BD2460B1-4CDE-408D-A318-FF9C7EEE6611}"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B6AC7694-56B7-4426-8C51-D96DEDB16FA6}"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a:t>Prevladavanje osobnih prepreka kreativnosti</a:t>
          </a:r>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custLinFactNeighborX="-628" custLinFactNeighborY="300">
        <dgm:presLayoutVars>
          <dgm:chMax val="0"/>
          <dgm:bulletEnabled val="1"/>
        </dgm:presLayoutVars>
      </dgm:prSet>
      <dgm:spPr/>
    </dgm:pt>
  </dgm:ptLst>
  <dgm:cxnLst>
    <dgm:cxn modelId="{FA821D28-CC61-471E-A32E-800123997EE6}" type="presOf" srcId="{7E36A696-6849-4171-ABB0-B03BE07DAD48}" destId="{042FCD17-01C9-426B-8124-15CB5B8B4CE9}" srcOrd="0" destOrd="0" presId="urn:microsoft.com/office/officeart/2005/8/layout/vList2"/>
    <dgm:cxn modelId="{7289697A-6BC4-4F19-9A9F-6736424B864E}"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D7096968-4025-49AF-993F-3CB17186FA75}"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a:t>Prevladavanje osobnih prepreka kreativnosti</a:t>
          </a:r>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custLinFactNeighborX="-134" custLinFactNeighborY="-1846">
        <dgm:presLayoutVars>
          <dgm:chMax val="0"/>
          <dgm:bulletEnabled val="1"/>
        </dgm:presLayoutVars>
      </dgm:prSet>
      <dgm:spPr/>
    </dgm:pt>
  </dgm:ptLst>
  <dgm:cxnLst>
    <dgm:cxn modelId="{FB5AE55E-72F8-4471-95E8-2654DC7107BB}" type="presOf" srcId="{7E36A696-6849-4171-ABB0-B03BE07DAD48}" destId="{042FCD17-01C9-426B-8124-15CB5B8B4CE9}" srcOrd="0" destOrd="0" presId="urn:microsoft.com/office/officeart/2005/8/layout/vList2"/>
    <dgm:cxn modelId="{D33DE579-2F22-4446-A861-497BF035B70C}"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6B695027-3E99-44DA-BBDD-71C8D180C5E7}"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a:t>Prevladavanje osobnih prepreka kreativnosti</a:t>
          </a:r>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custLinFactNeighborX="-134" custLinFactNeighborY="-1846">
        <dgm:presLayoutVars>
          <dgm:chMax val="0"/>
          <dgm:bulletEnabled val="1"/>
        </dgm:presLayoutVars>
      </dgm:prSet>
      <dgm:spPr/>
    </dgm:pt>
  </dgm:ptLst>
  <dgm:cxnLst>
    <dgm:cxn modelId="{514F7757-7EAC-44BE-973E-296EFA1C8947}" type="presOf" srcId="{7E36A696-6849-4171-ABB0-B03BE07DAD48}" destId="{042FCD17-01C9-426B-8124-15CB5B8B4CE9}" srcOrd="0" destOrd="0" presId="urn:microsoft.com/office/officeart/2005/8/layout/vList2"/>
    <dgm:cxn modelId="{0B0A34C3-206F-44A2-BFD7-997F41EACDE7}"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EFA7CCE8-12E6-419F-9DF6-253FC06FD53F}"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a:t>Prevladavanje osobnih prepreka kreativnosti</a:t>
          </a:r>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custLinFactNeighborX="-134" custLinFactNeighborY="-1846">
        <dgm:presLayoutVars>
          <dgm:chMax val="0"/>
          <dgm:bulletEnabled val="1"/>
        </dgm:presLayoutVars>
      </dgm:prSet>
      <dgm:spPr/>
    </dgm:pt>
  </dgm:ptLst>
  <dgm:cxnLst>
    <dgm:cxn modelId="{BD303750-EC97-45A9-9756-89ED3978A0F9}" type="presOf" srcId="{7E36A696-6849-4171-ABB0-B03BE07DAD48}" destId="{042FCD17-01C9-426B-8124-15CB5B8B4CE9}" srcOrd="0" destOrd="0" presId="urn:microsoft.com/office/officeart/2005/8/layout/vList2"/>
    <dgm:cxn modelId="{50EF5E79-2944-4CE6-BB6B-188DCD271E09}"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D7458C18-E7EB-4419-8B29-A518204940FF}"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BDAC6E-51FF-4EC8-8B36-491D3A13810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99136B9-8495-48E7-902E-63BA085792DB}">
      <dgm:prSet/>
      <dgm:spPr>
        <a:solidFill>
          <a:srgbClr val="243255"/>
        </a:solidFill>
      </dgm:spPr>
      <dgm:t>
        <a:bodyPr/>
        <a:lstStyle/>
        <a:p>
          <a:pPr rtl="0"/>
          <a:r>
            <a:rPr lang="en-GB" b="1" dirty="0"/>
            <a:t>What is creativity?</a:t>
          </a:r>
          <a:endParaRPr lang="hr-HR" dirty="0"/>
        </a:p>
      </dgm:t>
    </dgm:pt>
    <dgm:pt modelId="{AED08C29-E06F-4B93-9C76-0E4F78AB7487}" type="parTrans" cxnId="{E307FBFC-56D5-4802-B81F-3E4C3AD8EC09}">
      <dgm:prSet/>
      <dgm:spPr/>
      <dgm:t>
        <a:bodyPr/>
        <a:lstStyle/>
        <a:p>
          <a:endParaRPr lang="en-US"/>
        </a:p>
      </dgm:t>
    </dgm:pt>
    <dgm:pt modelId="{A71255A4-0093-49FC-8956-0C97E8EB8259}" type="sibTrans" cxnId="{E307FBFC-56D5-4802-B81F-3E4C3AD8EC09}">
      <dgm:prSet/>
      <dgm:spPr/>
      <dgm:t>
        <a:bodyPr/>
        <a:lstStyle/>
        <a:p>
          <a:endParaRPr lang="en-US"/>
        </a:p>
      </dgm:t>
    </dgm:pt>
    <dgm:pt modelId="{53FF482D-15EC-4C91-A927-00E8F4AB2F5D}">
      <dgm:prSet/>
      <dgm:spPr>
        <a:ln>
          <a:solidFill>
            <a:srgbClr val="E12227"/>
          </a:solidFill>
        </a:ln>
      </dgm:spPr>
      <dgm:t>
        <a:bodyPr/>
        <a:lstStyle/>
        <a:p>
          <a:pPr rtl="0"/>
          <a:r>
            <a:rPr lang="en-GB" dirty="0" err="1"/>
            <a:t>Biti</a:t>
          </a:r>
          <a:r>
            <a:rPr lang="en-GB" dirty="0"/>
            <a:t> </a:t>
          </a:r>
          <a:r>
            <a:rPr lang="en-GB" dirty="0" err="1"/>
            <a:t>kreativan</a:t>
          </a:r>
          <a:r>
            <a:rPr lang="en-GB" dirty="0"/>
            <a:t> je </a:t>
          </a:r>
          <a:r>
            <a:rPr lang="en-GB" dirty="0" err="1"/>
            <a:t>nužnost</a:t>
          </a:r>
          <a:r>
            <a:rPr lang="en-GB" dirty="0"/>
            <a:t> u </a:t>
          </a:r>
          <a:r>
            <a:rPr lang="en-GB" dirty="0" err="1"/>
            <a:t>današnjem</a:t>
          </a:r>
          <a:r>
            <a:rPr lang="en-GB" dirty="0"/>
            <a:t> </a:t>
          </a:r>
          <a:r>
            <a:rPr lang="en-GB" dirty="0" err="1"/>
            <a:t>svijetu</a:t>
          </a:r>
          <a:r>
            <a:rPr lang="en-GB" dirty="0"/>
            <a:t> koji se </a:t>
          </a:r>
          <a:r>
            <a:rPr lang="en-GB" dirty="0" err="1"/>
            <a:t>brzo</a:t>
          </a:r>
          <a:r>
            <a:rPr lang="en-GB" dirty="0"/>
            <a:t> </a:t>
          </a:r>
          <a:r>
            <a:rPr lang="en-GB" dirty="0" err="1"/>
            <a:t>mijenja</a:t>
          </a:r>
          <a:endParaRPr lang="hr-HR" dirty="0"/>
        </a:p>
      </dgm:t>
    </dgm:pt>
    <dgm:pt modelId="{0EC1BE8A-F4A6-4E34-B1F3-B0A0E3234F1A}" type="parTrans" cxnId="{751A9701-5FFE-43F7-B315-CFBE9CBACC86}">
      <dgm:prSet/>
      <dgm:spPr/>
      <dgm:t>
        <a:bodyPr/>
        <a:lstStyle/>
        <a:p>
          <a:endParaRPr lang="en-US"/>
        </a:p>
      </dgm:t>
    </dgm:pt>
    <dgm:pt modelId="{7F048A0E-7911-4F3E-996C-714ADC7FCE5E}" type="sibTrans" cxnId="{751A9701-5FFE-43F7-B315-CFBE9CBACC86}">
      <dgm:prSet/>
      <dgm:spPr/>
      <dgm:t>
        <a:bodyPr/>
        <a:lstStyle/>
        <a:p>
          <a:endParaRPr lang="en-US"/>
        </a:p>
      </dgm:t>
    </dgm:pt>
    <dgm:pt modelId="{8238450C-52E1-484C-A32A-3C2C43E59A5A}">
      <dgm:prSet/>
      <dgm:spPr>
        <a:ln>
          <a:solidFill>
            <a:srgbClr val="E12227"/>
          </a:solidFill>
        </a:ln>
      </dgm:spPr>
      <dgm:t>
        <a:bodyPr/>
        <a:lstStyle/>
        <a:p>
          <a:pPr rtl="0"/>
          <a:r>
            <a:rPr lang="en-GB" dirty="0" err="1"/>
            <a:t>Kreativnost</a:t>
          </a:r>
          <a:r>
            <a:rPr lang="en-GB" dirty="0"/>
            <a:t> je </a:t>
          </a:r>
          <a:r>
            <a:rPr lang="en-GB" dirty="0" err="1"/>
            <a:t>ključ</a:t>
          </a:r>
          <a:r>
            <a:rPr lang="en-GB" dirty="0"/>
            <a:t> </a:t>
          </a:r>
          <a:r>
            <a:rPr lang="en-GB" dirty="0" err="1"/>
            <a:t>uspjeha</a:t>
          </a:r>
          <a:r>
            <a:rPr lang="en-GB" dirty="0"/>
            <a:t> u </a:t>
          </a:r>
          <a:r>
            <a:rPr lang="en-GB" dirty="0" err="1"/>
            <a:t>gotovo</a:t>
          </a:r>
          <a:r>
            <a:rPr lang="en-GB" dirty="0"/>
            <a:t> </a:t>
          </a:r>
          <a:r>
            <a:rPr lang="en-GB" dirty="0" err="1"/>
            <a:t>svim</a:t>
          </a:r>
          <a:r>
            <a:rPr lang="en-GB" dirty="0"/>
            <a:t> </a:t>
          </a:r>
          <a:r>
            <a:rPr lang="en-GB" dirty="0" err="1"/>
            <a:t>aspektima</a:t>
          </a:r>
          <a:r>
            <a:rPr lang="en-GB" dirty="0"/>
            <a:t> </a:t>
          </a:r>
          <a:r>
            <a:rPr lang="en-GB" dirty="0" err="1"/>
            <a:t>života</a:t>
          </a:r>
          <a:r>
            <a:rPr lang="en-GB" dirty="0"/>
            <a:t>, </a:t>
          </a:r>
          <a:r>
            <a:rPr lang="en-GB" dirty="0" err="1"/>
            <a:t>osobnom</a:t>
          </a:r>
          <a:r>
            <a:rPr lang="en-GB" dirty="0"/>
            <a:t> </a:t>
          </a:r>
          <a:r>
            <a:rPr lang="en-GB" dirty="0" err="1"/>
            <a:t>i</a:t>
          </a:r>
          <a:r>
            <a:rPr lang="en-GB" dirty="0"/>
            <a:t> </a:t>
          </a:r>
          <a:r>
            <a:rPr lang="en-GB" dirty="0" err="1"/>
            <a:t>profesionalnom</a:t>
          </a:r>
          <a:endParaRPr lang="hr-HR" dirty="0"/>
        </a:p>
      </dgm:t>
    </dgm:pt>
    <dgm:pt modelId="{8916A1D1-6546-4F38-9EB1-DFCDA57CD463}" type="parTrans" cxnId="{BE2AAEDD-A4E0-44A3-9682-98DA7A2E719E}">
      <dgm:prSet/>
      <dgm:spPr/>
      <dgm:t>
        <a:bodyPr/>
        <a:lstStyle/>
        <a:p>
          <a:endParaRPr lang="en-US"/>
        </a:p>
      </dgm:t>
    </dgm:pt>
    <dgm:pt modelId="{8BA1ED72-8302-4344-8F3A-74D42D9A3742}" type="sibTrans" cxnId="{BE2AAEDD-A4E0-44A3-9682-98DA7A2E719E}">
      <dgm:prSet/>
      <dgm:spPr/>
      <dgm:t>
        <a:bodyPr/>
        <a:lstStyle/>
        <a:p>
          <a:endParaRPr lang="en-US"/>
        </a:p>
      </dgm:t>
    </dgm:pt>
    <dgm:pt modelId="{13C5E79B-8884-4534-837C-AD318CCC79E6}">
      <dgm:prSet/>
      <dgm:spPr>
        <a:ln>
          <a:solidFill>
            <a:srgbClr val="E12227"/>
          </a:solidFill>
        </a:ln>
      </dgm:spPr>
      <dgm:t>
        <a:bodyPr/>
        <a:lstStyle/>
        <a:p>
          <a:pPr rtl="0"/>
          <a:r>
            <a:rPr lang="en-GB" dirty="0" err="1"/>
            <a:t>Kreativnost</a:t>
          </a:r>
          <a:r>
            <a:rPr lang="en-GB" dirty="0"/>
            <a:t> je </a:t>
          </a:r>
          <a:r>
            <a:rPr lang="en-GB" dirty="0" err="1"/>
            <a:t>važna</a:t>
          </a:r>
          <a:r>
            <a:rPr lang="en-GB" dirty="0"/>
            <a:t> za </a:t>
          </a:r>
          <a:r>
            <a:rPr lang="en-GB" dirty="0" err="1"/>
            <a:t>društvo</a:t>
          </a:r>
          <a:r>
            <a:rPr lang="en-GB" dirty="0"/>
            <a:t> </a:t>
          </a:r>
          <a:r>
            <a:rPr lang="en-GB" dirty="0" err="1"/>
            <a:t>i</a:t>
          </a:r>
          <a:r>
            <a:rPr lang="en-GB" dirty="0"/>
            <a:t> </a:t>
          </a:r>
          <a:r>
            <a:rPr lang="en-GB" dirty="0" err="1"/>
            <a:t>ima</a:t>
          </a:r>
          <a:r>
            <a:rPr lang="en-GB" dirty="0"/>
            <a:t> </a:t>
          </a:r>
          <a:r>
            <a:rPr lang="en-GB" dirty="0" err="1"/>
            <a:t>snažan</a:t>
          </a:r>
          <a:r>
            <a:rPr lang="en-GB" dirty="0"/>
            <a:t> </a:t>
          </a:r>
          <a:r>
            <a:rPr lang="en-GB" dirty="0" err="1"/>
            <a:t>utjecaj</a:t>
          </a:r>
          <a:r>
            <a:rPr lang="en-GB" dirty="0"/>
            <a:t> </a:t>
          </a:r>
          <a:r>
            <a:rPr lang="en-GB" dirty="0" err="1"/>
            <a:t>na</a:t>
          </a:r>
          <a:r>
            <a:rPr lang="en-GB" dirty="0"/>
            <a:t> </a:t>
          </a:r>
          <a:r>
            <a:rPr lang="en-GB" dirty="0" err="1"/>
            <a:t>sve</a:t>
          </a:r>
          <a:r>
            <a:rPr lang="en-GB" dirty="0"/>
            <a:t> </a:t>
          </a:r>
          <a:r>
            <a:rPr lang="en-GB" dirty="0" err="1"/>
            <a:t>aspekte</a:t>
          </a:r>
          <a:r>
            <a:rPr lang="en-GB" dirty="0"/>
            <a:t> </a:t>
          </a:r>
          <a:r>
            <a:rPr lang="en-GB" dirty="0" err="1"/>
            <a:t>društva</a:t>
          </a:r>
          <a:endParaRPr lang="hr-HR" dirty="0"/>
        </a:p>
      </dgm:t>
    </dgm:pt>
    <dgm:pt modelId="{72156156-CEAA-4905-8CFD-EB4B31F85998}" type="parTrans" cxnId="{853CDFB2-F9AD-4845-AB91-9C175B240F21}">
      <dgm:prSet/>
      <dgm:spPr/>
      <dgm:t>
        <a:bodyPr/>
        <a:lstStyle/>
        <a:p>
          <a:endParaRPr lang="en-US"/>
        </a:p>
      </dgm:t>
    </dgm:pt>
    <dgm:pt modelId="{67D8E8BA-932A-4011-88DA-62F106FC5D25}" type="sibTrans" cxnId="{853CDFB2-F9AD-4845-AB91-9C175B240F21}">
      <dgm:prSet/>
      <dgm:spPr/>
      <dgm:t>
        <a:bodyPr/>
        <a:lstStyle/>
        <a:p>
          <a:endParaRPr lang="en-US"/>
        </a:p>
      </dgm:t>
    </dgm:pt>
    <dgm:pt modelId="{797A2E8F-E958-4C57-9BF9-6004F236548E}">
      <dgm:prSet/>
      <dgm:spPr>
        <a:ln>
          <a:solidFill>
            <a:srgbClr val="E12227"/>
          </a:solidFill>
        </a:ln>
      </dgm:spPr>
      <dgm:t>
        <a:bodyPr/>
        <a:lstStyle/>
        <a:p>
          <a:pPr rtl="0"/>
          <a:r>
            <a:rPr lang="en-GB" dirty="0" err="1"/>
            <a:t>Kreativnost</a:t>
          </a:r>
          <a:r>
            <a:rPr lang="en-GB" dirty="0"/>
            <a:t> je </a:t>
          </a:r>
          <a:r>
            <a:rPr lang="en-GB" dirty="0" err="1"/>
            <a:t>kombinacija</a:t>
          </a:r>
          <a:r>
            <a:rPr lang="en-GB" dirty="0"/>
            <a:t> </a:t>
          </a:r>
          <a:r>
            <a:rPr lang="en-GB" dirty="0" err="1"/>
            <a:t>dvaju</a:t>
          </a:r>
          <a:r>
            <a:rPr lang="en-GB" dirty="0"/>
            <a:t> </a:t>
          </a:r>
          <a:r>
            <a:rPr lang="en-GB" dirty="0" err="1"/>
            <a:t>temeljnih</a:t>
          </a:r>
          <a:r>
            <a:rPr lang="en-GB" dirty="0"/>
            <a:t> </a:t>
          </a:r>
          <a:r>
            <a:rPr lang="en-GB" dirty="0" err="1"/>
            <a:t>elemenata</a:t>
          </a:r>
          <a:r>
            <a:rPr lang="en-GB" dirty="0"/>
            <a:t>:</a:t>
          </a:r>
          <a:endParaRPr lang="hr-HR" dirty="0"/>
        </a:p>
      </dgm:t>
    </dgm:pt>
    <dgm:pt modelId="{E838526B-490B-4E40-B282-735661F11B50}" type="parTrans" cxnId="{1109152F-0B84-4E23-BB9B-E0DACDD034E7}">
      <dgm:prSet/>
      <dgm:spPr/>
      <dgm:t>
        <a:bodyPr/>
        <a:lstStyle/>
        <a:p>
          <a:endParaRPr lang="en-US"/>
        </a:p>
      </dgm:t>
    </dgm:pt>
    <dgm:pt modelId="{5BC233D8-75AF-48E5-955B-5C3F6D398B22}" type="sibTrans" cxnId="{1109152F-0B84-4E23-BB9B-E0DACDD034E7}">
      <dgm:prSet/>
      <dgm:spPr/>
      <dgm:t>
        <a:bodyPr/>
        <a:lstStyle/>
        <a:p>
          <a:endParaRPr lang="en-US"/>
        </a:p>
      </dgm:t>
    </dgm:pt>
    <dgm:pt modelId="{A9EED506-CF04-AF42-B2CF-15F54857C61E}">
      <dgm:prSet/>
      <dgm:spPr/>
      <dgm:t>
        <a:bodyPr/>
        <a:lstStyle/>
        <a:p>
          <a:r>
            <a:rPr lang="en-GB"/>
            <a:t>(1) novost ili originalnost, i</a:t>
          </a:r>
          <a:endParaRPr lang="en-HR"/>
        </a:p>
      </dgm:t>
    </dgm:pt>
    <dgm:pt modelId="{56CE4ED7-A5B6-D043-B526-3D1B13009906}" type="parTrans" cxnId="{31254890-4E2E-CA44-925F-837C229CE09B}">
      <dgm:prSet/>
      <dgm:spPr/>
      <dgm:t>
        <a:bodyPr/>
        <a:lstStyle/>
        <a:p>
          <a:endParaRPr lang="en-GB"/>
        </a:p>
      </dgm:t>
    </dgm:pt>
    <dgm:pt modelId="{2217B93C-FD5F-9440-A01E-F9157B264C85}" type="sibTrans" cxnId="{31254890-4E2E-CA44-925F-837C229CE09B}">
      <dgm:prSet/>
      <dgm:spPr/>
      <dgm:t>
        <a:bodyPr/>
        <a:lstStyle/>
        <a:p>
          <a:endParaRPr lang="en-GB"/>
        </a:p>
      </dgm:t>
    </dgm:pt>
    <dgm:pt modelId="{0F0A542F-0520-B14F-8CD9-058E65AE2FD0}">
      <dgm:prSet/>
      <dgm:spPr/>
      <dgm:t>
        <a:bodyPr/>
        <a:lstStyle/>
        <a:p>
          <a:r>
            <a:rPr lang="en-GB" dirty="0"/>
            <a:t>(2) </a:t>
          </a:r>
          <a:r>
            <a:rPr lang="en-GB" dirty="0" err="1"/>
            <a:t>prikladnost</a:t>
          </a:r>
          <a:r>
            <a:rPr lang="en-GB" dirty="0"/>
            <a:t>, </a:t>
          </a:r>
          <a:r>
            <a:rPr lang="en-GB" dirty="0" err="1"/>
            <a:t>korisnost</a:t>
          </a:r>
          <a:r>
            <a:rPr lang="en-GB" dirty="0"/>
            <a:t> </a:t>
          </a:r>
          <a:r>
            <a:rPr lang="en-GB" dirty="0" err="1"/>
            <a:t>ili</a:t>
          </a:r>
          <a:r>
            <a:rPr lang="en-GB" dirty="0"/>
            <a:t> </a:t>
          </a:r>
          <a:r>
            <a:rPr lang="en-GB" dirty="0" err="1"/>
            <a:t>smislenost</a:t>
          </a:r>
          <a:r>
            <a:rPr lang="en-GB" dirty="0"/>
            <a:t> </a:t>
          </a:r>
          <a:r>
            <a:rPr lang="en-GB" dirty="0" err="1"/>
            <a:t>zadatka</a:t>
          </a:r>
          <a:endParaRPr lang="hr-HR" dirty="0"/>
        </a:p>
      </dgm:t>
    </dgm:pt>
    <dgm:pt modelId="{30D5F676-73C8-D949-ABBA-16BC3CE5588A}" type="parTrans" cxnId="{719EB682-230D-204E-B630-0C7641DE9D53}">
      <dgm:prSet/>
      <dgm:spPr/>
      <dgm:t>
        <a:bodyPr/>
        <a:lstStyle/>
        <a:p>
          <a:endParaRPr lang="en-GB"/>
        </a:p>
      </dgm:t>
    </dgm:pt>
    <dgm:pt modelId="{E08030F7-2257-A94D-B4F7-FBF938B0C754}" type="sibTrans" cxnId="{719EB682-230D-204E-B630-0C7641DE9D53}">
      <dgm:prSet/>
      <dgm:spPr/>
      <dgm:t>
        <a:bodyPr/>
        <a:lstStyle/>
        <a:p>
          <a:endParaRPr lang="en-GB"/>
        </a:p>
      </dgm:t>
    </dgm:pt>
    <dgm:pt modelId="{97117638-3580-4C75-97A5-5DBD7767C3CA}" type="pres">
      <dgm:prSet presAssocID="{5FBDAC6E-51FF-4EC8-8B36-491D3A13810E}" presName="linear" presStyleCnt="0">
        <dgm:presLayoutVars>
          <dgm:dir/>
          <dgm:animLvl val="lvl"/>
          <dgm:resizeHandles val="exact"/>
        </dgm:presLayoutVars>
      </dgm:prSet>
      <dgm:spPr/>
    </dgm:pt>
    <dgm:pt modelId="{74DD6A11-2BC7-4596-8C36-96E61FE77301}" type="pres">
      <dgm:prSet presAssocID="{499136B9-8495-48E7-902E-63BA085792DB}" presName="parentLin" presStyleCnt="0"/>
      <dgm:spPr/>
    </dgm:pt>
    <dgm:pt modelId="{BA41C789-FC40-450C-8E01-FBE9D28D9EC7}" type="pres">
      <dgm:prSet presAssocID="{499136B9-8495-48E7-902E-63BA085792DB}" presName="parentLeftMargin" presStyleLbl="node1" presStyleIdx="0" presStyleCnt="1"/>
      <dgm:spPr/>
    </dgm:pt>
    <dgm:pt modelId="{335CCE47-B0A7-4E31-BA0F-4591AE467EA7}" type="pres">
      <dgm:prSet presAssocID="{499136B9-8495-48E7-902E-63BA085792DB}" presName="parentText" presStyleLbl="node1" presStyleIdx="0" presStyleCnt="1">
        <dgm:presLayoutVars>
          <dgm:chMax val="0"/>
          <dgm:bulletEnabled val="1"/>
        </dgm:presLayoutVars>
      </dgm:prSet>
      <dgm:spPr/>
    </dgm:pt>
    <dgm:pt modelId="{C523A454-BE1C-4299-8EEA-FF1DBB88ACA2}" type="pres">
      <dgm:prSet presAssocID="{499136B9-8495-48E7-902E-63BA085792DB}" presName="negativeSpace" presStyleCnt="0"/>
      <dgm:spPr/>
    </dgm:pt>
    <dgm:pt modelId="{F84B42E7-1FED-4B36-ABBC-6C5A43F75138}" type="pres">
      <dgm:prSet presAssocID="{499136B9-8495-48E7-902E-63BA085792DB}" presName="childText" presStyleLbl="conFgAcc1" presStyleIdx="0" presStyleCnt="1" custScaleX="96198">
        <dgm:presLayoutVars>
          <dgm:bulletEnabled val="1"/>
        </dgm:presLayoutVars>
      </dgm:prSet>
      <dgm:spPr/>
    </dgm:pt>
  </dgm:ptLst>
  <dgm:cxnLst>
    <dgm:cxn modelId="{751A9701-5FFE-43F7-B315-CFBE9CBACC86}" srcId="{499136B9-8495-48E7-902E-63BA085792DB}" destId="{53FF482D-15EC-4C91-A927-00E8F4AB2F5D}" srcOrd="0" destOrd="0" parTransId="{0EC1BE8A-F4A6-4E34-B1F3-B0A0E3234F1A}" sibTransId="{7F048A0E-7911-4F3E-996C-714ADC7FCE5E}"/>
    <dgm:cxn modelId="{1109152F-0B84-4E23-BB9B-E0DACDD034E7}" srcId="{499136B9-8495-48E7-902E-63BA085792DB}" destId="{797A2E8F-E958-4C57-9BF9-6004F236548E}" srcOrd="3" destOrd="0" parTransId="{E838526B-490B-4E40-B282-735661F11B50}" sibTransId="{5BC233D8-75AF-48E5-955B-5C3F6D398B22}"/>
    <dgm:cxn modelId="{3E59CF31-6DDD-42DA-BE1A-206FF6EA4EE7}" type="presOf" srcId="{8238450C-52E1-484C-A32A-3C2C43E59A5A}" destId="{F84B42E7-1FED-4B36-ABBC-6C5A43F75138}" srcOrd="0" destOrd="1" presId="urn:microsoft.com/office/officeart/2005/8/layout/list1"/>
    <dgm:cxn modelId="{56CD3D3D-81DA-4CE7-B78B-E4F7F2E2B116}" type="presOf" srcId="{499136B9-8495-48E7-902E-63BA085792DB}" destId="{BA41C789-FC40-450C-8E01-FBE9D28D9EC7}" srcOrd="0" destOrd="0" presId="urn:microsoft.com/office/officeart/2005/8/layout/list1"/>
    <dgm:cxn modelId="{669A974D-C1B6-4B99-AE54-5DDCC94ED513}" type="presOf" srcId="{5FBDAC6E-51FF-4EC8-8B36-491D3A13810E}" destId="{97117638-3580-4C75-97A5-5DBD7767C3CA}" srcOrd="0" destOrd="0" presId="urn:microsoft.com/office/officeart/2005/8/layout/list1"/>
    <dgm:cxn modelId="{82B5B04D-3435-4E5A-A143-BF56DC6CD9B5}" type="presOf" srcId="{499136B9-8495-48E7-902E-63BA085792DB}" destId="{335CCE47-B0A7-4E31-BA0F-4591AE467EA7}" srcOrd="1" destOrd="0" presId="urn:microsoft.com/office/officeart/2005/8/layout/list1"/>
    <dgm:cxn modelId="{BFBFD366-1CB6-4D87-9865-620FC5786A88}" type="presOf" srcId="{797A2E8F-E958-4C57-9BF9-6004F236548E}" destId="{F84B42E7-1FED-4B36-ABBC-6C5A43F75138}" srcOrd="0" destOrd="3" presId="urn:microsoft.com/office/officeart/2005/8/layout/list1"/>
    <dgm:cxn modelId="{E69D407B-E320-8A47-9A48-0894DAEEEFBE}" type="presOf" srcId="{A9EED506-CF04-AF42-B2CF-15F54857C61E}" destId="{F84B42E7-1FED-4B36-ABBC-6C5A43F75138}" srcOrd="0" destOrd="4" presId="urn:microsoft.com/office/officeart/2005/8/layout/list1"/>
    <dgm:cxn modelId="{719EB682-230D-204E-B630-0C7641DE9D53}" srcId="{499136B9-8495-48E7-902E-63BA085792DB}" destId="{0F0A542F-0520-B14F-8CD9-058E65AE2FD0}" srcOrd="5" destOrd="0" parTransId="{30D5F676-73C8-D949-ABBA-16BC3CE5588A}" sibTransId="{E08030F7-2257-A94D-B4F7-FBF938B0C754}"/>
    <dgm:cxn modelId="{31254890-4E2E-CA44-925F-837C229CE09B}" srcId="{499136B9-8495-48E7-902E-63BA085792DB}" destId="{A9EED506-CF04-AF42-B2CF-15F54857C61E}" srcOrd="4" destOrd="0" parTransId="{56CE4ED7-A5B6-D043-B526-3D1B13009906}" sibTransId="{2217B93C-FD5F-9440-A01E-F9157B264C85}"/>
    <dgm:cxn modelId="{9E40C095-7409-496A-B1A7-6F08A5A58F56}" type="presOf" srcId="{13C5E79B-8884-4534-837C-AD318CCC79E6}" destId="{F84B42E7-1FED-4B36-ABBC-6C5A43F75138}" srcOrd="0" destOrd="2" presId="urn:microsoft.com/office/officeart/2005/8/layout/list1"/>
    <dgm:cxn modelId="{9E63D9AF-731E-49C0-8EB7-3C80CF59B652}" type="presOf" srcId="{53FF482D-15EC-4C91-A927-00E8F4AB2F5D}" destId="{F84B42E7-1FED-4B36-ABBC-6C5A43F75138}" srcOrd="0" destOrd="0" presId="urn:microsoft.com/office/officeart/2005/8/layout/list1"/>
    <dgm:cxn modelId="{853CDFB2-F9AD-4845-AB91-9C175B240F21}" srcId="{499136B9-8495-48E7-902E-63BA085792DB}" destId="{13C5E79B-8884-4534-837C-AD318CCC79E6}" srcOrd="2" destOrd="0" parTransId="{72156156-CEAA-4905-8CFD-EB4B31F85998}" sibTransId="{67D8E8BA-932A-4011-88DA-62F106FC5D25}"/>
    <dgm:cxn modelId="{45A912C3-F50D-5A45-BA24-696B66A6493F}" type="presOf" srcId="{0F0A542F-0520-B14F-8CD9-058E65AE2FD0}" destId="{F84B42E7-1FED-4B36-ABBC-6C5A43F75138}" srcOrd="0" destOrd="5" presId="urn:microsoft.com/office/officeart/2005/8/layout/list1"/>
    <dgm:cxn modelId="{BE2AAEDD-A4E0-44A3-9682-98DA7A2E719E}" srcId="{499136B9-8495-48E7-902E-63BA085792DB}" destId="{8238450C-52E1-484C-A32A-3C2C43E59A5A}" srcOrd="1" destOrd="0" parTransId="{8916A1D1-6546-4F38-9EB1-DFCDA57CD463}" sibTransId="{8BA1ED72-8302-4344-8F3A-74D42D9A3742}"/>
    <dgm:cxn modelId="{E307FBFC-56D5-4802-B81F-3E4C3AD8EC09}" srcId="{5FBDAC6E-51FF-4EC8-8B36-491D3A13810E}" destId="{499136B9-8495-48E7-902E-63BA085792DB}" srcOrd="0" destOrd="0" parTransId="{AED08C29-E06F-4B93-9C76-0E4F78AB7487}" sibTransId="{A71255A4-0093-49FC-8956-0C97E8EB8259}"/>
    <dgm:cxn modelId="{B5637F94-4AC0-46FB-A91A-5E16CC63477A}" type="presParOf" srcId="{97117638-3580-4C75-97A5-5DBD7767C3CA}" destId="{74DD6A11-2BC7-4596-8C36-96E61FE77301}" srcOrd="0" destOrd="0" presId="urn:microsoft.com/office/officeart/2005/8/layout/list1"/>
    <dgm:cxn modelId="{65F2102F-125F-4D8C-8A6E-65F59094CF9F}" type="presParOf" srcId="{74DD6A11-2BC7-4596-8C36-96E61FE77301}" destId="{BA41C789-FC40-450C-8E01-FBE9D28D9EC7}" srcOrd="0" destOrd="0" presId="urn:microsoft.com/office/officeart/2005/8/layout/list1"/>
    <dgm:cxn modelId="{1F1CE684-764C-4BBF-8CD2-5C2F5CC60691}" type="presParOf" srcId="{74DD6A11-2BC7-4596-8C36-96E61FE77301}" destId="{335CCE47-B0A7-4E31-BA0F-4591AE467EA7}" srcOrd="1" destOrd="0" presId="urn:microsoft.com/office/officeart/2005/8/layout/list1"/>
    <dgm:cxn modelId="{F40C6A54-A579-4D65-A4F4-7D2A2F3D11FB}" type="presParOf" srcId="{97117638-3580-4C75-97A5-5DBD7767C3CA}" destId="{C523A454-BE1C-4299-8EEA-FF1DBB88ACA2}" srcOrd="1" destOrd="0" presId="urn:microsoft.com/office/officeart/2005/8/layout/list1"/>
    <dgm:cxn modelId="{4F4C957D-B807-4AB0-9D0D-182E8380AAA5}" type="presParOf" srcId="{97117638-3580-4C75-97A5-5DBD7767C3CA}" destId="{F84B42E7-1FED-4B36-ABBC-6C5A43F7513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a:t>Timska kreativnost</a:t>
          </a:r>
          <a:endParaRPr lang="en-GB" b="1" noProof="0"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custLinFactNeighborX="-5801" custLinFactNeighborY="-3516">
        <dgm:presLayoutVars>
          <dgm:chMax val="0"/>
          <dgm:bulletEnabled val="1"/>
        </dgm:presLayoutVars>
      </dgm:prSet>
      <dgm:spPr/>
    </dgm:pt>
  </dgm:ptLst>
  <dgm:cxnLst>
    <dgm:cxn modelId="{9B2D813A-21CF-49CD-861E-19FBDBEAB24E}" type="presOf" srcId="{7E36A696-6849-4171-ABB0-B03BE07DAD48}" destId="{042FCD17-01C9-426B-8124-15CB5B8B4CE9}" srcOrd="0" destOrd="0" presId="urn:microsoft.com/office/officeart/2005/8/layout/vList2"/>
    <dgm:cxn modelId="{66A640C6-5AB9-481C-905B-E3FE8BDC725D}"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A9275B26-3B44-4B1D-B3D6-EBA4E1F4CDA3}"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noProof="0" dirty="0" err="1"/>
            <a:t>Kreativnost</a:t>
          </a:r>
          <a:r>
            <a:rPr lang="en-GB" b="1" noProof="0" dirty="0"/>
            <a:t> </a:t>
          </a:r>
          <a:r>
            <a:rPr lang="en-GB" b="1" noProof="0" dirty="0" err="1"/>
            <a:t>na</a:t>
          </a:r>
          <a:r>
            <a:rPr lang="en-GB" b="1" noProof="0" dirty="0"/>
            <a:t> </a:t>
          </a:r>
          <a:r>
            <a:rPr lang="en-GB" b="1" noProof="0" dirty="0" err="1"/>
            <a:t>radnom</a:t>
          </a:r>
          <a:r>
            <a:rPr lang="en-GB" b="1" noProof="0" dirty="0"/>
            <a:t> </a:t>
          </a:r>
          <a:r>
            <a:rPr lang="en-GB" b="1" noProof="0" dirty="0" err="1"/>
            <a:t>mjestu</a:t>
          </a:r>
          <a:endParaRPr lang="en-GB" b="1" noProof="0"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655EBF93-8090-4C98-A0E6-1987F941A288}" type="presOf" srcId="{7E36A696-6849-4171-ABB0-B03BE07DAD48}" destId="{042FCD17-01C9-426B-8124-15CB5B8B4CE9}" srcOrd="0" destOrd="0" presId="urn:microsoft.com/office/officeart/2005/8/layout/vList2"/>
    <dgm:cxn modelId="{7E604C9B-1C77-454B-BEC4-58F4FD032291}"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824B073-A515-4838-96D8-72F6C0ABC4B5}"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noProof="0" dirty="0" err="1"/>
            <a:t>Kreativnost</a:t>
          </a:r>
          <a:r>
            <a:rPr lang="en-GB" b="1" noProof="0" dirty="0"/>
            <a:t> </a:t>
          </a:r>
          <a:r>
            <a:rPr lang="en-GB" b="1" noProof="0" dirty="0" err="1"/>
            <a:t>na</a:t>
          </a:r>
          <a:r>
            <a:rPr lang="en-GB" b="1" noProof="0" dirty="0"/>
            <a:t> </a:t>
          </a:r>
          <a:r>
            <a:rPr lang="en-GB" b="1" noProof="0" dirty="0" err="1"/>
            <a:t>radnom</a:t>
          </a:r>
          <a:r>
            <a:rPr lang="en-GB" b="1" noProof="0" dirty="0"/>
            <a:t> </a:t>
          </a:r>
          <a:r>
            <a:rPr lang="en-GB" b="1" noProof="0" dirty="0" err="1"/>
            <a:t>mjestu</a:t>
          </a:r>
          <a:endParaRPr lang="en-GB" b="1" noProof="0"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C2F386DA-B6A6-4F14-BB97-A2C8F96217D4}"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13814DF2-C509-46B9-A11B-75631BC2E501}" type="presOf" srcId="{7E36A696-6849-4171-ABB0-B03BE07DAD48}" destId="{042FCD17-01C9-426B-8124-15CB5B8B4CE9}" srcOrd="0" destOrd="0" presId="urn:microsoft.com/office/officeart/2005/8/layout/vList2"/>
    <dgm:cxn modelId="{5FA0FA11-6B13-4C78-9107-C7F656D88676}"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20A394A-FDF2-4E24-836B-4FBD3BE200A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hr-HR"/>
        </a:p>
      </dgm:t>
    </dgm:pt>
    <dgm:pt modelId="{A9E0B61E-9DFF-4006-BAA8-B2199B919D4A}">
      <dgm:prSet/>
      <dgm:spPr>
        <a:solidFill>
          <a:srgbClr val="243255"/>
        </a:solidFill>
      </dgm:spPr>
      <dgm:t>
        <a:bodyPr/>
        <a:lstStyle/>
        <a:p>
          <a:pPr rtl="0"/>
          <a:r>
            <a:rPr lang="en-US" i="1" dirty="0" err="1"/>
            <a:t>Osnove</a:t>
          </a:r>
          <a:r>
            <a:rPr lang="en-US" i="1" dirty="0"/>
            <a:t> </a:t>
          </a:r>
          <a:r>
            <a:rPr lang="en-US" i="1" dirty="0" err="1"/>
            <a:t>kreativnog</a:t>
          </a:r>
          <a:r>
            <a:rPr lang="en-US" i="1" dirty="0"/>
            <a:t> </a:t>
          </a:r>
          <a:r>
            <a:rPr lang="en-US" i="1" dirty="0" err="1"/>
            <a:t>razmišljanja</a:t>
          </a:r>
          <a:r>
            <a:rPr lang="en-US" i="1" dirty="0"/>
            <a:t> </a:t>
          </a:r>
          <a:r>
            <a:rPr lang="en-US" i="1" dirty="0" err="1"/>
            <a:t>su</a:t>
          </a:r>
          <a:r>
            <a:rPr lang="en-US" i="1" dirty="0"/>
            <a:t>:</a:t>
          </a:r>
          <a:endParaRPr lang="hr-HR" dirty="0"/>
        </a:p>
      </dgm:t>
    </dgm:pt>
    <dgm:pt modelId="{E212FD41-C095-4F25-B5BD-4BB3D04967B6}" type="parTrans" cxnId="{582E799B-562F-467E-9FA6-28298A904B4F}">
      <dgm:prSet/>
      <dgm:spPr/>
      <dgm:t>
        <a:bodyPr/>
        <a:lstStyle/>
        <a:p>
          <a:endParaRPr lang="hr-HR"/>
        </a:p>
      </dgm:t>
    </dgm:pt>
    <dgm:pt modelId="{84541B4C-8E45-4769-965E-D3F0D24B952C}" type="sibTrans" cxnId="{582E799B-562F-467E-9FA6-28298A904B4F}">
      <dgm:prSet/>
      <dgm:spPr/>
      <dgm:t>
        <a:bodyPr/>
        <a:lstStyle/>
        <a:p>
          <a:endParaRPr lang="hr-HR"/>
        </a:p>
      </dgm:t>
    </dgm:pt>
    <dgm:pt modelId="{B4B47F5C-D03D-4E5C-BCFF-2D1FF81E9779}">
      <dgm:prSet/>
      <dgm:spPr>
        <a:ln>
          <a:solidFill>
            <a:srgbClr val="FF0000"/>
          </a:solidFill>
        </a:ln>
      </dgm:spPr>
      <dgm:t>
        <a:bodyPr/>
        <a:lstStyle/>
        <a:p>
          <a:pPr rtl="0"/>
          <a:r>
            <a:rPr lang="en-GB" i="1" dirty="0" err="1"/>
            <a:t>Analiza</a:t>
          </a:r>
          <a:r>
            <a:rPr lang="en-GB" i="1" dirty="0"/>
            <a:t> – </a:t>
          </a:r>
          <a:r>
            <a:rPr lang="en-GB" i="1" dirty="0" err="1"/>
            <a:t>analiza</a:t>
          </a:r>
          <a:r>
            <a:rPr lang="en-GB" i="1" dirty="0"/>
            <a:t> </a:t>
          </a:r>
          <a:r>
            <a:rPr lang="en-GB" i="1" dirty="0" err="1"/>
            <a:t>trenutnog</a:t>
          </a:r>
          <a:r>
            <a:rPr lang="en-GB" i="1" dirty="0"/>
            <a:t> </a:t>
          </a:r>
          <a:r>
            <a:rPr lang="en-GB" i="1" dirty="0" err="1"/>
            <a:t>poretka</a:t>
          </a:r>
          <a:r>
            <a:rPr lang="en-GB" i="1" dirty="0"/>
            <a:t> </a:t>
          </a:r>
          <a:r>
            <a:rPr lang="en-GB" i="1" dirty="0" err="1"/>
            <a:t>stvari</a:t>
          </a:r>
          <a:r>
            <a:rPr lang="en-GB" i="1" dirty="0"/>
            <a:t> </a:t>
          </a:r>
          <a:r>
            <a:rPr lang="en-GB" i="1" dirty="0" err="1"/>
            <a:t>čini</a:t>
          </a:r>
          <a:r>
            <a:rPr lang="en-GB" i="1" dirty="0"/>
            <a:t> </a:t>
          </a:r>
          <a:r>
            <a:rPr lang="en-GB" i="1" dirty="0" err="1"/>
            <a:t>osnovu</a:t>
          </a:r>
          <a:r>
            <a:rPr lang="en-GB" i="1" dirty="0"/>
            <a:t> za </a:t>
          </a:r>
          <a:r>
            <a:rPr lang="en-GB" i="1" dirty="0" err="1"/>
            <a:t>kreativno</a:t>
          </a:r>
          <a:r>
            <a:rPr lang="en-GB" i="1" dirty="0"/>
            <a:t> </a:t>
          </a:r>
          <a:r>
            <a:rPr lang="en-GB" i="1" dirty="0" err="1"/>
            <a:t>razmišljanje</a:t>
          </a:r>
          <a:r>
            <a:rPr lang="en-GB" i="1" dirty="0"/>
            <a:t>.</a:t>
          </a:r>
          <a:endParaRPr lang="hr-HR" i="1" dirty="0"/>
        </a:p>
      </dgm:t>
    </dgm:pt>
    <dgm:pt modelId="{0EC6F8A3-46F6-4E38-BFF1-A62D1B950792}" type="parTrans" cxnId="{C141B838-4114-4CC0-B744-F1ED9BD2A8A5}">
      <dgm:prSet/>
      <dgm:spPr/>
      <dgm:t>
        <a:bodyPr/>
        <a:lstStyle/>
        <a:p>
          <a:endParaRPr lang="hr-HR"/>
        </a:p>
      </dgm:t>
    </dgm:pt>
    <dgm:pt modelId="{2362C6FF-946B-4C2F-9A81-CE7475C47253}" type="sibTrans" cxnId="{C141B838-4114-4CC0-B744-F1ED9BD2A8A5}">
      <dgm:prSet/>
      <dgm:spPr/>
      <dgm:t>
        <a:bodyPr/>
        <a:lstStyle/>
        <a:p>
          <a:endParaRPr lang="hr-HR"/>
        </a:p>
      </dgm:t>
    </dgm:pt>
    <dgm:pt modelId="{F1837489-BD22-6E44-A5F1-3EE3A84D08E5}">
      <dgm:prSet/>
      <dgm:spPr/>
      <dgm:t>
        <a:bodyPr/>
        <a:lstStyle/>
        <a:p>
          <a:pPr>
            <a:buFont typeface="Symbol" pitchFamily="2" charset="2"/>
            <a:buChar char=""/>
          </a:pPr>
          <a:r>
            <a:rPr lang="en-GB" i="1" dirty="0" err="1"/>
            <a:t>Otvorenost</a:t>
          </a:r>
          <a:r>
            <a:rPr lang="en-GB" i="1" dirty="0"/>
            <a:t> – </a:t>
          </a:r>
          <a:r>
            <a:rPr lang="en-GB" i="1" dirty="0" err="1"/>
            <a:t>budite</a:t>
          </a:r>
          <a:r>
            <a:rPr lang="en-GB" i="1" dirty="0"/>
            <a:t> </a:t>
          </a:r>
          <a:r>
            <a:rPr lang="en-GB" i="1" dirty="0" err="1"/>
            <a:t>otvoreni</a:t>
          </a:r>
          <a:r>
            <a:rPr lang="en-GB" i="1" dirty="0"/>
            <a:t> za </a:t>
          </a:r>
          <a:r>
            <a:rPr lang="en-GB" i="1" dirty="0" err="1"/>
            <a:t>pogreške</a:t>
          </a:r>
          <a:r>
            <a:rPr lang="en-GB" i="1" dirty="0"/>
            <a:t> </a:t>
          </a:r>
          <a:r>
            <a:rPr lang="en-GB" i="1" dirty="0" err="1"/>
            <a:t>i</a:t>
          </a:r>
          <a:r>
            <a:rPr lang="en-GB" i="1" dirty="0"/>
            <a:t> </a:t>
          </a:r>
          <a:r>
            <a:rPr lang="en-GB" i="1" dirty="0" err="1"/>
            <a:t>zalazak</a:t>
          </a:r>
          <a:r>
            <a:rPr lang="en-GB" i="1" dirty="0"/>
            <a:t> u </a:t>
          </a:r>
          <a:r>
            <a:rPr lang="en-GB" i="1" dirty="0" err="1"/>
            <a:t>slijepe</a:t>
          </a:r>
          <a:r>
            <a:rPr lang="en-GB" i="1" dirty="0"/>
            <a:t> </a:t>
          </a:r>
          <a:r>
            <a:rPr lang="en-GB" i="1" dirty="0" err="1"/>
            <a:t>ulice</a:t>
          </a:r>
          <a:r>
            <a:rPr lang="en-GB" i="1" dirty="0"/>
            <a:t> </a:t>
          </a:r>
          <a:r>
            <a:rPr lang="en-GB" i="1" dirty="0" err="1"/>
            <a:t>prije</a:t>
          </a:r>
          <a:r>
            <a:rPr lang="en-GB" i="1" dirty="0"/>
            <a:t> </a:t>
          </a:r>
          <a:r>
            <a:rPr lang="en-GB" i="1" dirty="0" err="1"/>
            <a:t>nego</a:t>
          </a:r>
          <a:r>
            <a:rPr lang="en-GB" i="1" dirty="0"/>
            <a:t> </a:t>
          </a:r>
          <a:r>
            <a:rPr lang="en-GB" i="1" dirty="0" err="1"/>
            <a:t>što</a:t>
          </a:r>
          <a:r>
            <a:rPr lang="en-GB" i="1" dirty="0"/>
            <a:t> </a:t>
          </a:r>
          <a:r>
            <a:rPr lang="en-GB" i="1" dirty="0" err="1"/>
            <a:t>napravite</a:t>
          </a:r>
          <a:r>
            <a:rPr lang="en-GB" i="1" dirty="0"/>
            <a:t> </a:t>
          </a:r>
          <a:r>
            <a:rPr lang="en-GB" i="1" dirty="0" err="1"/>
            <a:t>iskorak</a:t>
          </a:r>
          <a:r>
            <a:rPr lang="en-GB" i="1" dirty="0"/>
            <a:t>.</a:t>
          </a:r>
          <a:endParaRPr lang="en-HR" i="1" dirty="0"/>
        </a:p>
      </dgm:t>
    </dgm:pt>
    <dgm:pt modelId="{2801C2D8-525D-2E40-93D1-1421C17BD112}" type="parTrans" cxnId="{B216C0C6-B3EB-0A40-8646-1DE57F7C0B6C}">
      <dgm:prSet/>
      <dgm:spPr/>
      <dgm:t>
        <a:bodyPr/>
        <a:lstStyle/>
        <a:p>
          <a:endParaRPr lang="en-GB"/>
        </a:p>
      </dgm:t>
    </dgm:pt>
    <dgm:pt modelId="{BE521C1B-9ADC-7E46-A3AF-CC7A555B2B1B}" type="sibTrans" cxnId="{B216C0C6-B3EB-0A40-8646-1DE57F7C0B6C}">
      <dgm:prSet/>
      <dgm:spPr/>
      <dgm:t>
        <a:bodyPr/>
        <a:lstStyle/>
        <a:p>
          <a:endParaRPr lang="en-GB"/>
        </a:p>
      </dgm:t>
    </dgm:pt>
    <dgm:pt modelId="{289DF6D8-530A-A34D-9FF4-FA771B4B81E3}">
      <dgm:prSet/>
      <dgm:spPr/>
      <dgm:t>
        <a:bodyPr/>
        <a:lstStyle/>
        <a:p>
          <a:pPr>
            <a:buFont typeface="Symbol" pitchFamily="2" charset="2"/>
            <a:buChar char=""/>
          </a:pPr>
          <a:r>
            <a:rPr lang="en-GB" i="1" dirty="0" err="1"/>
            <a:t>Organizacija</a:t>
          </a:r>
          <a:r>
            <a:rPr lang="en-GB" i="1" dirty="0"/>
            <a:t> – </a:t>
          </a:r>
          <a:r>
            <a:rPr lang="en-GB" i="1" dirty="0" err="1"/>
            <a:t>neophodna</a:t>
          </a:r>
          <a:r>
            <a:rPr lang="en-GB" i="1" dirty="0"/>
            <a:t> je </a:t>
          </a:r>
          <a:r>
            <a:rPr lang="en-GB" i="1" dirty="0" err="1"/>
            <a:t>sposobnost</a:t>
          </a:r>
          <a:r>
            <a:rPr lang="en-GB" i="1" dirty="0"/>
            <a:t> </a:t>
          </a:r>
          <a:r>
            <a:rPr lang="en-GB" i="1" dirty="0" err="1"/>
            <a:t>strukturiranja</a:t>
          </a:r>
          <a:r>
            <a:rPr lang="en-GB" i="1" dirty="0"/>
            <a:t> </a:t>
          </a:r>
          <a:r>
            <a:rPr lang="en-GB" i="1" dirty="0" err="1"/>
            <a:t>misli</a:t>
          </a:r>
          <a:r>
            <a:rPr lang="en-GB" i="1" dirty="0"/>
            <a:t> </a:t>
          </a:r>
          <a:r>
            <a:rPr lang="en-GB" i="1" dirty="0" err="1"/>
            <a:t>i</a:t>
          </a:r>
          <a:r>
            <a:rPr lang="en-GB" i="1" dirty="0"/>
            <a:t> </a:t>
          </a:r>
          <a:r>
            <a:rPr lang="en-GB" i="1" dirty="0" err="1"/>
            <a:t>pretvaranja</a:t>
          </a:r>
          <a:r>
            <a:rPr lang="en-GB" i="1" dirty="0"/>
            <a:t> u plan s </a:t>
          </a:r>
          <a:r>
            <a:rPr lang="en-GB" i="1" dirty="0" err="1"/>
            <a:t>procesom</a:t>
          </a:r>
          <a:r>
            <a:rPr lang="en-GB" i="1" dirty="0"/>
            <a:t>, </a:t>
          </a:r>
          <a:r>
            <a:rPr lang="en-GB" i="1" dirty="0" err="1"/>
            <a:t>ciljem</a:t>
          </a:r>
          <a:r>
            <a:rPr lang="en-GB" i="1" dirty="0"/>
            <a:t> </a:t>
          </a:r>
          <a:r>
            <a:rPr lang="en-GB" i="1" dirty="0" err="1"/>
            <a:t>i</a:t>
          </a:r>
          <a:r>
            <a:rPr lang="en-GB" i="1" dirty="0"/>
            <a:t> </a:t>
          </a:r>
          <a:r>
            <a:rPr lang="en-GB" i="1" dirty="0" err="1"/>
            <a:t>rokom</a:t>
          </a:r>
          <a:r>
            <a:rPr lang="en-GB" i="1" dirty="0"/>
            <a:t>.</a:t>
          </a:r>
          <a:endParaRPr lang="en-HR" i="1" dirty="0"/>
        </a:p>
      </dgm:t>
    </dgm:pt>
    <dgm:pt modelId="{FE422A7D-81CB-C74B-B9CD-B6AF6F8D6FA7}" type="parTrans" cxnId="{059F2B0F-3AF3-2947-B30D-CC4D5B6A600D}">
      <dgm:prSet/>
      <dgm:spPr/>
      <dgm:t>
        <a:bodyPr/>
        <a:lstStyle/>
        <a:p>
          <a:endParaRPr lang="en-GB"/>
        </a:p>
      </dgm:t>
    </dgm:pt>
    <dgm:pt modelId="{D0D59652-C725-484A-8417-F872FE4B770B}" type="sibTrans" cxnId="{059F2B0F-3AF3-2947-B30D-CC4D5B6A600D}">
      <dgm:prSet/>
      <dgm:spPr/>
      <dgm:t>
        <a:bodyPr/>
        <a:lstStyle/>
        <a:p>
          <a:endParaRPr lang="en-GB"/>
        </a:p>
      </dgm:t>
    </dgm:pt>
    <dgm:pt modelId="{430A138E-530B-F246-A58B-9480532E1753}">
      <dgm:prSet/>
      <dgm:spPr/>
      <dgm:t>
        <a:bodyPr/>
        <a:lstStyle/>
        <a:p>
          <a:pPr>
            <a:buFont typeface="Symbol" pitchFamily="2" charset="2"/>
            <a:buChar char=""/>
          </a:pPr>
          <a:r>
            <a:rPr lang="en-GB" i="1" dirty="0" err="1"/>
            <a:t>Komunikacija</a:t>
          </a:r>
          <a:r>
            <a:rPr lang="en-GB" i="1" dirty="0"/>
            <a:t> – </a:t>
          </a:r>
          <a:r>
            <a:rPr lang="en-GB" i="1" dirty="0" err="1"/>
            <a:t>sjajne</a:t>
          </a:r>
          <a:r>
            <a:rPr lang="en-GB" i="1" dirty="0"/>
            <a:t> </a:t>
          </a:r>
          <a:r>
            <a:rPr lang="en-GB" i="1" dirty="0" err="1"/>
            <a:t>ideje</a:t>
          </a:r>
          <a:r>
            <a:rPr lang="en-GB" i="1" dirty="0"/>
            <a:t> </a:t>
          </a:r>
          <a:r>
            <a:rPr lang="en-GB" i="1" dirty="0" err="1"/>
            <a:t>su</a:t>
          </a:r>
          <a:r>
            <a:rPr lang="en-GB" i="1" dirty="0"/>
            <a:t> </a:t>
          </a:r>
          <a:r>
            <a:rPr lang="en-GB" i="1" dirty="0" err="1"/>
            <a:t>korisne</a:t>
          </a:r>
          <a:r>
            <a:rPr lang="en-GB" i="1" dirty="0"/>
            <a:t> </a:t>
          </a:r>
          <a:r>
            <a:rPr lang="en-GB" i="1" dirty="0" err="1"/>
            <a:t>samo</a:t>
          </a:r>
          <a:r>
            <a:rPr lang="en-GB" i="1" dirty="0"/>
            <a:t> </a:t>
          </a:r>
          <a:r>
            <a:rPr lang="en-GB" i="1" dirty="0" err="1"/>
            <a:t>ako</a:t>
          </a:r>
          <a:r>
            <a:rPr lang="en-GB" i="1" dirty="0"/>
            <a:t> se </a:t>
          </a:r>
          <a:r>
            <a:rPr lang="en-GB" i="1" dirty="0" err="1"/>
            <a:t>mogu</a:t>
          </a:r>
          <a:r>
            <a:rPr lang="en-GB" i="1" dirty="0"/>
            <a:t> </a:t>
          </a:r>
          <a:r>
            <a:rPr lang="en-GB" i="1" dirty="0" err="1"/>
            <a:t>prenijeti</a:t>
          </a:r>
          <a:r>
            <a:rPr lang="en-GB" i="1" dirty="0"/>
            <a:t> </a:t>
          </a:r>
          <a:r>
            <a:rPr lang="en-GB" i="1" dirty="0" err="1"/>
            <a:t>drugima</a:t>
          </a:r>
          <a:r>
            <a:rPr lang="en-GB" i="1" dirty="0"/>
            <a:t> (</a:t>
          </a:r>
          <a:r>
            <a:rPr lang="en-GB" i="1" dirty="0" err="1"/>
            <a:t>pismene</a:t>
          </a:r>
          <a:r>
            <a:rPr lang="en-GB" i="1" dirty="0"/>
            <a:t>, </a:t>
          </a:r>
          <a:r>
            <a:rPr lang="en-GB" i="1" dirty="0" err="1"/>
            <a:t>verbalne</a:t>
          </a:r>
          <a:r>
            <a:rPr lang="en-GB" i="1" dirty="0"/>
            <a:t> </a:t>
          </a:r>
          <a:r>
            <a:rPr lang="en-GB" i="1" dirty="0" err="1"/>
            <a:t>i</a:t>
          </a:r>
          <a:r>
            <a:rPr lang="en-GB" i="1" dirty="0"/>
            <a:t> </a:t>
          </a:r>
          <a:r>
            <a:rPr lang="en-GB" i="1" dirty="0" err="1"/>
            <a:t>vještine</a:t>
          </a:r>
          <a:r>
            <a:rPr lang="en-GB" i="1" dirty="0"/>
            <a:t> </a:t>
          </a:r>
          <a:r>
            <a:rPr lang="en-GB" i="1" dirty="0" err="1"/>
            <a:t>slušanja</a:t>
          </a:r>
          <a:r>
            <a:rPr lang="en-GB" i="1" dirty="0"/>
            <a:t>).</a:t>
          </a:r>
          <a:endParaRPr lang="en-HR" i="1" dirty="0"/>
        </a:p>
      </dgm:t>
    </dgm:pt>
    <dgm:pt modelId="{FFF25ED8-345E-D343-99B4-FB577FD00264}" type="parTrans" cxnId="{0A98FC39-69AE-2445-9D80-943E053C2AEB}">
      <dgm:prSet/>
      <dgm:spPr/>
      <dgm:t>
        <a:bodyPr/>
        <a:lstStyle/>
        <a:p>
          <a:endParaRPr lang="en-GB"/>
        </a:p>
      </dgm:t>
    </dgm:pt>
    <dgm:pt modelId="{A8E295DE-046E-4141-954B-C85E27BCB263}" type="sibTrans" cxnId="{0A98FC39-69AE-2445-9D80-943E053C2AEB}">
      <dgm:prSet/>
      <dgm:spPr/>
      <dgm:t>
        <a:bodyPr/>
        <a:lstStyle/>
        <a:p>
          <a:endParaRPr lang="en-GB"/>
        </a:p>
      </dgm:t>
    </dgm:pt>
    <dgm:pt modelId="{F53A8813-0175-F04F-BB98-CA3428EBF44F}">
      <dgm:prSet/>
      <dgm:spPr/>
      <dgm:t>
        <a:bodyPr/>
        <a:lstStyle/>
        <a:p>
          <a:pPr>
            <a:buFont typeface="Symbol" pitchFamily="2" charset="2"/>
            <a:buChar char=""/>
          </a:pPr>
          <a:r>
            <a:rPr lang="en-GB" i="1" dirty="0" err="1"/>
            <a:t>Trening</a:t>
          </a:r>
          <a:r>
            <a:rPr lang="en-GB" i="1" dirty="0"/>
            <a:t> – koji </a:t>
          </a:r>
          <a:r>
            <a:rPr lang="en-GB" i="1" dirty="0" err="1"/>
            <a:t>potiče</a:t>
          </a:r>
          <a:r>
            <a:rPr lang="en-GB" i="1" dirty="0"/>
            <a:t> </a:t>
          </a:r>
          <a:r>
            <a:rPr lang="en-GB" i="1" dirty="0" err="1"/>
            <a:t>i</a:t>
          </a:r>
          <a:r>
            <a:rPr lang="en-GB" i="1" dirty="0"/>
            <a:t> </a:t>
          </a:r>
          <a:r>
            <a:rPr lang="en-GB" i="1" dirty="0" err="1"/>
            <a:t>razvija</a:t>
          </a:r>
          <a:r>
            <a:rPr lang="en-GB" i="1" dirty="0"/>
            <a:t> </a:t>
          </a:r>
          <a:r>
            <a:rPr lang="en-GB" i="1" dirty="0" err="1"/>
            <a:t>kreativno</a:t>
          </a:r>
          <a:r>
            <a:rPr lang="en-GB" i="1" dirty="0"/>
            <a:t> </a:t>
          </a:r>
          <a:r>
            <a:rPr lang="en-GB" i="1" dirty="0" err="1"/>
            <a:t>razmišljanje</a:t>
          </a:r>
          <a:r>
            <a:rPr lang="en-GB" i="1" dirty="0"/>
            <a:t> </a:t>
          </a:r>
          <a:r>
            <a:rPr lang="en-GB" i="1" dirty="0" err="1"/>
            <a:t>i</a:t>
          </a:r>
          <a:r>
            <a:rPr lang="en-GB" i="1" dirty="0"/>
            <a:t> </a:t>
          </a:r>
          <a:r>
            <a:rPr lang="en-GB" i="1" dirty="0" err="1"/>
            <a:t>vještine</a:t>
          </a:r>
          <a:r>
            <a:rPr lang="en-GB" i="1" dirty="0"/>
            <a:t> </a:t>
          </a:r>
          <a:r>
            <a:rPr lang="en-GB" i="1" dirty="0" err="1"/>
            <a:t>rješavanja</a:t>
          </a:r>
          <a:r>
            <a:rPr lang="en-GB" i="1" dirty="0"/>
            <a:t> </a:t>
          </a:r>
          <a:r>
            <a:rPr lang="en-GB" i="1" dirty="0" err="1"/>
            <a:t>problema</a:t>
          </a:r>
          <a:r>
            <a:rPr lang="en-GB" i="1" dirty="0"/>
            <a:t>.</a:t>
          </a:r>
          <a:endParaRPr lang="en-HR" i="1" dirty="0"/>
        </a:p>
      </dgm:t>
    </dgm:pt>
    <dgm:pt modelId="{56C44EFC-7202-614C-96A9-2C129A097543}" type="parTrans" cxnId="{01B80AF4-4650-F44D-A62D-8F96C49E4B89}">
      <dgm:prSet/>
      <dgm:spPr/>
      <dgm:t>
        <a:bodyPr/>
        <a:lstStyle/>
        <a:p>
          <a:endParaRPr lang="en-GB"/>
        </a:p>
      </dgm:t>
    </dgm:pt>
    <dgm:pt modelId="{DF14C527-0855-4443-9450-8BCA4D1A6470}" type="sibTrans" cxnId="{01B80AF4-4650-F44D-A62D-8F96C49E4B89}">
      <dgm:prSet/>
      <dgm:spPr/>
      <dgm:t>
        <a:bodyPr/>
        <a:lstStyle/>
        <a:p>
          <a:endParaRPr lang="en-GB"/>
        </a:p>
      </dgm:t>
    </dgm:pt>
    <dgm:pt modelId="{7B4F6743-A4AB-43E0-9683-F4061100E1AA}" type="pres">
      <dgm:prSet presAssocID="{D20A394A-FDF2-4E24-836B-4FBD3BE200A6}" presName="linear" presStyleCnt="0">
        <dgm:presLayoutVars>
          <dgm:dir/>
          <dgm:animLvl val="lvl"/>
          <dgm:resizeHandles val="exact"/>
        </dgm:presLayoutVars>
      </dgm:prSet>
      <dgm:spPr/>
    </dgm:pt>
    <dgm:pt modelId="{1A66EF29-490A-452F-90BB-1C6027C4F49F}" type="pres">
      <dgm:prSet presAssocID="{A9E0B61E-9DFF-4006-BAA8-B2199B919D4A}" presName="parentLin" presStyleCnt="0"/>
      <dgm:spPr/>
    </dgm:pt>
    <dgm:pt modelId="{0C26ADA0-4D84-467E-AA2E-75630A5CE375}" type="pres">
      <dgm:prSet presAssocID="{A9E0B61E-9DFF-4006-BAA8-B2199B919D4A}" presName="parentLeftMargin" presStyleLbl="node1" presStyleIdx="0" presStyleCnt="1"/>
      <dgm:spPr/>
    </dgm:pt>
    <dgm:pt modelId="{F4B0C805-FCC3-42D0-AAD3-D26F94D3268B}" type="pres">
      <dgm:prSet presAssocID="{A9E0B61E-9DFF-4006-BAA8-B2199B919D4A}" presName="parentText" presStyleLbl="node1" presStyleIdx="0" presStyleCnt="1">
        <dgm:presLayoutVars>
          <dgm:chMax val="0"/>
          <dgm:bulletEnabled val="1"/>
        </dgm:presLayoutVars>
      </dgm:prSet>
      <dgm:spPr/>
    </dgm:pt>
    <dgm:pt modelId="{93BECC78-2339-487C-BB18-7717FBAA2E48}" type="pres">
      <dgm:prSet presAssocID="{A9E0B61E-9DFF-4006-BAA8-B2199B919D4A}" presName="negativeSpace" presStyleCnt="0"/>
      <dgm:spPr/>
    </dgm:pt>
    <dgm:pt modelId="{419D64A1-74BF-43E0-951D-1129A581E1F1}" type="pres">
      <dgm:prSet presAssocID="{A9E0B61E-9DFF-4006-BAA8-B2199B919D4A}" presName="childText" presStyleLbl="conFgAcc1" presStyleIdx="0" presStyleCnt="1">
        <dgm:presLayoutVars>
          <dgm:bulletEnabled val="1"/>
        </dgm:presLayoutVars>
      </dgm:prSet>
      <dgm:spPr/>
    </dgm:pt>
  </dgm:ptLst>
  <dgm:cxnLst>
    <dgm:cxn modelId="{059F2B0F-3AF3-2947-B30D-CC4D5B6A600D}" srcId="{A9E0B61E-9DFF-4006-BAA8-B2199B919D4A}" destId="{289DF6D8-530A-A34D-9FF4-FA771B4B81E3}" srcOrd="2" destOrd="0" parTransId="{FE422A7D-81CB-C74B-B9CD-B6AF6F8D6FA7}" sibTransId="{D0D59652-C725-484A-8417-F872FE4B770B}"/>
    <dgm:cxn modelId="{F88C882B-5A49-DE4F-A763-4424608B2D2C}" type="presOf" srcId="{430A138E-530B-F246-A58B-9480532E1753}" destId="{419D64A1-74BF-43E0-951D-1129A581E1F1}" srcOrd="0" destOrd="3" presId="urn:microsoft.com/office/officeart/2005/8/layout/list1"/>
    <dgm:cxn modelId="{C141B838-4114-4CC0-B744-F1ED9BD2A8A5}" srcId="{A9E0B61E-9DFF-4006-BAA8-B2199B919D4A}" destId="{B4B47F5C-D03D-4E5C-BCFF-2D1FF81E9779}" srcOrd="0" destOrd="0" parTransId="{0EC6F8A3-46F6-4E38-BFF1-A62D1B950792}" sibTransId="{2362C6FF-946B-4C2F-9A81-CE7475C47253}"/>
    <dgm:cxn modelId="{0A98FC39-69AE-2445-9D80-943E053C2AEB}" srcId="{A9E0B61E-9DFF-4006-BAA8-B2199B919D4A}" destId="{430A138E-530B-F246-A58B-9480532E1753}" srcOrd="3" destOrd="0" parTransId="{FFF25ED8-345E-D343-99B4-FB577FD00264}" sibTransId="{A8E295DE-046E-4141-954B-C85E27BCB263}"/>
    <dgm:cxn modelId="{FB0E6C45-BC72-4C42-943D-243B75E82D78}" type="presOf" srcId="{A9E0B61E-9DFF-4006-BAA8-B2199B919D4A}" destId="{0C26ADA0-4D84-467E-AA2E-75630A5CE375}" srcOrd="0" destOrd="0" presId="urn:microsoft.com/office/officeart/2005/8/layout/list1"/>
    <dgm:cxn modelId="{58801946-285D-BD48-ACF8-C01271AC98A1}" type="presOf" srcId="{F1837489-BD22-6E44-A5F1-3EE3A84D08E5}" destId="{419D64A1-74BF-43E0-951D-1129A581E1F1}" srcOrd="0" destOrd="1" presId="urn:microsoft.com/office/officeart/2005/8/layout/list1"/>
    <dgm:cxn modelId="{7B9FB448-40B4-477B-90C5-77DE99CE81D9}" type="presOf" srcId="{D20A394A-FDF2-4E24-836B-4FBD3BE200A6}" destId="{7B4F6743-A4AB-43E0-9683-F4061100E1AA}" srcOrd="0" destOrd="0" presId="urn:microsoft.com/office/officeart/2005/8/layout/list1"/>
    <dgm:cxn modelId="{56B8F050-0D4B-1843-9B12-A922A5C35F6F}" type="presOf" srcId="{289DF6D8-530A-A34D-9FF4-FA771B4B81E3}" destId="{419D64A1-74BF-43E0-951D-1129A581E1F1}" srcOrd="0" destOrd="2" presId="urn:microsoft.com/office/officeart/2005/8/layout/list1"/>
    <dgm:cxn modelId="{582E799B-562F-467E-9FA6-28298A904B4F}" srcId="{D20A394A-FDF2-4E24-836B-4FBD3BE200A6}" destId="{A9E0B61E-9DFF-4006-BAA8-B2199B919D4A}" srcOrd="0" destOrd="0" parTransId="{E212FD41-C095-4F25-B5BD-4BB3D04967B6}" sibTransId="{84541B4C-8E45-4769-965E-D3F0D24B952C}"/>
    <dgm:cxn modelId="{5861A2B7-1D05-AE48-95CD-C488454D70A6}" type="presOf" srcId="{F53A8813-0175-F04F-BB98-CA3428EBF44F}" destId="{419D64A1-74BF-43E0-951D-1129A581E1F1}" srcOrd="0" destOrd="4" presId="urn:microsoft.com/office/officeart/2005/8/layout/list1"/>
    <dgm:cxn modelId="{25B0D1BD-5E21-4795-9466-B2E87637685B}" type="presOf" srcId="{A9E0B61E-9DFF-4006-BAA8-B2199B919D4A}" destId="{F4B0C805-FCC3-42D0-AAD3-D26F94D3268B}" srcOrd="1" destOrd="0" presId="urn:microsoft.com/office/officeart/2005/8/layout/list1"/>
    <dgm:cxn modelId="{B216C0C6-B3EB-0A40-8646-1DE57F7C0B6C}" srcId="{A9E0B61E-9DFF-4006-BAA8-B2199B919D4A}" destId="{F1837489-BD22-6E44-A5F1-3EE3A84D08E5}" srcOrd="1" destOrd="0" parTransId="{2801C2D8-525D-2E40-93D1-1421C17BD112}" sibTransId="{BE521C1B-9ADC-7E46-A3AF-CC7A555B2B1B}"/>
    <dgm:cxn modelId="{905920DB-AF76-432B-BFAC-96C0D87C5A23}" type="presOf" srcId="{B4B47F5C-D03D-4E5C-BCFF-2D1FF81E9779}" destId="{419D64A1-74BF-43E0-951D-1129A581E1F1}" srcOrd="0" destOrd="0" presId="urn:microsoft.com/office/officeart/2005/8/layout/list1"/>
    <dgm:cxn modelId="{01B80AF4-4650-F44D-A62D-8F96C49E4B89}" srcId="{A9E0B61E-9DFF-4006-BAA8-B2199B919D4A}" destId="{F53A8813-0175-F04F-BB98-CA3428EBF44F}" srcOrd="4" destOrd="0" parTransId="{56C44EFC-7202-614C-96A9-2C129A097543}" sibTransId="{DF14C527-0855-4443-9450-8BCA4D1A6470}"/>
    <dgm:cxn modelId="{39C53DE4-40F0-4477-BE18-059CC5F26A62}" type="presParOf" srcId="{7B4F6743-A4AB-43E0-9683-F4061100E1AA}" destId="{1A66EF29-490A-452F-90BB-1C6027C4F49F}" srcOrd="0" destOrd="0" presId="urn:microsoft.com/office/officeart/2005/8/layout/list1"/>
    <dgm:cxn modelId="{7E32B14D-4261-4BE0-A5E6-655F9F4F347A}" type="presParOf" srcId="{1A66EF29-490A-452F-90BB-1C6027C4F49F}" destId="{0C26ADA0-4D84-467E-AA2E-75630A5CE375}" srcOrd="0" destOrd="0" presId="urn:microsoft.com/office/officeart/2005/8/layout/list1"/>
    <dgm:cxn modelId="{90EB7C4F-7949-40BB-82E3-CCFD8E77A22C}" type="presParOf" srcId="{1A66EF29-490A-452F-90BB-1C6027C4F49F}" destId="{F4B0C805-FCC3-42D0-AAD3-D26F94D3268B}" srcOrd="1" destOrd="0" presId="urn:microsoft.com/office/officeart/2005/8/layout/list1"/>
    <dgm:cxn modelId="{8E0217B2-F0D5-4E6E-A3E7-74867CCF33B8}" type="presParOf" srcId="{7B4F6743-A4AB-43E0-9683-F4061100E1AA}" destId="{93BECC78-2339-487C-BB18-7717FBAA2E48}" srcOrd="1" destOrd="0" presId="urn:microsoft.com/office/officeart/2005/8/layout/list1"/>
    <dgm:cxn modelId="{1121E1D3-8461-4964-986A-9DE8053C9B39}" type="presParOf" srcId="{7B4F6743-A4AB-43E0-9683-F4061100E1AA}" destId="{419D64A1-74BF-43E0-951D-1129A581E1F1}" srcOrd="2"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noProof="0" dirty="0" err="1"/>
            <a:t>Kreativnost</a:t>
          </a:r>
          <a:r>
            <a:rPr lang="en-GB" b="1" noProof="0" dirty="0"/>
            <a:t> </a:t>
          </a:r>
          <a:r>
            <a:rPr lang="en-GB" b="1" noProof="0" dirty="0" err="1"/>
            <a:t>na</a:t>
          </a:r>
          <a:r>
            <a:rPr lang="en-GB" b="1" noProof="0" dirty="0"/>
            <a:t> </a:t>
          </a:r>
          <a:r>
            <a:rPr lang="en-GB" b="1" noProof="0" dirty="0" err="1"/>
            <a:t>radnom</a:t>
          </a:r>
          <a:r>
            <a:rPr lang="en-GB" b="1" noProof="0" dirty="0"/>
            <a:t> </a:t>
          </a:r>
          <a:r>
            <a:rPr lang="en-GB" b="1" noProof="0" dirty="0" err="1"/>
            <a:t>mjestu</a:t>
          </a:r>
          <a:endParaRPr lang="en-GB" b="1" noProof="0"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F3ADB611-E99D-48BA-A1E0-DA447F9D9702}" type="presOf" srcId="{7E36A696-6849-4171-ABB0-B03BE07DAD48}" destId="{042FCD17-01C9-426B-8124-15CB5B8B4CE9}" srcOrd="0" destOrd="0" presId="urn:microsoft.com/office/officeart/2005/8/layout/vList2"/>
    <dgm:cxn modelId="{06FA076E-D8BD-4F65-834E-8615864A9733}" type="presOf" srcId="{D89105CF-35D9-40E3-B34C-EF08538E4860}" destId="{0345C861-32A9-44B6-B9F1-A78F93DC1CC7}"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E97D8BA0-1134-4D9C-937D-70E78CBA135E}"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a:t>Tehnike poticanja kreativnosti</a:t>
          </a:r>
          <a:endParaRPr lang="hr-HR" dirty="0"/>
        </a:p>
      </dgm:t>
    </dgm:pt>
    <dgm:pt modelId="{1A4EC86F-D7CE-4E7D-8C42-7BAE5B0DDBD6}" type="sibTrans" cxnId="{832D49E6-2840-44A5-86FB-93F303BA82D3}">
      <dgm:prSet/>
      <dgm:spPr/>
      <dgm:t>
        <a:bodyPr/>
        <a:lstStyle/>
        <a:p>
          <a:endParaRPr lang="en-US"/>
        </a:p>
      </dgm:t>
    </dgm:pt>
    <dgm:pt modelId="{46E05A99-5E05-4746-A278-AF862EDEDACF}" type="par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a:t>Tehnike poticanja kreativnosti (</a:t>
          </a:r>
          <a:r>
            <a:rPr lang="hr-HR" b="1" dirty="0" err="1"/>
            <a:t>Geschka</a:t>
          </a:r>
          <a:r>
            <a:rPr lang="hr-HR" b="1" dirty="0"/>
            <a:t>, 1983 and </a:t>
          </a:r>
          <a:r>
            <a:rPr lang="de-DE" b="0" i="0" dirty="0"/>
            <a:t>Wöhler, J., &amp; Reinhardt, R.</a:t>
          </a:r>
          <a:r>
            <a:rPr lang="hr-HR" b="0" i="0" dirty="0"/>
            <a:t>, </a:t>
          </a:r>
          <a:r>
            <a:rPr lang="de-DE" b="0" i="0" dirty="0"/>
            <a:t>2021</a:t>
          </a:r>
          <a:r>
            <a:rPr lang="hr-HR" b="1" dirty="0"/>
            <a:t>)</a:t>
          </a:r>
          <a:endParaRPr lang="hr-HR"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a:t>Tehnike poticanja kreativnosti (</a:t>
          </a:r>
          <a:r>
            <a:rPr lang="de-DE" b="0" i="0" dirty="0"/>
            <a:t>Wöhler, J., &amp; Reinhardt, R.</a:t>
          </a:r>
          <a:r>
            <a:rPr lang="hr-HR" b="0" i="0" dirty="0"/>
            <a:t>, </a:t>
          </a:r>
          <a:r>
            <a:rPr lang="de-DE" b="0" i="0" dirty="0"/>
            <a:t>2021</a:t>
          </a:r>
          <a:r>
            <a:rPr lang="hr-HR" b="0" i="0" dirty="0"/>
            <a:t>, p. 146</a:t>
          </a:r>
          <a:r>
            <a:rPr lang="de-DE" b="0" i="0" dirty="0"/>
            <a:t>).</a:t>
          </a:r>
          <a:endParaRPr lang="hr-HR"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a:t>Tehnike poticanja kreativnosti: </a:t>
          </a:r>
          <a:r>
            <a:rPr lang="en-GB" b="1" noProof="0" dirty="0"/>
            <a:t>Brainstorming and </a:t>
          </a:r>
          <a:r>
            <a:rPr lang="en-GB" b="1" noProof="0" dirty="0" err="1"/>
            <a:t>Brainwriting</a:t>
          </a:r>
          <a:endParaRPr lang="en-GB" noProof="0"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1F17DD3-09A1-4574-A79B-4BC337BA25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4775FE0-9034-48F9-9286-D10D3FFAEB4D}">
      <dgm:prSet/>
      <dgm:spPr>
        <a:solidFill>
          <a:srgbClr val="E12227"/>
        </a:solidFill>
      </dgm:spPr>
      <dgm:t>
        <a:bodyPr/>
        <a:lstStyle/>
        <a:p>
          <a:pPr rtl="0"/>
          <a:r>
            <a:rPr lang="en-GB"/>
            <a:t>Brainstorming  </a:t>
          </a:r>
          <a:endParaRPr lang="hr-HR"/>
        </a:p>
      </dgm:t>
    </dgm:pt>
    <dgm:pt modelId="{74F8A72E-9487-41F8-82FC-078297F16919}" type="parTrans" cxnId="{4A28DF03-03C9-4E69-9D04-03749BB229E9}">
      <dgm:prSet/>
      <dgm:spPr/>
      <dgm:t>
        <a:bodyPr/>
        <a:lstStyle/>
        <a:p>
          <a:endParaRPr lang="en-US"/>
        </a:p>
      </dgm:t>
    </dgm:pt>
    <dgm:pt modelId="{FC9F3957-D6A3-4F7D-B4B5-B79B7BCB48CD}" type="sibTrans" cxnId="{4A28DF03-03C9-4E69-9D04-03749BB229E9}">
      <dgm:prSet/>
      <dgm:spPr/>
      <dgm:t>
        <a:bodyPr/>
        <a:lstStyle/>
        <a:p>
          <a:endParaRPr lang="en-US"/>
        </a:p>
      </dgm:t>
    </dgm:pt>
    <dgm:pt modelId="{BC743906-CD19-4A1C-B306-4CE41A26C8E6}">
      <dgm:prSet/>
      <dgm:spPr>
        <a:ln>
          <a:solidFill>
            <a:srgbClr val="E12227"/>
          </a:solidFill>
        </a:ln>
      </dgm:spPr>
      <dgm:t>
        <a:bodyPr/>
        <a:lstStyle/>
        <a:p>
          <a:pPr rtl="0"/>
          <a:r>
            <a:rPr lang="en-GB" dirty="0" err="1"/>
            <a:t>svaka</a:t>
          </a:r>
          <a:r>
            <a:rPr lang="en-GB" dirty="0"/>
            <a:t> </a:t>
          </a:r>
          <a:r>
            <a:rPr lang="en-GB" dirty="0" err="1"/>
            <a:t>grupna</a:t>
          </a:r>
          <a:r>
            <a:rPr lang="en-GB" dirty="0"/>
            <a:t> </a:t>
          </a:r>
          <a:r>
            <a:rPr lang="en-GB" dirty="0" err="1"/>
            <a:t>sesija</a:t>
          </a:r>
          <a:r>
            <a:rPr lang="en-GB" dirty="0"/>
            <a:t> </a:t>
          </a:r>
          <a:r>
            <a:rPr lang="en-GB" dirty="0" err="1"/>
            <a:t>usmjerena</a:t>
          </a:r>
          <a:r>
            <a:rPr lang="en-GB" dirty="0"/>
            <a:t> </a:t>
          </a:r>
          <a:r>
            <a:rPr lang="en-GB" dirty="0" err="1"/>
            <a:t>na</a:t>
          </a:r>
          <a:r>
            <a:rPr lang="en-GB" dirty="0"/>
            <a:t> </a:t>
          </a:r>
          <a:r>
            <a:rPr lang="en-GB" dirty="0" err="1"/>
            <a:t>prikupljanje</a:t>
          </a:r>
          <a:r>
            <a:rPr lang="en-GB" dirty="0"/>
            <a:t> </a:t>
          </a:r>
          <a:r>
            <a:rPr lang="en-GB" dirty="0" err="1"/>
            <a:t>skupa</a:t>
          </a:r>
          <a:r>
            <a:rPr lang="en-GB" dirty="0"/>
            <a:t> </a:t>
          </a:r>
          <a:r>
            <a:rPr lang="en-GB" dirty="0" err="1"/>
            <a:t>ideja</a:t>
          </a:r>
          <a:r>
            <a:rPr lang="en-GB" dirty="0"/>
            <a:t> za </a:t>
          </a:r>
          <a:r>
            <a:rPr lang="en-GB" dirty="0" err="1"/>
            <a:t>rješavanje</a:t>
          </a:r>
          <a:r>
            <a:rPr lang="en-GB" dirty="0"/>
            <a:t> </a:t>
          </a:r>
          <a:r>
            <a:rPr lang="en-GB" dirty="0" err="1"/>
            <a:t>određenog</a:t>
          </a:r>
          <a:r>
            <a:rPr lang="en-GB" dirty="0"/>
            <a:t> </a:t>
          </a:r>
          <a:r>
            <a:rPr lang="en-GB" dirty="0" err="1"/>
            <a:t>problema</a:t>
          </a:r>
          <a:r>
            <a:rPr lang="en-GB" dirty="0"/>
            <a:t>. </a:t>
          </a:r>
          <a:endParaRPr lang="hr-HR" dirty="0"/>
        </a:p>
      </dgm:t>
    </dgm:pt>
    <dgm:pt modelId="{69EF85D8-B3C7-4809-B5DE-D85F8F56D6F5}" type="parTrans" cxnId="{4501169C-9625-4AB2-B7D2-376806410799}">
      <dgm:prSet/>
      <dgm:spPr/>
      <dgm:t>
        <a:bodyPr/>
        <a:lstStyle/>
        <a:p>
          <a:endParaRPr lang="en-US"/>
        </a:p>
      </dgm:t>
    </dgm:pt>
    <dgm:pt modelId="{0AD76140-4C8F-4E49-A83F-4A8C2B4E1CEA}" type="sibTrans" cxnId="{4501169C-9625-4AB2-B7D2-376806410799}">
      <dgm:prSet/>
      <dgm:spPr/>
      <dgm:t>
        <a:bodyPr/>
        <a:lstStyle/>
        <a:p>
          <a:endParaRPr lang="en-US"/>
        </a:p>
      </dgm:t>
    </dgm:pt>
    <dgm:pt modelId="{3969CBEB-00FA-411F-B17E-05250278DCF4}">
      <dgm:prSet/>
      <dgm:spPr>
        <a:ln>
          <a:solidFill>
            <a:srgbClr val="E12227"/>
          </a:solidFill>
        </a:ln>
      </dgm:spPr>
      <dgm:t>
        <a:bodyPr/>
        <a:lstStyle/>
        <a:p>
          <a:pPr rtl="0"/>
          <a:r>
            <a:rPr lang="en-GB" dirty="0" err="1"/>
            <a:t>okruženje</a:t>
          </a:r>
          <a:r>
            <a:rPr lang="en-GB" dirty="0"/>
            <a:t> u </a:t>
          </a:r>
          <a:r>
            <a:rPr lang="en-GB" dirty="0" err="1"/>
            <a:t>kojem</a:t>
          </a:r>
          <a:r>
            <a:rPr lang="en-GB" dirty="0"/>
            <a:t> </a:t>
          </a:r>
          <a:r>
            <a:rPr lang="en-GB" dirty="0" err="1"/>
            <a:t>pojedinci</a:t>
          </a:r>
          <a:r>
            <a:rPr lang="en-GB" dirty="0"/>
            <a:t> </a:t>
          </a:r>
          <a:r>
            <a:rPr lang="en-GB" dirty="0" err="1"/>
            <a:t>rade</a:t>
          </a:r>
          <a:r>
            <a:rPr lang="en-GB" dirty="0"/>
            <a:t> </a:t>
          </a:r>
          <a:r>
            <a:rPr lang="en-GB" dirty="0" err="1"/>
            <a:t>zajedno</a:t>
          </a:r>
          <a:r>
            <a:rPr lang="en-GB" dirty="0"/>
            <a:t> </a:t>
          </a:r>
          <a:r>
            <a:rPr lang="hr-HR" dirty="0"/>
            <a:t>=&gt;</a:t>
          </a:r>
          <a:r>
            <a:rPr lang="en-GB" dirty="0"/>
            <a:t> </a:t>
          </a:r>
          <a:r>
            <a:rPr lang="en-GB" dirty="0" err="1"/>
            <a:t>cijela</a:t>
          </a:r>
          <a:r>
            <a:rPr lang="en-GB" dirty="0"/>
            <a:t> </a:t>
          </a:r>
          <a:r>
            <a:rPr lang="en-GB" dirty="0" err="1"/>
            <a:t>grupa</a:t>
          </a:r>
          <a:r>
            <a:rPr lang="en-GB" dirty="0"/>
            <a:t> </a:t>
          </a:r>
          <a:r>
            <a:rPr lang="en-GB" dirty="0" err="1"/>
            <a:t>donosi</a:t>
          </a:r>
          <a:r>
            <a:rPr lang="en-GB" dirty="0"/>
            <a:t> </a:t>
          </a:r>
          <a:r>
            <a:rPr lang="en-GB" dirty="0" err="1"/>
            <a:t>odluke</a:t>
          </a:r>
          <a:r>
            <a:rPr lang="en-GB" dirty="0"/>
            <a:t>, a ne </a:t>
          </a:r>
          <a:r>
            <a:rPr lang="en-GB" dirty="0" err="1"/>
            <a:t>samo</a:t>
          </a:r>
          <a:r>
            <a:rPr lang="en-GB" dirty="0"/>
            <a:t> </a:t>
          </a:r>
          <a:r>
            <a:rPr lang="en-GB" dirty="0" err="1"/>
            <a:t>jedan</a:t>
          </a:r>
          <a:r>
            <a:rPr lang="en-GB" dirty="0"/>
            <a:t> </a:t>
          </a:r>
          <a:r>
            <a:rPr lang="en-GB" dirty="0" err="1"/>
            <a:t>pojedinac</a:t>
          </a:r>
          <a:endParaRPr lang="hr-HR" dirty="0"/>
        </a:p>
      </dgm:t>
    </dgm:pt>
    <dgm:pt modelId="{2A0E4903-9CEF-4B09-ADD6-664DEE6FD437}" type="parTrans" cxnId="{45B8B528-CA85-40AA-8F13-D1CFCE91E264}">
      <dgm:prSet/>
      <dgm:spPr/>
      <dgm:t>
        <a:bodyPr/>
        <a:lstStyle/>
        <a:p>
          <a:endParaRPr lang="en-US"/>
        </a:p>
      </dgm:t>
    </dgm:pt>
    <dgm:pt modelId="{E44F4997-8B7A-4C4E-84FA-21364D0E3DD5}" type="sibTrans" cxnId="{45B8B528-CA85-40AA-8F13-D1CFCE91E264}">
      <dgm:prSet/>
      <dgm:spPr/>
      <dgm:t>
        <a:bodyPr/>
        <a:lstStyle/>
        <a:p>
          <a:endParaRPr lang="en-US"/>
        </a:p>
      </dgm:t>
    </dgm:pt>
    <dgm:pt modelId="{56537CFF-73C6-40DB-A650-21DE33820F0F}">
      <dgm:prSet/>
      <dgm:spPr>
        <a:ln>
          <a:solidFill>
            <a:srgbClr val="E12227"/>
          </a:solidFill>
        </a:ln>
      </dgm:spPr>
      <dgm:t>
        <a:bodyPr/>
        <a:lstStyle/>
        <a:p>
          <a:pPr rtl="0"/>
          <a:r>
            <a:rPr lang="en-GB" dirty="0" err="1"/>
            <a:t>nema</a:t>
          </a:r>
          <a:r>
            <a:rPr lang="en-GB" dirty="0"/>
            <a:t> </a:t>
          </a:r>
          <a:r>
            <a:rPr lang="en-GB" dirty="0" err="1"/>
            <a:t>granica</a:t>
          </a:r>
          <a:r>
            <a:rPr lang="en-GB" dirty="0"/>
            <a:t> </a:t>
          </a:r>
          <a:r>
            <a:rPr lang="en-GB" dirty="0" err="1"/>
            <a:t>kreativnosti</a:t>
          </a:r>
          <a:r>
            <a:rPr lang="en-GB" dirty="0"/>
            <a:t> za </a:t>
          </a:r>
          <a:r>
            <a:rPr lang="en-GB" dirty="0" err="1"/>
            <a:t>prijedloge</a:t>
          </a:r>
          <a:endParaRPr lang="hr-HR" dirty="0"/>
        </a:p>
      </dgm:t>
    </dgm:pt>
    <dgm:pt modelId="{C0ACE829-EBBE-4727-B481-BCA4598540EA}" type="parTrans" cxnId="{301F8317-C73E-4B45-8EB0-E0DE34542647}">
      <dgm:prSet/>
      <dgm:spPr/>
      <dgm:t>
        <a:bodyPr/>
        <a:lstStyle/>
        <a:p>
          <a:endParaRPr lang="en-US"/>
        </a:p>
      </dgm:t>
    </dgm:pt>
    <dgm:pt modelId="{DA829382-1657-4F0F-970C-CCC3E6A298E5}" type="sibTrans" cxnId="{301F8317-C73E-4B45-8EB0-E0DE34542647}">
      <dgm:prSet/>
      <dgm:spPr/>
      <dgm:t>
        <a:bodyPr/>
        <a:lstStyle/>
        <a:p>
          <a:endParaRPr lang="en-US"/>
        </a:p>
      </dgm:t>
    </dgm:pt>
    <dgm:pt modelId="{CBBC70E7-7324-46BA-8F2D-551832E7CFC3}">
      <dgm:prSet/>
      <dgm:spPr>
        <a:ln>
          <a:solidFill>
            <a:srgbClr val="E12227"/>
          </a:solidFill>
        </a:ln>
      </dgm:spPr>
      <dgm:t>
        <a:bodyPr/>
        <a:lstStyle/>
        <a:p>
          <a:pPr rtl="0"/>
          <a:r>
            <a:rPr lang="en-GB" dirty="0" err="1"/>
            <a:t>Rezultat</a:t>
          </a:r>
          <a:r>
            <a:rPr lang="en-GB" dirty="0"/>
            <a:t>: </a:t>
          </a:r>
          <a:r>
            <a:rPr lang="en-GB" dirty="0" err="1"/>
            <a:t>popis</a:t>
          </a:r>
          <a:r>
            <a:rPr lang="en-GB" dirty="0"/>
            <a:t> </a:t>
          </a:r>
          <a:r>
            <a:rPr lang="en-GB" dirty="0" err="1"/>
            <a:t>ideja</a:t>
          </a:r>
          <a:r>
            <a:rPr lang="en-GB" dirty="0"/>
            <a:t> </a:t>
          </a:r>
          <a:r>
            <a:rPr lang="en-GB" dirty="0" err="1"/>
            <a:t>koje</a:t>
          </a:r>
          <a:r>
            <a:rPr lang="en-GB" dirty="0"/>
            <a:t> </a:t>
          </a:r>
          <a:r>
            <a:rPr lang="en-GB" dirty="0" err="1"/>
            <a:t>su</a:t>
          </a:r>
          <a:r>
            <a:rPr lang="en-GB" dirty="0"/>
            <a:t> </a:t>
          </a:r>
          <a:r>
            <a:rPr lang="en-GB" dirty="0" err="1"/>
            <a:t>svi</a:t>
          </a:r>
          <a:r>
            <a:rPr lang="en-GB" dirty="0"/>
            <a:t> </a:t>
          </a:r>
          <a:r>
            <a:rPr lang="en-GB" dirty="0" err="1"/>
            <a:t>članovi</a:t>
          </a:r>
          <a:r>
            <a:rPr lang="en-GB" dirty="0"/>
            <a:t> </a:t>
          </a:r>
          <a:r>
            <a:rPr lang="en-GB" dirty="0" err="1"/>
            <a:t>grupe</a:t>
          </a:r>
          <a:r>
            <a:rPr lang="en-GB" dirty="0"/>
            <a:t> </a:t>
          </a:r>
          <a:r>
            <a:rPr lang="en-GB" dirty="0" err="1"/>
            <a:t>slobodno</a:t>
          </a:r>
          <a:r>
            <a:rPr lang="en-GB" dirty="0"/>
            <a:t> </a:t>
          </a:r>
          <a:r>
            <a:rPr lang="en-GB" dirty="0" err="1"/>
            <a:t>dali</a:t>
          </a:r>
          <a:r>
            <a:rPr lang="en-GB" dirty="0"/>
            <a:t>.. </a:t>
          </a:r>
          <a:endParaRPr lang="hr-HR" dirty="0"/>
        </a:p>
      </dgm:t>
    </dgm:pt>
    <dgm:pt modelId="{339F428D-EF19-447A-BE0D-B10D3CDF9D91}" type="parTrans" cxnId="{EC385055-F93D-4128-B382-BBD4DB459883}">
      <dgm:prSet/>
      <dgm:spPr/>
      <dgm:t>
        <a:bodyPr/>
        <a:lstStyle/>
        <a:p>
          <a:endParaRPr lang="en-US"/>
        </a:p>
      </dgm:t>
    </dgm:pt>
    <dgm:pt modelId="{D2DDA548-FCAF-4E86-A518-CAED59B971C5}" type="sibTrans" cxnId="{EC385055-F93D-4128-B382-BBD4DB459883}">
      <dgm:prSet/>
      <dgm:spPr/>
      <dgm:t>
        <a:bodyPr/>
        <a:lstStyle/>
        <a:p>
          <a:endParaRPr lang="en-US"/>
        </a:p>
      </dgm:t>
    </dgm:pt>
    <dgm:pt modelId="{B61BA34C-08F0-4571-923A-44476904304C}">
      <dgm:prSet/>
      <dgm:spPr>
        <a:ln>
          <a:solidFill>
            <a:srgbClr val="E12227"/>
          </a:solidFill>
        </a:ln>
      </dgm:spPr>
      <dgm:t>
        <a:bodyPr/>
        <a:lstStyle/>
        <a:p>
          <a:pPr rtl="0"/>
          <a:r>
            <a:rPr lang="en-GB" dirty="0"/>
            <a:t>Brainstorming je </a:t>
          </a:r>
          <a:r>
            <a:rPr lang="en-GB" dirty="0" err="1"/>
            <a:t>i</a:t>
          </a:r>
          <a:r>
            <a:rPr lang="en-GB" dirty="0"/>
            <a:t> </a:t>
          </a:r>
          <a:r>
            <a:rPr lang="en-GB" dirty="0" err="1"/>
            <a:t>metoda</a:t>
          </a:r>
          <a:r>
            <a:rPr lang="en-GB" dirty="0"/>
            <a:t> </a:t>
          </a:r>
          <a:r>
            <a:rPr lang="en-GB" dirty="0" err="1"/>
            <a:t>proučavanja</a:t>
          </a:r>
          <a:r>
            <a:rPr lang="en-GB" dirty="0"/>
            <a:t> </a:t>
          </a:r>
          <a:r>
            <a:rPr lang="en-GB" dirty="0" err="1"/>
            <a:t>i</a:t>
          </a:r>
          <a:r>
            <a:rPr lang="en-GB" dirty="0"/>
            <a:t> </a:t>
          </a:r>
          <a:r>
            <a:rPr lang="en-GB" dirty="0" err="1"/>
            <a:t>učenja</a:t>
          </a:r>
          <a:r>
            <a:rPr lang="en-GB" dirty="0"/>
            <a:t> </a:t>
          </a:r>
          <a:r>
            <a:rPr lang="en-GB" dirty="0" err="1"/>
            <a:t>te</a:t>
          </a:r>
          <a:r>
            <a:rPr lang="en-GB" dirty="0"/>
            <a:t> </a:t>
          </a:r>
          <a:r>
            <a:rPr lang="en-GB" dirty="0" err="1"/>
            <a:t>metoda</a:t>
          </a:r>
          <a:r>
            <a:rPr lang="en-GB" dirty="0"/>
            <a:t> </a:t>
          </a:r>
          <a:r>
            <a:rPr lang="en-GB" dirty="0" err="1"/>
            <a:t>znanstvenog</a:t>
          </a:r>
          <a:r>
            <a:rPr lang="en-GB" dirty="0"/>
            <a:t> </a:t>
          </a:r>
          <a:r>
            <a:rPr lang="en-GB" dirty="0" err="1"/>
            <a:t>istraživanja</a:t>
          </a:r>
          <a:r>
            <a:rPr lang="en-GB" dirty="0"/>
            <a:t> </a:t>
          </a:r>
          <a:r>
            <a:rPr lang="en-GB" dirty="0" err="1"/>
            <a:t>i</a:t>
          </a:r>
          <a:r>
            <a:rPr lang="en-GB" dirty="0"/>
            <a:t> </a:t>
          </a:r>
          <a:r>
            <a:rPr lang="en-GB" dirty="0" err="1"/>
            <a:t>kreativnosti</a:t>
          </a:r>
          <a:r>
            <a:rPr lang="en-GB" dirty="0"/>
            <a:t> </a:t>
          </a:r>
          <a:r>
            <a:rPr lang="hr-HR" dirty="0"/>
            <a:t>(</a:t>
          </a:r>
          <a:r>
            <a:rPr lang="hr-HR" dirty="0" err="1"/>
            <a:t>Litcan</a:t>
          </a:r>
          <a:r>
            <a:rPr lang="hr-HR" dirty="0"/>
            <a:t> i dr., 2015, str. 388)</a:t>
          </a:r>
          <a:r>
            <a:rPr lang="en-GB" dirty="0"/>
            <a:t>. </a:t>
          </a:r>
          <a:endParaRPr lang="hr-HR" dirty="0"/>
        </a:p>
      </dgm:t>
    </dgm:pt>
    <dgm:pt modelId="{EB0C7DA9-675D-4E18-8A61-00EE4D5FF1F9}" type="parTrans" cxnId="{59E70D7F-08D5-4C79-B0C3-EF41219670E7}">
      <dgm:prSet/>
      <dgm:spPr/>
      <dgm:t>
        <a:bodyPr/>
        <a:lstStyle/>
        <a:p>
          <a:endParaRPr lang="en-US"/>
        </a:p>
      </dgm:t>
    </dgm:pt>
    <dgm:pt modelId="{80E7E000-02C8-4D1B-BFC5-8B77EA4085B9}" type="sibTrans" cxnId="{59E70D7F-08D5-4C79-B0C3-EF41219670E7}">
      <dgm:prSet/>
      <dgm:spPr/>
      <dgm:t>
        <a:bodyPr/>
        <a:lstStyle/>
        <a:p>
          <a:endParaRPr lang="en-US"/>
        </a:p>
      </dgm:t>
    </dgm:pt>
    <dgm:pt modelId="{CDA32646-CB55-4CEA-8621-6410113DE625}" type="pres">
      <dgm:prSet presAssocID="{81F17DD3-09A1-4574-A79B-4BC337BA2516}" presName="linear" presStyleCnt="0">
        <dgm:presLayoutVars>
          <dgm:dir/>
          <dgm:animLvl val="lvl"/>
          <dgm:resizeHandles val="exact"/>
        </dgm:presLayoutVars>
      </dgm:prSet>
      <dgm:spPr/>
    </dgm:pt>
    <dgm:pt modelId="{91B8ECDE-A43B-4704-9C18-DEF816BF00FD}" type="pres">
      <dgm:prSet presAssocID="{94775FE0-9034-48F9-9286-D10D3FFAEB4D}" presName="parentLin" presStyleCnt="0"/>
      <dgm:spPr/>
    </dgm:pt>
    <dgm:pt modelId="{28A506E0-2CDF-4799-AA01-4EE046034F41}" type="pres">
      <dgm:prSet presAssocID="{94775FE0-9034-48F9-9286-D10D3FFAEB4D}" presName="parentLeftMargin" presStyleLbl="node1" presStyleIdx="0" presStyleCnt="1"/>
      <dgm:spPr/>
    </dgm:pt>
    <dgm:pt modelId="{4355EC47-71E5-4844-9960-FCEAF2DA7741}" type="pres">
      <dgm:prSet presAssocID="{94775FE0-9034-48F9-9286-D10D3FFAEB4D}" presName="parentText" presStyleLbl="node1" presStyleIdx="0" presStyleCnt="1">
        <dgm:presLayoutVars>
          <dgm:chMax val="0"/>
          <dgm:bulletEnabled val="1"/>
        </dgm:presLayoutVars>
      </dgm:prSet>
      <dgm:spPr/>
    </dgm:pt>
    <dgm:pt modelId="{B63CB889-4476-402F-97E4-0E5A22301B89}" type="pres">
      <dgm:prSet presAssocID="{94775FE0-9034-48F9-9286-D10D3FFAEB4D}" presName="negativeSpace" presStyleCnt="0"/>
      <dgm:spPr/>
    </dgm:pt>
    <dgm:pt modelId="{D502F44F-265A-4440-8BB0-BD6B266B6EE1}" type="pres">
      <dgm:prSet presAssocID="{94775FE0-9034-48F9-9286-D10D3FFAEB4D}" presName="childText" presStyleLbl="conFgAcc1" presStyleIdx="0" presStyleCnt="1" custLinFactNeighborX="-102" custLinFactNeighborY="7304">
        <dgm:presLayoutVars>
          <dgm:bulletEnabled val="1"/>
        </dgm:presLayoutVars>
      </dgm:prSet>
      <dgm:spPr/>
    </dgm:pt>
  </dgm:ptLst>
  <dgm:cxnLst>
    <dgm:cxn modelId="{71A25501-B0D2-40FE-B335-63A34F9D818C}" type="presOf" srcId="{B61BA34C-08F0-4571-923A-44476904304C}" destId="{D502F44F-265A-4440-8BB0-BD6B266B6EE1}" srcOrd="0" destOrd="4" presId="urn:microsoft.com/office/officeart/2005/8/layout/list1"/>
    <dgm:cxn modelId="{4A28DF03-03C9-4E69-9D04-03749BB229E9}" srcId="{81F17DD3-09A1-4574-A79B-4BC337BA2516}" destId="{94775FE0-9034-48F9-9286-D10D3FFAEB4D}" srcOrd="0" destOrd="0" parTransId="{74F8A72E-9487-41F8-82FC-078297F16919}" sibTransId="{FC9F3957-D6A3-4F7D-B4B5-B79B7BCB48CD}"/>
    <dgm:cxn modelId="{301F8317-C73E-4B45-8EB0-E0DE34542647}" srcId="{94775FE0-9034-48F9-9286-D10D3FFAEB4D}" destId="{56537CFF-73C6-40DB-A650-21DE33820F0F}" srcOrd="2" destOrd="0" parTransId="{C0ACE829-EBBE-4727-B481-BCA4598540EA}" sibTransId="{DA829382-1657-4F0F-970C-CCC3E6A298E5}"/>
    <dgm:cxn modelId="{A539211C-F4BC-4163-A080-0ECE64165E98}" type="presOf" srcId="{81F17DD3-09A1-4574-A79B-4BC337BA2516}" destId="{CDA32646-CB55-4CEA-8621-6410113DE625}" srcOrd="0" destOrd="0" presId="urn:microsoft.com/office/officeart/2005/8/layout/list1"/>
    <dgm:cxn modelId="{45B8B528-CA85-40AA-8F13-D1CFCE91E264}" srcId="{94775FE0-9034-48F9-9286-D10D3FFAEB4D}" destId="{3969CBEB-00FA-411F-B17E-05250278DCF4}" srcOrd="1" destOrd="0" parTransId="{2A0E4903-9CEF-4B09-ADD6-664DEE6FD437}" sibTransId="{E44F4997-8B7A-4C4E-84FA-21364D0E3DD5}"/>
    <dgm:cxn modelId="{337D1B4D-5B64-4DF1-86FD-AF593002A77E}" type="presOf" srcId="{CBBC70E7-7324-46BA-8F2D-551832E7CFC3}" destId="{D502F44F-265A-4440-8BB0-BD6B266B6EE1}" srcOrd="0" destOrd="3" presId="urn:microsoft.com/office/officeart/2005/8/layout/list1"/>
    <dgm:cxn modelId="{EC385055-F93D-4128-B382-BBD4DB459883}" srcId="{94775FE0-9034-48F9-9286-D10D3FFAEB4D}" destId="{CBBC70E7-7324-46BA-8F2D-551832E7CFC3}" srcOrd="3" destOrd="0" parTransId="{339F428D-EF19-447A-BE0D-B10D3CDF9D91}" sibTransId="{D2DDA548-FCAF-4E86-A518-CAED59B971C5}"/>
    <dgm:cxn modelId="{F951926E-1E99-4C79-9441-B2E2164BFB06}" type="presOf" srcId="{3969CBEB-00FA-411F-B17E-05250278DCF4}" destId="{D502F44F-265A-4440-8BB0-BD6B266B6EE1}" srcOrd="0" destOrd="1" presId="urn:microsoft.com/office/officeart/2005/8/layout/list1"/>
    <dgm:cxn modelId="{B1232A70-7640-41C9-8611-861D31760A83}" type="presOf" srcId="{94775FE0-9034-48F9-9286-D10D3FFAEB4D}" destId="{4355EC47-71E5-4844-9960-FCEAF2DA7741}" srcOrd="1" destOrd="0" presId="urn:microsoft.com/office/officeart/2005/8/layout/list1"/>
    <dgm:cxn modelId="{59E70D7F-08D5-4C79-B0C3-EF41219670E7}" srcId="{94775FE0-9034-48F9-9286-D10D3FFAEB4D}" destId="{B61BA34C-08F0-4571-923A-44476904304C}" srcOrd="4" destOrd="0" parTransId="{EB0C7DA9-675D-4E18-8A61-00EE4D5FF1F9}" sibTransId="{80E7E000-02C8-4D1B-BFC5-8B77EA4085B9}"/>
    <dgm:cxn modelId="{B7567085-D96B-4F85-ADC2-1A335EE0099E}" type="presOf" srcId="{56537CFF-73C6-40DB-A650-21DE33820F0F}" destId="{D502F44F-265A-4440-8BB0-BD6B266B6EE1}" srcOrd="0" destOrd="2" presId="urn:microsoft.com/office/officeart/2005/8/layout/list1"/>
    <dgm:cxn modelId="{4501169C-9625-4AB2-B7D2-376806410799}" srcId="{94775FE0-9034-48F9-9286-D10D3FFAEB4D}" destId="{BC743906-CD19-4A1C-B306-4CE41A26C8E6}" srcOrd="0" destOrd="0" parTransId="{69EF85D8-B3C7-4809-B5DE-D85F8F56D6F5}" sibTransId="{0AD76140-4C8F-4E49-A83F-4A8C2B4E1CEA}"/>
    <dgm:cxn modelId="{0E6B8ABB-6354-4412-B988-8A4E5D016AA0}" type="presOf" srcId="{94775FE0-9034-48F9-9286-D10D3FFAEB4D}" destId="{28A506E0-2CDF-4799-AA01-4EE046034F41}" srcOrd="0" destOrd="0" presId="urn:microsoft.com/office/officeart/2005/8/layout/list1"/>
    <dgm:cxn modelId="{2A0D9BEE-6FE1-4DBE-A765-237C2FE6264D}" type="presOf" srcId="{BC743906-CD19-4A1C-B306-4CE41A26C8E6}" destId="{D502F44F-265A-4440-8BB0-BD6B266B6EE1}" srcOrd="0" destOrd="0" presId="urn:microsoft.com/office/officeart/2005/8/layout/list1"/>
    <dgm:cxn modelId="{34ABF427-D5A2-40BC-98EF-E7638D9BB1D2}" type="presParOf" srcId="{CDA32646-CB55-4CEA-8621-6410113DE625}" destId="{91B8ECDE-A43B-4704-9C18-DEF816BF00FD}" srcOrd="0" destOrd="0" presId="urn:microsoft.com/office/officeart/2005/8/layout/list1"/>
    <dgm:cxn modelId="{227675DE-D070-4E25-9F23-B761A0BC7E18}" type="presParOf" srcId="{91B8ECDE-A43B-4704-9C18-DEF816BF00FD}" destId="{28A506E0-2CDF-4799-AA01-4EE046034F41}" srcOrd="0" destOrd="0" presId="urn:microsoft.com/office/officeart/2005/8/layout/list1"/>
    <dgm:cxn modelId="{99483275-D450-45AA-9607-A985F6514EDC}" type="presParOf" srcId="{91B8ECDE-A43B-4704-9C18-DEF816BF00FD}" destId="{4355EC47-71E5-4844-9960-FCEAF2DA7741}" srcOrd="1" destOrd="0" presId="urn:microsoft.com/office/officeart/2005/8/layout/list1"/>
    <dgm:cxn modelId="{C977D312-326D-4682-8C1D-CACCAA56225F}" type="presParOf" srcId="{CDA32646-CB55-4CEA-8621-6410113DE625}" destId="{B63CB889-4476-402F-97E4-0E5A22301B89}" srcOrd="1" destOrd="0" presId="urn:microsoft.com/office/officeart/2005/8/layout/list1"/>
    <dgm:cxn modelId="{99C1D412-DBB2-4DD7-BFEA-72E0F8DD755B}" type="presParOf" srcId="{CDA32646-CB55-4CEA-8621-6410113DE625}" destId="{D502F44F-265A-4440-8BB0-BD6B266B6EE1}" srcOrd="2" destOrd="0" presId="urn:microsoft.com/office/officeart/2005/8/layout/list1"/>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E6FBC8-E2C8-4B60-9008-5AC207FD0F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D660D5-9C6D-47DE-B0B4-4251E17F01C0}">
      <dgm:prSet/>
      <dgm:spPr>
        <a:solidFill>
          <a:srgbClr val="243255"/>
        </a:solidFill>
      </dgm:spPr>
      <dgm:t>
        <a:bodyPr/>
        <a:lstStyle/>
        <a:p>
          <a:pPr rtl="0"/>
          <a:r>
            <a:rPr lang="en-GB" b="1" dirty="0" err="1"/>
            <a:t>Definicije</a:t>
          </a:r>
          <a:r>
            <a:rPr lang="en-GB" b="1" dirty="0"/>
            <a:t> </a:t>
          </a:r>
          <a:r>
            <a:rPr lang="en-GB" b="1" dirty="0" err="1"/>
            <a:t>kreativnosti</a:t>
          </a:r>
          <a:endParaRPr lang="hr-HR" dirty="0"/>
        </a:p>
      </dgm:t>
    </dgm:pt>
    <dgm:pt modelId="{CFA440E1-2A7B-416E-92E8-0548D880A7B6}" type="parTrans" cxnId="{D2D013DF-C8E4-4ADE-B340-D71028F30DA6}">
      <dgm:prSet/>
      <dgm:spPr/>
      <dgm:t>
        <a:bodyPr/>
        <a:lstStyle/>
        <a:p>
          <a:endParaRPr lang="en-US"/>
        </a:p>
      </dgm:t>
    </dgm:pt>
    <dgm:pt modelId="{30633B8B-A627-4939-91AE-5CB52433AD0E}" type="sibTrans" cxnId="{D2D013DF-C8E4-4ADE-B340-D71028F30DA6}">
      <dgm:prSet/>
      <dgm:spPr/>
      <dgm:t>
        <a:bodyPr/>
        <a:lstStyle/>
        <a:p>
          <a:endParaRPr lang="en-US"/>
        </a:p>
      </dgm:t>
    </dgm:pt>
    <dgm:pt modelId="{2C062849-BA5D-4C35-AD30-C1873733924D}" type="pres">
      <dgm:prSet presAssocID="{35E6FBC8-E2C8-4B60-9008-5AC207FD0F85}" presName="linear" presStyleCnt="0">
        <dgm:presLayoutVars>
          <dgm:animLvl val="lvl"/>
          <dgm:resizeHandles val="exact"/>
        </dgm:presLayoutVars>
      </dgm:prSet>
      <dgm:spPr/>
    </dgm:pt>
    <dgm:pt modelId="{9894C6E4-A431-4D4C-829C-8A4D90B7C45D}" type="pres">
      <dgm:prSet presAssocID="{16D660D5-9C6D-47DE-B0B4-4251E17F01C0}" presName="parentText" presStyleLbl="node1" presStyleIdx="0" presStyleCnt="1" custScaleX="94794" custLinFactNeighborY="-15869">
        <dgm:presLayoutVars>
          <dgm:chMax val="0"/>
          <dgm:bulletEnabled val="1"/>
        </dgm:presLayoutVars>
      </dgm:prSet>
      <dgm:spPr/>
    </dgm:pt>
  </dgm:ptLst>
  <dgm:cxnLst>
    <dgm:cxn modelId="{7C0A1F04-8B26-4E75-9848-2ACBF77250EA}" type="presOf" srcId="{35E6FBC8-E2C8-4B60-9008-5AC207FD0F85}" destId="{2C062849-BA5D-4C35-AD30-C1873733924D}" srcOrd="0" destOrd="0" presId="urn:microsoft.com/office/officeart/2005/8/layout/vList2"/>
    <dgm:cxn modelId="{D2D013DF-C8E4-4ADE-B340-D71028F30DA6}" srcId="{35E6FBC8-E2C8-4B60-9008-5AC207FD0F85}" destId="{16D660D5-9C6D-47DE-B0B4-4251E17F01C0}" srcOrd="0" destOrd="0" parTransId="{CFA440E1-2A7B-416E-92E8-0548D880A7B6}" sibTransId="{30633B8B-A627-4939-91AE-5CB52433AD0E}"/>
    <dgm:cxn modelId="{2878DCF1-0664-4320-BA09-E89B2911BC07}" type="presOf" srcId="{16D660D5-9C6D-47DE-B0B4-4251E17F01C0}" destId="{9894C6E4-A431-4D4C-829C-8A4D90B7C45D}" srcOrd="0" destOrd="0" presId="urn:microsoft.com/office/officeart/2005/8/layout/vList2"/>
    <dgm:cxn modelId="{B2BBD1DA-BD61-4E3D-8E91-29033B3A62E4}" type="presParOf" srcId="{2C062849-BA5D-4C35-AD30-C1873733924D}" destId="{9894C6E4-A431-4D4C-829C-8A4D90B7C45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a:t>Tehnike poticanja kreativnosti: </a:t>
          </a:r>
          <a:r>
            <a:rPr lang="en-GB" b="1" noProof="0" dirty="0"/>
            <a:t>Brainstorming and </a:t>
          </a:r>
          <a:r>
            <a:rPr lang="en-GB" b="1" noProof="0" dirty="0" err="1"/>
            <a:t>Brainwriting</a:t>
          </a:r>
          <a:endParaRPr lang="en-GB" noProof="0"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1F17DD3-09A1-4574-A79B-4BC337BA25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0B29131-4F90-493D-9C02-3A7002889F6A}">
      <dgm:prSet/>
      <dgm:spPr>
        <a:solidFill>
          <a:srgbClr val="E12227"/>
        </a:solidFill>
        <a:ln>
          <a:solidFill>
            <a:srgbClr val="E12227"/>
          </a:solidFill>
        </a:ln>
      </dgm:spPr>
      <dgm:t>
        <a:bodyPr/>
        <a:lstStyle/>
        <a:p>
          <a:pPr rtl="0"/>
          <a:r>
            <a:rPr lang="en-GB"/>
            <a:t>Brain-writing</a:t>
          </a:r>
          <a:endParaRPr lang="hr-HR"/>
        </a:p>
      </dgm:t>
    </dgm:pt>
    <dgm:pt modelId="{E24BE875-D215-4EC9-9BAF-0B4285191407}" type="parTrans" cxnId="{213C0A98-A0C3-4990-9F25-1B4327FDA2B7}">
      <dgm:prSet/>
      <dgm:spPr/>
      <dgm:t>
        <a:bodyPr/>
        <a:lstStyle/>
        <a:p>
          <a:endParaRPr lang="en-US"/>
        </a:p>
      </dgm:t>
    </dgm:pt>
    <dgm:pt modelId="{E2E61B77-78F8-485C-B40C-6D50F3AD5174}" type="sibTrans" cxnId="{213C0A98-A0C3-4990-9F25-1B4327FDA2B7}">
      <dgm:prSet/>
      <dgm:spPr/>
      <dgm:t>
        <a:bodyPr/>
        <a:lstStyle/>
        <a:p>
          <a:endParaRPr lang="en-US"/>
        </a:p>
      </dgm:t>
    </dgm:pt>
    <dgm:pt modelId="{EFE8D5EB-6C9D-4E27-ACBB-22D9C4487C28}">
      <dgm:prSet/>
      <dgm:spPr>
        <a:ln>
          <a:solidFill>
            <a:srgbClr val="E12227"/>
          </a:solidFill>
        </a:ln>
      </dgm:spPr>
      <dgm:t>
        <a:bodyPr/>
        <a:lstStyle/>
        <a:p>
          <a:pPr rtl="0"/>
          <a:r>
            <a:rPr lang="hr-HR" dirty="0"/>
            <a:t>Relativno nepoznata tehnika</a:t>
          </a:r>
        </a:p>
      </dgm:t>
    </dgm:pt>
    <dgm:pt modelId="{305555E4-AF75-4844-BDBB-47424E20E561}" type="parTrans" cxnId="{11DA5C2A-38FA-4D4C-AC73-15EF15BD6EA2}">
      <dgm:prSet/>
      <dgm:spPr/>
      <dgm:t>
        <a:bodyPr/>
        <a:lstStyle/>
        <a:p>
          <a:endParaRPr lang="en-US"/>
        </a:p>
      </dgm:t>
    </dgm:pt>
    <dgm:pt modelId="{57FE58A4-8148-478C-8CF8-C66653091104}" type="sibTrans" cxnId="{11DA5C2A-38FA-4D4C-AC73-15EF15BD6EA2}">
      <dgm:prSet/>
      <dgm:spPr/>
      <dgm:t>
        <a:bodyPr/>
        <a:lstStyle/>
        <a:p>
          <a:endParaRPr lang="en-US"/>
        </a:p>
      </dgm:t>
    </dgm:pt>
    <dgm:pt modelId="{5FD919E7-9282-4BB5-9683-0AEF6AD94E5D}">
      <dgm:prSet/>
      <dgm:spPr>
        <a:ln>
          <a:solidFill>
            <a:srgbClr val="E12227"/>
          </a:solidFill>
        </a:ln>
      </dgm:spPr>
      <dgm:t>
        <a:bodyPr/>
        <a:lstStyle/>
        <a:p>
          <a:pPr rtl="0"/>
          <a:r>
            <a:rPr lang="en-GB" dirty="0" err="1"/>
            <a:t>Može</a:t>
          </a:r>
          <a:r>
            <a:rPr lang="en-GB" dirty="0"/>
            <a:t> </a:t>
          </a:r>
          <a:r>
            <a:rPr lang="en-GB" dirty="0" err="1"/>
            <a:t>dalje</a:t>
          </a:r>
          <a:r>
            <a:rPr lang="en-GB" dirty="0"/>
            <a:t> </a:t>
          </a:r>
          <a:r>
            <a:rPr lang="en-GB" dirty="0" err="1"/>
            <a:t>razvijati</a:t>
          </a:r>
          <a:r>
            <a:rPr lang="en-GB" dirty="0"/>
            <a:t> </a:t>
          </a:r>
          <a:r>
            <a:rPr lang="en-GB" dirty="0" err="1"/>
            <a:t>ideje</a:t>
          </a:r>
          <a:r>
            <a:rPr lang="en-GB" dirty="0"/>
            <a:t> </a:t>
          </a:r>
          <a:r>
            <a:rPr lang="en-GB" dirty="0" err="1"/>
            <a:t>nastale</a:t>
          </a:r>
          <a:r>
            <a:rPr lang="en-GB" dirty="0"/>
            <a:t> </a:t>
          </a:r>
          <a:r>
            <a:rPr lang="en-GB" dirty="0" err="1"/>
            <a:t>tijekom</a:t>
          </a:r>
          <a:r>
            <a:rPr lang="en-GB" dirty="0"/>
            <a:t> </a:t>
          </a:r>
          <a:r>
            <a:rPr lang="en-GB" dirty="0" err="1"/>
            <a:t>brainstorminga</a:t>
          </a:r>
          <a:r>
            <a:rPr lang="en-GB" dirty="0"/>
            <a:t>.</a:t>
          </a:r>
          <a:endParaRPr lang="en-GB" noProof="0" dirty="0"/>
        </a:p>
      </dgm:t>
    </dgm:pt>
    <dgm:pt modelId="{A7D95E6F-9229-4D79-8874-E28763908D2B}" type="parTrans" cxnId="{FCFF4A1A-EE17-4ED2-8E87-16E07EFA710E}">
      <dgm:prSet/>
      <dgm:spPr/>
      <dgm:t>
        <a:bodyPr/>
        <a:lstStyle/>
        <a:p>
          <a:endParaRPr lang="en-US"/>
        </a:p>
      </dgm:t>
    </dgm:pt>
    <dgm:pt modelId="{6E4AAAC5-A8EA-4AE3-9CD7-EC02D84CA422}" type="sibTrans" cxnId="{FCFF4A1A-EE17-4ED2-8E87-16E07EFA710E}">
      <dgm:prSet/>
      <dgm:spPr/>
      <dgm:t>
        <a:bodyPr/>
        <a:lstStyle/>
        <a:p>
          <a:endParaRPr lang="en-US"/>
        </a:p>
      </dgm:t>
    </dgm:pt>
    <dgm:pt modelId="{ED7B4644-68DF-43ED-951A-75BCF60370C6}">
      <dgm:prSet/>
      <dgm:spPr>
        <a:ln>
          <a:solidFill>
            <a:srgbClr val="E12227"/>
          </a:solidFill>
        </a:ln>
      </dgm:spPr>
      <dgm:t>
        <a:bodyPr/>
        <a:lstStyle/>
        <a:p>
          <a:r>
            <a:rPr lang="en-GB" noProof="0" dirty="0" err="1"/>
            <a:t>Liticanu</a:t>
          </a:r>
          <a:r>
            <a:rPr lang="en-GB" noProof="0" dirty="0"/>
            <a:t> et al. (2015)  </a:t>
          </a:r>
          <a:r>
            <a:rPr lang="en-GB" dirty="0" err="1"/>
            <a:t>sugeriraju</a:t>
          </a:r>
          <a:r>
            <a:rPr lang="en-GB" dirty="0"/>
            <a:t> </a:t>
          </a:r>
          <a:r>
            <a:rPr lang="en-GB" dirty="0" err="1"/>
            <a:t>neke</a:t>
          </a:r>
          <a:r>
            <a:rPr lang="en-GB" dirty="0"/>
            <a:t> </a:t>
          </a:r>
          <a:r>
            <a:rPr lang="en-GB" dirty="0" err="1"/>
            <a:t>prednosti</a:t>
          </a:r>
          <a:r>
            <a:rPr lang="en-GB" dirty="0"/>
            <a:t> u </a:t>
          </a:r>
          <a:r>
            <a:rPr lang="en-GB" dirty="0" err="1"/>
            <a:t>odnosu</a:t>
          </a:r>
          <a:r>
            <a:rPr lang="en-GB" dirty="0"/>
            <a:t> </a:t>
          </a:r>
          <a:r>
            <a:rPr lang="en-GB" dirty="0" err="1"/>
            <a:t>na</a:t>
          </a:r>
          <a:r>
            <a:rPr lang="en-GB" dirty="0"/>
            <a:t> brainstorming:</a:t>
          </a:r>
          <a:endParaRPr lang="en-GB" noProof="0" dirty="0"/>
        </a:p>
      </dgm:t>
    </dgm:pt>
    <dgm:pt modelId="{0ED54B55-D5AE-40DB-A5F3-974BA7681D0A}" type="parTrans" cxnId="{FD3B239C-639A-446D-A95C-B5BB359A3EA3}">
      <dgm:prSet/>
      <dgm:spPr/>
    </dgm:pt>
    <dgm:pt modelId="{753FE746-5B35-4D08-9CFE-A4FD1ED76D42}" type="sibTrans" cxnId="{FD3B239C-639A-446D-A95C-B5BB359A3EA3}">
      <dgm:prSet/>
      <dgm:spPr/>
    </dgm:pt>
    <dgm:pt modelId="{B75EEB29-2E04-4FAB-82E1-2F0041FA8978}">
      <dgm:prSet/>
      <dgm:spPr/>
      <dgm:t>
        <a:bodyPr/>
        <a:lstStyle/>
        <a:p>
          <a:r>
            <a:rPr lang="en-GB" dirty="0" err="1">
              <a:solidFill>
                <a:srgbClr val="FF0000"/>
              </a:solidFill>
            </a:rPr>
            <a:t>Izlaganje</a:t>
          </a:r>
          <a:r>
            <a:rPr lang="en-GB" dirty="0">
              <a:solidFill>
                <a:srgbClr val="FF0000"/>
              </a:solidFill>
            </a:rPr>
            <a:t> </a:t>
          </a:r>
          <a:r>
            <a:rPr lang="en-GB" dirty="0" err="1">
              <a:solidFill>
                <a:srgbClr val="FF0000"/>
              </a:solidFill>
            </a:rPr>
            <a:t>vaših</a:t>
          </a:r>
          <a:r>
            <a:rPr lang="en-GB" dirty="0">
              <a:solidFill>
                <a:srgbClr val="FF0000"/>
              </a:solidFill>
            </a:rPr>
            <a:t> </a:t>
          </a:r>
          <a:r>
            <a:rPr lang="en-GB" dirty="0" err="1">
              <a:solidFill>
                <a:srgbClr val="FF0000"/>
              </a:solidFill>
            </a:rPr>
            <a:t>ideja</a:t>
          </a:r>
          <a:r>
            <a:rPr lang="en-GB" dirty="0">
              <a:solidFill>
                <a:srgbClr val="FF0000"/>
              </a:solidFill>
            </a:rPr>
            <a:t> u </a:t>
          </a:r>
          <a:r>
            <a:rPr lang="en-GB" dirty="0" err="1">
              <a:solidFill>
                <a:srgbClr val="FF0000"/>
              </a:solidFill>
            </a:rPr>
            <a:t>pisanom</a:t>
          </a:r>
          <a:r>
            <a:rPr lang="en-GB" dirty="0">
              <a:solidFill>
                <a:srgbClr val="FF0000"/>
              </a:solidFill>
            </a:rPr>
            <a:t> </a:t>
          </a:r>
          <a:r>
            <a:rPr lang="en-GB" dirty="0" err="1">
              <a:solidFill>
                <a:srgbClr val="FF0000"/>
              </a:solidFill>
            </a:rPr>
            <a:t>obliku</a:t>
          </a:r>
          <a:r>
            <a:rPr lang="en-GB" dirty="0">
              <a:solidFill>
                <a:srgbClr val="FF0000"/>
              </a:solidFill>
            </a:rPr>
            <a:t>, </a:t>
          </a:r>
          <a:r>
            <a:rPr lang="en-GB" dirty="0" err="1">
              <a:solidFill>
                <a:srgbClr val="FF0000"/>
              </a:solidFill>
            </a:rPr>
            <a:t>umjesto</a:t>
          </a:r>
          <a:r>
            <a:rPr lang="en-GB" dirty="0">
              <a:solidFill>
                <a:srgbClr val="FF0000"/>
              </a:solidFill>
            </a:rPr>
            <a:t> da </a:t>
          </a:r>
          <a:r>
            <a:rPr lang="en-GB" dirty="0" err="1">
              <a:solidFill>
                <a:srgbClr val="FF0000"/>
              </a:solidFill>
            </a:rPr>
            <a:t>ih</a:t>
          </a:r>
          <a:r>
            <a:rPr lang="en-GB" dirty="0">
              <a:solidFill>
                <a:srgbClr val="FF0000"/>
              </a:solidFill>
            </a:rPr>
            <a:t> </a:t>
          </a:r>
          <a:r>
            <a:rPr lang="en-GB" dirty="0" err="1">
              <a:solidFill>
                <a:srgbClr val="FF0000"/>
              </a:solidFill>
            </a:rPr>
            <a:t>samo</a:t>
          </a:r>
          <a:r>
            <a:rPr lang="en-GB" dirty="0">
              <a:solidFill>
                <a:srgbClr val="FF0000"/>
              </a:solidFill>
            </a:rPr>
            <a:t> </a:t>
          </a:r>
          <a:r>
            <a:rPr lang="en-GB" dirty="0" err="1">
              <a:solidFill>
                <a:srgbClr val="FF0000"/>
              </a:solidFill>
            </a:rPr>
            <a:t>izgovorite</a:t>
          </a:r>
          <a:r>
            <a:rPr lang="en-GB" dirty="0">
              <a:solidFill>
                <a:srgbClr val="FF0000"/>
              </a:solidFill>
            </a:rPr>
            <a:t>, </a:t>
          </a:r>
          <a:r>
            <a:rPr lang="en-GB" dirty="0" err="1">
              <a:solidFill>
                <a:srgbClr val="FF0000"/>
              </a:solidFill>
            </a:rPr>
            <a:t>pomaže</a:t>
          </a:r>
          <a:r>
            <a:rPr lang="en-GB" dirty="0">
              <a:solidFill>
                <a:srgbClr val="FF0000"/>
              </a:solidFill>
            </a:rPr>
            <a:t> </a:t>
          </a:r>
          <a:r>
            <a:rPr lang="en-GB" dirty="0" err="1">
              <a:solidFill>
                <a:srgbClr val="FF0000"/>
              </a:solidFill>
            </a:rPr>
            <a:t>vam</a:t>
          </a:r>
          <a:r>
            <a:rPr lang="en-GB" dirty="0">
              <a:solidFill>
                <a:srgbClr val="FF0000"/>
              </a:solidFill>
            </a:rPr>
            <a:t> da </a:t>
          </a:r>
          <a:r>
            <a:rPr lang="en-GB" dirty="0" err="1">
              <a:solidFill>
                <a:srgbClr val="FF0000"/>
              </a:solidFill>
            </a:rPr>
            <a:t>ih</a:t>
          </a:r>
          <a:r>
            <a:rPr lang="en-GB" dirty="0">
              <a:solidFill>
                <a:srgbClr val="FF0000"/>
              </a:solidFill>
            </a:rPr>
            <a:t> </a:t>
          </a:r>
          <a:r>
            <a:rPr lang="en-GB" dirty="0" err="1">
              <a:solidFill>
                <a:srgbClr val="FF0000"/>
              </a:solidFill>
            </a:rPr>
            <a:t>promislite</a:t>
          </a:r>
          <a:r>
            <a:rPr lang="en-GB" dirty="0">
              <a:solidFill>
                <a:srgbClr val="FF0000"/>
              </a:solidFill>
            </a:rPr>
            <a:t> </a:t>
          </a:r>
          <a:r>
            <a:rPr lang="en-GB" dirty="0" err="1">
              <a:solidFill>
                <a:srgbClr val="FF0000"/>
              </a:solidFill>
            </a:rPr>
            <a:t>i</a:t>
          </a:r>
          <a:r>
            <a:rPr lang="en-GB" dirty="0">
              <a:solidFill>
                <a:srgbClr val="FF0000"/>
              </a:solidFill>
            </a:rPr>
            <a:t> </a:t>
          </a:r>
          <a:r>
            <a:rPr lang="en-GB" dirty="0" err="1">
              <a:solidFill>
                <a:srgbClr val="FF0000"/>
              </a:solidFill>
            </a:rPr>
            <a:t>jasnije</a:t>
          </a:r>
          <a:r>
            <a:rPr lang="en-GB" dirty="0">
              <a:solidFill>
                <a:srgbClr val="FF0000"/>
              </a:solidFill>
            </a:rPr>
            <a:t> </a:t>
          </a:r>
          <a:r>
            <a:rPr lang="en-GB" dirty="0" err="1">
              <a:solidFill>
                <a:srgbClr val="FF0000"/>
              </a:solidFill>
            </a:rPr>
            <a:t>ih</a:t>
          </a:r>
          <a:r>
            <a:rPr lang="en-GB" dirty="0">
              <a:solidFill>
                <a:srgbClr val="FF0000"/>
              </a:solidFill>
            </a:rPr>
            <a:t> </a:t>
          </a:r>
          <a:r>
            <a:rPr lang="en-GB" dirty="0" err="1">
              <a:solidFill>
                <a:srgbClr val="FF0000"/>
              </a:solidFill>
            </a:rPr>
            <a:t>artikulirate</a:t>
          </a:r>
          <a:r>
            <a:rPr lang="en-GB" dirty="0">
              <a:solidFill>
                <a:srgbClr val="FF0000"/>
              </a:solidFill>
            </a:rPr>
            <a:t>;</a:t>
          </a:r>
          <a:endParaRPr lang="en-GB" noProof="0" dirty="0">
            <a:solidFill>
              <a:srgbClr val="FF0000"/>
            </a:solidFill>
          </a:endParaRPr>
        </a:p>
      </dgm:t>
    </dgm:pt>
    <dgm:pt modelId="{54C9FEFC-6C9C-4069-ACE9-05FEC1C4BEE1}" type="parTrans" cxnId="{173E9FFD-4CCB-4C1B-8A06-7E49DEEBE9F3}">
      <dgm:prSet/>
      <dgm:spPr/>
      <dgm:t>
        <a:bodyPr/>
        <a:lstStyle/>
        <a:p>
          <a:endParaRPr lang="en-US"/>
        </a:p>
      </dgm:t>
    </dgm:pt>
    <dgm:pt modelId="{43B1F3A5-CD1B-4CD0-A3AC-6D82C2B28991}" type="sibTrans" cxnId="{173E9FFD-4CCB-4C1B-8A06-7E49DEEBE9F3}">
      <dgm:prSet/>
      <dgm:spPr/>
      <dgm:t>
        <a:bodyPr/>
        <a:lstStyle/>
        <a:p>
          <a:endParaRPr lang="en-US"/>
        </a:p>
      </dgm:t>
    </dgm:pt>
    <dgm:pt modelId="{344658D9-0081-4758-986B-B8C67628D03C}">
      <dgm:prSet/>
      <dgm:spPr/>
      <dgm:t>
        <a:bodyPr/>
        <a:lstStyle/>
        <a:p>
          <a:r>
            <a:rPr lang="en-GB" dirty="0" err="1">
              <a:solidFill>
                <a:srgbClr val="FF0000"/>
              </a:solidFill>
            </a:rPr>
            <a:t>Može</a:t>
          </a:r>
          <a:r>
            <a:rPr lang="en-GB" dirty="0">
              <a:solidFill>
                <a:srgbClr val="FF0000"/>
              </a:solidFill>
            </a:rPr>
            <a:t> </a:t>
          </a:r>
          <a:r>
            <a:rPr lang="en-GB" dirty="0" err="1">
              <a:solidFill>
                <a:srgbClr val="FF0000"/>
              </a:solidFill>
            </a:rPr>
            <a:t>pomoći</a:t>
          </a:r>
          <a:r>
            <a:rPr lang="en-GB" dirty="0">
              <a:solidFill>
                <a:srgbClr val="FF0000"/>
              </a:solidFill>
            </a:rPr>
            <a:t> </a:t>
          </a:r>
          <a:r>
            <a:rPr lang="en-GB" dirty="0" err="1">
              <a:solidFill>
                <a:srgbClr val="FF0000"/>
              </a:solidFill>
            </a:rPr>
            <a:t>sramežljivim</a:t>
          </a:r>
          <a:r>
            <a:rPr lang="en-GB" dirty="0">
              <a:solidFill>
                <a:srgbClr val="FF0000"/>
              </a:solidFill>
            </a:rPr>
            <a:t> </a:t>
          </a:r>
          <a:r>
            <a:rPr lang="en-GB" dirty="0" err="1">
              <a:solidFill>
                <a:srgbClr val="FF0000"/>
              </a:solidFill>
            </a:rPr>
            <a:t>sudionicima</a:t>
          </a:r>
          <a:r>
            <a:rPr lang="en-GB" dirty="0">
              <a:solidFill>
                <a:srgbClr val="FF0000"/>
              </a:solidFill>
            </a:rPr>
            <a:t> da se </a:t>
          </a:r>
          <a:r>
            <a:rPr lang="en-GB" dirty="0" err="1">
              <a:solidFill>
                <a:srgbClr val="FF0000"/>
              </a:solidFill>
            </a:rPr>
            <a:t>izraze</a:t>
          </a:r>
          <a:r>
            <a:rPr lang="en-GB" dirty="0">
              <a:solidFill>
                <a:srgbClr val="FF0000"/>
              </a:solidFill>
            </a:rPr>
            <a:t>.</a:t>
          </a:r>
          <a:endParaRPr lang="en-GB" noProof="0" dirty="0">
            <a:solidFill>
              <a:srgbClr val="FF0000"/>
            </a:solidFill>
          </a:endParaRPr>
        </a:p>
      </dgm:t>
    </dgm:pt>
    <dgm:pt modelId="{57981BE7-B19F-44B4-BC5C-FD078E447809}" type="sibTrans" cxnId="{A16456DD-03FD-4059-80E4-75159B893520}">
      <dgm:prSet/>
      <dgm:spPr/>
      <dgm:t>
        <a:bodyPr/>
        <a:lstStyle/>
        <a:p>
          <a:endParaRPr lang="en-US"/>
        </a:p>
      </dgm:t>
    </dgm:pt>
    <dgm:pt modelId="{EB7E644C-3ED8-43FA-A8D7-9D9055CA4D58}" type="parTrans" cxnId="{A16456DD-03FD-4059-80E4-75159B893520}">
      <dgm:prSet/>
      <dgm:spPr/>
      <dgm:t>
        <a:bodyPr/>
        <a:lstStyle/>
        <a:p>
          <a:endParaRPr lang="en-US"/>
        </a:p>
      </dgm:t>
    </dgm:pt>
    <dgm:pt modelId="{ED1346D3-94F1-4E9F-B860-AA313FCA810A}">
      <dgm:prSet/>
      <dgm:spPr/>
      <dgm:t>
        <a:bodyPr/>
        <a:lstStyle/>
        <a:p>
          <a:r>
            <a:rPr lang="en-GB" dirty="0" err="1">
              <a:solidFill>
                <a:srgbClr val="FF0000"/>
              </a:solidFill>
            </a:rPr>
            <a:t>Korisno</a:t>
          </a:r>
          <a:r>
            <a:rPr lang="en-GB" dirty="0">
              <a:solidFill>
                <a:srgbClr val="FF0000"/>
              </a:solidFill>
            </a:rPr>
            <a:t> je </a:t>
          </a:r>
          <a:r>
            <a:rPr lang="en-GB" dirty="0" err="1">
              <a:solidFill>
                <a:srgbClr val="FF0000"/>
              </a:solidFill>
            </a:rPr>
            <a:t>ako</a:t>
          </a:r>
          <a:r>
            <a:rPr lang="en-GB" dirty="0">
              <a:solidFill>
                <a:srgbClr val="FF0000"/>
              </a:solidFill>
            </a:rPr>
            <a:t> se </a:t>
          </a:r>
          <a:r>
            <a:rPr lang="en-GB" dirty="0" err="1">
              <a:solidFill>
                <a:srgbClr val="FF0000"/>
              </a:solidFill>
            </a:rPr>
            <a:t>grupa</a:t>
          </a:r>
          <a:r>
            <a:rPr lang="en-GB" dirty="0">
              <a:solidFill>
                <a:srgbClr val="FF0000"/>
              </a:solidFill>
            </a:rPr>
            <a:t> </a:t>
          </a:r>
          <a:r>
            <a:rPr lang="en-GB" dirty="0" err="1">
              <a:solidFill>
                <a:srgbClr val="FF0000"/>
              </a:solidFill>
            </a:rPr>
            <a:t>previše</a:t>
          </a:r>
          <a:r>
            <a:rPr lang="en-GB" dirty="0">
              <a:solidFill>
                <a:srgbClr val="FF0000"/>
              </a:solidFill>
            </a:rPr>
            <a:t> "</a:t>
          </a:r>
          <a:r>
            <a:rPr lang="en-GB" dirty="0" err="1">
              <a:solidFill>
                <a:srgbClr val="FF0000"/>
              </a:solidFill>
            </a:rPr>
            <a:t>socijalizira</a:t>
          </a:r>
          <a:r>
            <a:rPr lang="en-GB" dirty="0">
              <a:solidFill>
                <a:srgbClr val="FF0000"/>
              </a:solidFill>
            </a:rPr>
            <a:t>";</a:t>
          </a:r>
          <a:endParaRPr lang="en-GB" noProof="0" dirty="0">
            <a:solidFill>
              <a:srgbClr val="FF0000"/>
            </a:solidFill>
          </a:endParaRPr>
        </a:p>
      </dgm:t>
    </dgm:pt>
    <dgm:pt modelId="{1103EB3E-61E0-47A7-90C8-DB00BF8FE781}" type="sibTrans" cxnId="{5ACE2399-196C-416F-8F7D-719546B52353}">
      <dgm:prSet/>
      <dgm:spPr/>
      <dgm:t>
        <a:bodyPr/>
        <a:lstStyle/>
        <a:p>
          <a:endParaRPr lang="en-US"/>
        </a:p>
      </dgm:t>
    </dgm:pt>
    <dgm:pt modelId="{BA56044C-18B9-45E3-B170-F20B38E6C53D}" type="parTrans" cxnId="{5ACE2399-196C-416F-8F7D-719546B52353}">
      <dgm:prSet/>
      <dgm:spPr/>
      <dgm:t>
        <a:bodyPr/>
        <a:lstStyle/>
        <a:p>
          <a:endParaRPr lang="en-US"/>
        </a:p>
      </dgm:t>
    </dgm:pt>
    <dgm:pt modelId="{9AC9A4C5-9EDD-4A70-8B9E-BDF93E2A84DF}">
      <dgm:prSet/>
      <dgm:spPr/>
      <dgm:t>
        <a:bodyPr/>
        <a:lstStyle/>
        <a:p>
          <a:r>
            <a:rPr lang="en-GB" dirty="0">
              <a:solidFill>
                <a:srgbClr val="FF0000"/>
              </a:solidFill>
            </a:rPr>
            <a:t>U </a:t>
          </a:r>
          <a:r>
            <a:rPr lang="en-GB" dirty="0" err="1">
              <a:solidFill>
                <a:srgbClr val="FF0000"/>
              </a:solidFill>
            </a:rPr>
            <a:t>usporedbi</a:t>
          </a:r>
          <a:r>
            <a:rPr lang="en-GB" dirty="0">
              <a:solidFill>
                <a:srgbClr val="FF0000"/>
              </a:solidFill>
            </a:rPr>
            <a:t> s </a:t>
          </a:r>
          <a:r>
            <a:rPr lang="en-GB" dirty="0" err="1">
              <a:solidFill>
                <a:srgbClr val="FF0000"/>
              </a:solidFill>
            </a:rPr>
            <a:t>brainstormingom</a:t>
          </a:r>
          <a:r>
            <a:rPr lang="en-GB" dirty="0">
              <a:solidFill>
                <a:srgbClr val="FF0000"/>
              </a:solidFill>
            </a:rPr>
            <a:t>, brainwriting </a:t>
          </a:r>
          <a:r>
            <a:rPr lang="en-GB" dirty="0" err="1">
              <a:solidFill>
                <a:srgbClr val="FF0000"/>
              </a:solidFill>
            </a:rPr>
            <a:t>ima</a:t>
          </a:r>
          <a:r>
            <a:rPr lang="en-GB" dirty="0">
              <a:solidFill>
                <a:srgbClr val="FF0000"/>
              </a:solidFill>
            </a:rPr>
            <a:t> </a:t>
          </a:r>
          <a:r>
            <a:rPr lang="en-GB" dirty="0" err="1">
              <a:solidFill>
                <a:srgbClr val="FF0000"/>
              </a:solidFill>
            </a:rPr>
            <a:t>tendenciju</a:t>
          </a:r>
          <a:r>
            <a:rPr lang="en-GB" dirty="0">
              <a:solidFill>
                <a:srgbClr val="FF0000"/>
              </a:solidFill>
            </a:rPr>
            <a:t> </a:t>
          </a:r>
          <a:r>
            <a:rPr lang="en-GB" dirty="0" err="1">
              <a:solidFill>
                <a:srgbClr val="FF0000"/>
              </a:solidFill>
            </a:rPr>
            <a:t>rezultirati</a:t>
          </a:r>
          <a:r>
            <a:rPr lang="en-GB" dirty="0">
              <a:solidFill>
                <a:srgbClr val="FF0000"/>
              </a:solidFill>
            </a:rPr>
            <a:t> </a:t>
          </a:r>
          <a:r>
            <a:rPr lang="en-GB" dirty="0" err="1">
              <a:solidFill>
                <a:srgbClr val="FF0000"/>
              </a:solidFill>
            </a:rPr>
            <a:t>nešto</a:t>
          </a:r>
          <a:r>
            <a:rPr lang="en-GB" dirty="0">
              <a:solidFill>
                <a:srgbClr val="FF0000"/>
              </a:solidFill>
            </a:rPr>
            <a:t> </a:t>
          </a:r>
          <a:r>
            <a:rPr lang="en-GB" dirty="0" err="1">
              <a:solidFill>
                <a:srgbClr val="FF0000"/>
              </a:solidFill>
            </a:rPr>
            <a:t>manje</a:t>
          </a:r>
          <a:r>
            <a:rPr lang="en-GB" dirty="0">
              <a:solidFill>
                <a:srgbClr val="FF0000"/>
              </a:solidFill>
            </a:rPr>
            <a:t>, </a:t>
          </a:r>
          <a:r>
            <a:rPr lang="en-GB" dirty="0" err="1">
              <a:solidFill>
                <a:srgbClr val="FF0000"/>
              </a:solidFill>
            </a:rPr>
            <a:t>ali</a:t>
          </a:r>
          <a:r>
            <a:rPr lang="en-GB" dirty="0">
              <a:solidFill>
                <a:srgbClr val="FF0000"/>
              </a:solidFill>
            </a:rPr>
            <a:t> </a:t>
          </a:r>
          <a:r>
            <a:rPr lang="en-GB" dirty="0" err="1">
              <a:solidFill>
                <a:srgbClr val="FF0000"/>
              </a:solidFill>
            </a:rPr>
            <a:t>bolje</a:t>
          </a:r>
          <a:r>
            <a:rPr lang="en-GB" dirty="0">
              <a:solidFill>
                <a:srgbClr val="FF0000"/>
              </a:solidFill>
            </a:rPr>
            <a:t> </a:t>
          </a:r>
          <a:r>
            <a:rPr lang="en-GB" dirty="0" err="1">
              <a:solidFill>
                <a:srgbClr val="FF0000"/>
              </a:solidFill>
            </a:rPr>
            <a:t>razvijenim</a:t>
          </a:r>
          <a:r>
            <a:rPr lang="en-GB" dirty="0">
              <a:solidFill>
                <a:srgbClr val="FF0000"/>
              </a:solidFill>
            </a:rPr>
            <a:t> </a:t>
          </a:r>
          <a:r>
            <a:rPr lang="en-GB" dirty="0" err="1">
              <a:solidFill>
                <a:srgbClr val="FF0000"/>
              </a:solidFill>
            </a:rPr>
            <a:t>idejama</a:t>
          </a:r>
          <a:r>
            <a:rPr lang="en-GB" dirty="0">
              <a:solidFill>
                <a:srgbClr val="FF0000"/>
              </a:solidFill>
            </a:rPr>
            <a:t> (</a:t>
          </a:r>
          <a:r>
            <a:rPr lang="en-GB" dirty="0" err="1">
              <a:solidFill>
                <a:srgbClr val="FF0000"/>
              </a:solidFill>
            </a:rPr>
            <a:t>Roco</a:t>
          </a:r>
          <a:r>
            <a:rPr lang="en-GB" dirty="0">
              <a:solidFill>
                <a:srgbClr val="FF0000"/>
              </a:solidFill>
            </a:rPr>
            <a:t>, 2004.).</a:t>
          </a:r>
          <a:r>
            <a:rPr lang="en-GB" noProof="0" dirty="0">
              <a:solidFill>
                <a:srgbClr val="FF0000"/>
              </a:solidFill>
            </a:rPr>
            <a:t>(</a:t>
          </a:r>
          <a:r>
            <a:rPr lang="en-GB" noProof="0" dirty="0" err="1">
              <a:solidFill>
                <a:srgbClr val="FF0000"/>
              </a:solidFill>
            </a:rPr>
            <a:t>Roco</a:t>
          </a:r>
          <a:r>
            <a:rPr lang="en-GB" noProof="0" dirty="0">
              <a:solidFill>
                <a:srgbClr val="FF0000"/>
              </a:solidFill>
            </a:rPr>
            <a:t>, 2004)</a:t>
          </a:r>
        </a:p>
      </dgm:t>
    </dgm:pt>
    <dgm:pt modelId="{3E20CF37-5D60-4C13-B1A4-00CAC0C16D11}" type="sibTrans" cxnId="{9C0C1F25-435B-4489-9982-46E22E077087}">
      <dgm:prSet/>
      <dgm:spPr/>
      <dgm:t>
        <a:bodyPr/>
        <a:lstStyle/>
        <a:p>
          <a:endParaRPr lang="en-US"/>
        </a:p>
      </dgm:t>
    </dgm:pt>
    <dgm:pt modelId="{41199ECD-6194-43B3-9BEE-FAB9D62753A0}" type="parTrans" cxnId="{9C0C1F25-435B-4489-9982-46E22E077087}">
      <dgm:prSet/>
      <dgm:spPr/>
      <dgm:t>
        <a:bodyPr/>
        <a:lstStyle/>
        <a:p>
          <a:endParaRPr lang="en-US"/>
        </a:p>
      </dgm:t>
    </dgm:pt>
    <dgm:pt modelId="{CDA32646-CB55-4CEA-8621-6410113DE625}" type="pres">
      <dgm:prSet presAssocID="{81F17DD3-09A1-4574-A79B-4BC337BA2516}" presName="linear" presStyleCnt="0">
        <dgm:presLayoutVars>
          <dgm:dir/>
          <dgm:animLvl val="lvl"/>
          <dgm:resizeHandles val="exact"/>
        </dgm:presLayoutVars>
      </dgm:prSet>
      <dgm:spPr/>
    </dgm:pt>
    <dgm:pt modelId="{39FDCCDF-E4F4-4BA2-8D56-C4F74D4FBF04}" type="pres">
      <dgm:prSet presAssocID="{30B29131-4F90-493D-9C02-3A7002889F6A}" presName="parentLin" presStyleCnt="0"/>
      <dgm:spPr/>
    </dgm:pt>
    <dgm:pt modelId="{4D07E208-619A-49EB-8E63-D9B47917C297}" type="pres">
      <dgm:prSet presAssocID="{30B29131-4F90-493D-9C02-3A7002889F6A}" presName="parentLeftMargin" presStyleLbl="node1" presStyleIdx="0" presStyleCnt="1"/>
      <dgm:spPr/>
    </dgm:pt>
    <dgm:pt modelId="{9EC7A296-75AA-4627-B68C-3DF6D6C7ADBD}" type="pres">
      <dgm:prSet presAssocID="{30B29131-4F90-493D-9C02-3A7002889F6A}" presName="parentText" presStyleLbl="node1" presStyleIdx="0" presStyleCnt="1">
        <dgm:presLayoutVars>
          <dgm:chMax val="0"/>
          <dgm:bulletEnabled val="1"/>
        </dgm:presLayoutVars>
      </dgm:prSet>
      <dgm:spPr/>
    </dgm:pt>
    <dgm:pt modelId="{6E456471-13DF-4415-8D2F-7BAC054722A0}" type="pres">
      <dgm:prSet presAssocID="{30B29131-4F90-493D-9C02-3A7002889F6A}" presName="negativeSpace" presStyleCnt="0"/>
      <dgm:spPr/>
    </dgm:pt>
    <dgm:pt modelId="{FDA6A20E-D983-4789-8DB3-41E380B00A25}" type="pres">
      <dgm:prSet presAssocID="{30B29131-4F90-493D-9C02-3A7002889F6A}" presName="childText" presStyleLbl="conFgAcc1" presStyleIdx="0" presStyleCnt="1" custLinFactNeighborX="-102" custLinFactNeighborY="2672">
        <dgm:presLayoutVars>
          <dgm:bulletEnabled val="1"/>
        </dgm:presLayoutVars>
      </dgm:prSet>
      <dgm:spPr/>
    </dgm:pt>
  </dgm:ptLst>
  <dgm:cxnLst>
    <dgm:cxn modelId="{FCFF4A1A-EE17-4ED2-8E87-16E07EFA710E}" srcId="{30B29131-4F90-493D-9C02-3A7002889F6A}" destId="{5FD919E7-9282-4BB5-9683-0AEF6AD94E5D}" srcOrd="1" destOrd="0" parTransId="{A7D95E6F-9229-4D79-8874-E28763908D2B}" sibTransId="{6E4AAAC5-A8EA-4AE3-9CD7-EC02D84CA422}"/>
    <dgm:cxn modelId="{A539211C-F4BC-4163-A080-0ECE64165E98}" type="presOf" srcId="{81F17DD3-09A1-4574-A79B-4BC337BA2516}" destId="{CDA32646-CB55-4CEA-8621-6410113DE625}" srcOrd="0" destOrd="0" presId="urn:microsoft.com/office/officeart/2005/8/layout/list1"/>
    <dgm:cxn modelId="{4AF06F1C-E637-4144-9157-B265456F2DFB}" type="presOf" srcId="{30B29131-4F90-493D-9C02-3A7002889F6A}" destId="{4D07E208-619A-49EB-8E63-D9B47917C297}" srcOrd="0" destOrd="0" presId="urn:microsoft.com/office/officeart/2005/8/layout/list1"/>
    <dgm:cxn modelId="{9C0C1F25-435B-4489-9982-46E22E077087}" srcId="{ED7B4644-68DF-43ED-951A-75BCF60370C6}" destId="{9AC9A4C5-9EDD-4A70-8B9E-BDF93E2A84DF}" srcOrd="3" destOrd="0" parTransId="{41199ECD-6194-43B3-9BEE-FAB9D62753A0}" sibTransId="{3E20CF37-5D60-4C13-B1A4-00CAC0C16D11}"/>
    <dgm:cxn modelId="{11DA5C2A-38FA-4D4C-AC73-15EF15BD6EA2}" srcId="{30B29131-4F90-493D-9C02-3A7002889F6A}" destId="{EFE8D5EB-6C9D-4E27-ACBB-22D9C4487C28}" srcOrd="0" destOrd="0" parTransId="{305555E4-AF75-4844-BDBB-47424E20E561}" sibTransId="{57FE58A4-8148-478C-8CF8-C66653091104}"/>
    <dgm:cxn modelId="{5F94DA35-5E01-4EF7-99B9-E47EFBF20593}" type="presOf" srcId="{30B29131-4F90-493D-9C02-3A7002889F6A}" destId="{9EC7A296-75AA-4627-B68C-3DF6D6C7ADBD}" srcOrd="1" destOrd="0" presId="urn:microsoft.com/office/officeart/2005/8/layout/list1"/>
    <dgm:cxn modelId="{E6A0C536-9CFB-4519-9865-10942B3CF100}" type="presOf" srcId="{EFE8D5EB-6C9D-4E27-ACBB-22D9C4487C28}" destId="{FDA6A20E-D983-4789-8DB3-41E380B00A25}" srcOrd="0" destOrd="0" presId="urn:microsoft.com/office/officeart/2005/8/layout/list1"/>
    <dgm:cxn modelId="{AADB1091-D9B4-44B1-B1EF-A849BFD47842}" type="presOf" srcId="{ED7B4644-68DF-43ED-951A-75BCF60370C6}" destId="{FDA6A20E-D983-4789-8DB3-41E380B00A25}" srcOrd="0" destOrd="2" presId="urn:microsoft.com/office/officeart/2005/8/layout/list1"/>
    <dgm:cxn modelId="{AB995B93-368A-4B91-8655-6AF3873F406B}" type="presOf" srcId="{9AC9A4C5-9EDD-4A70-8B9E-BDF93E2A84DF}" destId="{FDA6A20E-D983-4789-8DB3-41E380B00A25}" srcOrd="0" destOrd="6" presId="urn:microsoft.com/office/officeart/2005/8/layout/list1"/>
    <dgm:cxn modelId="{213C0A98-A0C3-4990-9F25-1B4327FDA2B7}" srcId="{81F17DD3-09A1-4574-A79B-4BC337BA2516}" destId="{30B29131-4F90-493D-9C02-3A7002889F6A}" srcOrd="0" destOrd="0" parTransId="{E24BE875-D215-4EC9-9BAF-0B4285191407}" sibTransId="{E2E61B77-78F8-485C-B40C-6D50F3AD5174}"/>
    <dgm:cxn modelId="{5ACE2399-196C-416F-8F7D-719546B52353}" srcId="{ED7B4644-68DF-43ED-951A-75BCF60370C6}" destId="{ED1346D3-94F1-4E9F-B860-AA313FCA810A}" srcOrd="2" destOrd="0" parTransId="{BA56044C-18B9-45E3-B170-F20B38E6C53D}" sibTransId="{1103EB3E-61E0-47A7-90C8-DB00BF8FE781}"/>
    <dgm:cxn modelId="{FD3B239C-639A-446D-A95C-B5BB359A3EA3}" srcId="{30B29131-4F90-493D-9C02-3A7002889F6A}" destId="{ED7B4644-68DF-43ED-951A-75BCF60370C6}" srcOrd="2" destOrd="0" parTransId="{0ED54B55-D5AE-40DB-A5F3-974BA7681D0A}" sibTransId="{753FE746-5B35-4D08-9CFE-A4FD1ED76D42}"/>
    <dgm:cxn modelId="{3AC6C9A2-BD00-432C-AFEE-6F26496C6E1E}" type="presOf" srcId="{344658D9-0081-4758-986B-B8C67628D03C}" destId="{FDA6A20E-D983-4789-8DB3-41E380B00A25}" srcOrd="0" destOrd="4" presId="urn:microsoft.com/office/officeart/2005/8/layout/list1"/>
    <dgm:cxn modelId="{A16456DD-03FD-4059-80E4-75159B893520}" srcId="{ED7B4644-68DF-43ED-951A-75BCF60370C6}" destId="{344658D9-0081-4758-986B-B8C67628D03C}" srcOrd="1" destOrd="0" parTransId="{EB7E644C-3ED8-43FA-A8D7-9D9055CA4D58}" sibTransId="{57981BE7-B19F-44B4-BC5C-FD078E447809}"/>
    <dgm:cxn modelId="{D9AC88EB-43D2-4F7D-9C54-CFE77C252130}" type="presOf" srcId="{ED1346D3-94F1-4E9F-B860-AA313FCA810A}" destId="{FDA6A20E-D983-4789-8DB3-41E380B00A25}" srcOrd="0" destOrd="5" presId="urn:microsoft.com/office/officeart/2005/8/layout/list1"/>
    <dgm:cxn modelId="{245F13F4-A16B-4EAC-B550-1F3028ECF82A}" type="presOf" srcId="{5FD919E7-9282-4BB5-9683-0AEF6AD94E5D}" destId="{FDA6A20E-D983-4789-8DB3-41E380B00A25}" srcOrd="0" destOrd="1" presId="urn:microsoft.com/office/officeart/2005/8/layout/list1"/>
    <dgm:cxn modelId="{C392D5F6-6F79-45B5-9ADB-348EEAC6DE06}" type="presOf" srcId="{B75EEB29-2E04-4FAB-82E1-2F0041FA8978}" destId="{FDA6A20E-D983-4789-8DB3-41E380B00A25}" srcOrd="0" destOrd="3" presId="urn:microsoft.com/office/officeart/2005/8/layout/list1"/>
    <dgm:cxn modelId="{173E9FFD-4CCB-4C1B-8A06-7E49DEEBE9F3}" srcId="{ED7B4644-68DF-43ED-951A-75BCF60370C6}" destId="{B75EEB29-2E04-4FAB-82E1-2F0041FA8978}" srcOrd="0" destOrd="0" parTransId="{54C9FEFC-6C9C-4069-ACE9-05FEC1C4BEE1}" sibTransId="{43B1F3A5-CD1B-4CD0-A3AC-6D82C2B28991}"/>
    <dgm:cxn modelId="{A3E9F266-BF33-453B-843B-4B9AD671AEAF}" type="presParOf" srcId="{CDA32646-CB55-4CEA-8621-6410113DE625}" destId="{39FDCCDF-E4F4-4BA2-8D56-C4F74D4FBF04}" srcOrd="0" destOrd="0" presId="urn:microsoft.com/office/officeart/2005/8/layout/list1"/>
    <dgm:cxn modelId="{1D4AF105-8D7B-48E5-A46D-0E484652FC42}" type="presParOf" srcId="{39FDCCDF-E4F4-4BA2-8D56-C4F74D4FBF04}" destId="{4D07E208-619A-49EB-8E63-D9B47917C297}" srcOrd="0" destOrd="0" presId="urn:microsoft.com/office/officeart/2005/8/layout/list1"/>
    <dgm:cxn modelId="{18967C0E-ECEB-4098-8F0E-656570ACB662}" type="presParOf" srcId="{39FDCCDF-E4F4-4BA2-8D56-C4F74D4FBF04}" destId="{9EC7A296-75AA-4627-B68C-3DF6D6C7ADBD}" srcOrd="1" destOrd="0" presId="urn:microsoft.com/office/officeart/2005/8/layout/list1"/>
    <dgm:cxn modelId="{3685D3EB-0D2E-48EA-B67C-7621E3B2B490}" type="presParOf" srcId="{CDA32646-CB55-4CEA-8621-6410113DE625}" destId="{6E456471-13DF-4415-8D2F-7BAC054722A0}" srcOrd="1" destOrd="0" presId="urn:microsoft.com/office/officeart/2005/8/layout/list1"/>
    <dgm:cxn modelId="{D5D39960-88EC-4D42-B6DD-DB8BDEB10043}" type="presParOf" srcId="{CDA32646-CB55-4CEA-8621-6410113DE625}" destId="{FDA6A20E-D983-4789-8DB3-41E380B00A25}" srcOrd="2" destOrd="0" presId="urn:microsoft.com/office/officeart/2005/8/layout/list1"/>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14"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hr-HR" b="1" dirty="0"/>
            <a:t>Tehnike poticanja kreativnosti: </a:t>
          </a:r>
          <a:r>
            <a:rPr lang="en-GB" b="1" noProof="0" dirty="0"/>
            <a:t>Six Thinking Hats</a:t>
          </a:r>
          <a:endParaRPr lang="en-GB" noProof="0"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E1219C6-5707-435E-A9B5-D177918F74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03B9EAC-C9E4-4676-8922-BD697BA63DD2}">
      <dgm:prSet/>
      <dgm:spPr>
        <a:solidFill>
          <a:srgbClr val="E12227"/>
        </a:solidFill>
      </dgm:spPr>
      <dgm:t>
        <a:bodyPr/>
        <a:lstStyle/>
        <a:p>
          <a:pPr rtl="0"/>
          <a:r>
            <a:rPr lang="en-GB" dirty="0"/>
            <a:t>The six thinking hats </a:t>
          </a:r>
          <a:r>
            <a:rPr lang="en-GB" dirty="0" err="1"/>
            <a:t>metafora</a:t>
          </a:r>
          <a:endParaRPr lang="hr-HR" dirty="0"/>
        </a:p>
      </dgm:t>
    </dgm:pt>
    <dgm:pt modelId="{CE943AF6-AB6D-4CC9-A0EB-D32055B693CF}" type="parTrans" cxnId="{F789D6D4-C847-45B4-BAA0-8B89748DA69D}">
      <dgm:prSet/>
      <dgm:spPr/>
      <dgm:t>
        <a:bodyPr/>
        <a:lstStyle/>
        <a:p>
          <a:endParaRPr lang="en-US"/>
        </a:p>
      </dgm:t>
    </dgm:pt>
    <dgm:pt modelId="{BAE89B6E-425C-419F-9628-814E835D3788}" type="sibTrans" cxnId="{F789D6D4-C847-45B4-BAA0-8B89748DA69D}">
      <dgm:prSet/>
      <dgm:spPr/>
      <dgm:t>
        <a:bodyPr/>
        <a:lstStyle/>
        <a:p>
          <a:endParaRPr lang="en-US"/>
        </a:p>
      </dgm:t>
    </dgm:pt>
    <dgm:pt modelId="{7611772E-C939-432E-84C0-C1E9D412D27F}">
      <dgm:prSet/>
      <dgm:spPr>
        <a:ln>
          <a:solidFill>
            <a:srgbClr val="E12227"/>
          </a:solidFill>
        </a:ln>
      </dgm:spPr>
      <dgm:t>
        <a:bodyPr/>
        <a:lstStyle/>
        <a:p>
          <a:pPr rtl="0"/>
          <a:r>
            <a:rPr lang="en-GB" noProof="0" dirty="0" err="1"/>
            <a:t>Šest</a:t>
          </a:r>
          <a:r>
            <a:rPr lang="en-GB" noProof="0" dirty="0"/>
            <a:t> </a:t>
          </a:r>
          <a:r>
            <a:rPr lang="en-GB" noProof="0" dirty="0" err="1"/>
            <a:t>različitih</a:t>
          </a:r>
          <a:r>
            <a:rPr lang="en-GB" noProof="0" dirty="0"/>
            <a:t> </a:t>
          </a:r>
          <a:r>
            <a:rPr lang="en-GB" noProof="0" dirty="0" err="1"/>
            <a:t>kognitivnih</a:t>
          </a:r>
          <a:r>
            <a:rPr lang="en-GB" noProof="0" dirty="0"/>
            <a:t> </a:t>
          </a:r>
          <a:r>
            <a:rPr lang="en-GB" noProof="0" dirty="0" err="1"/>
            <a:t>pristupa</a:t>
          </a:r>
          <a:r>
            <a:rPr lang="en-GB" noProof="0" dirty="0"/>
            <a:t> </a:t>
          </a:r>
          <a:r>
            <a:rPr lang="en-GB" noProof="0" dirty="0" err="1"/>
            <a:t>razmišljanju</a:t>
          </a:r>
          <a:endParaRPr lang="en-GB" noProof="0" dirty="0"/>
        </a:p>
      </dgm:t>
    </dgm:pt>
    <dgm:pt modelId="{71BE8EDF-B921-4169-BFB6-1CE96A23E637}" type="parTrans" cxnId="{32041873-C80E-4B3C-B2AB-B43711FD1A6A}">
      <dgm:prSet/>
      <dgm:spPr/>
      <dgm:t>
        <a:bodyPr/>
        <a:lstStyle/>
        <a:p>
          <a:endParaRPr lang="en-US"/>
        </a:p>
      </dgm:t>
    </dgm:pt>
    <dgm:pt modelId="{C5EFC3EC-2625-443A-858D-B25EE837ACEB}" type="sibTrans" cxnId="{32041873-C80E-4B3C-B2AB-B43711FD1A6A}">
      <dgm:prSet/>
      <dgm:spPr/>
      <dgm:t>
        <a:bodyPr/>
        <a:lstStyle/>
        <a:p>
          <a:endParaRPr lang="en-US"/>
        </a:p>
      </dgm:t>
    </dgm:pt>
    <dgm:pt modelId="{77E52831-9900-4539-BAE0-BCFF19813505}">
      <dgm:prSet/>
      <dgm:spPr>
        <a:ln>
          <a:solidFill>
            <a:srgbClr val="E12227"/>
          </a:solidFill>
        </a:ln>
      </dgm:spPr>
      <dgm:t>
        <a:bodyPr/>
        <a:lstStyle/>
        <a:p>
          <a:pPr rtl="0"/>
          <a:r>
            <a:rPr lang="en-GB" dirty="0" err="1"/>
            <a:t>Šest</a:t>
          </a:r>
          <a:r>
            <a:rPr lang="en-GB" dirty="0"/>
            <a:t> </a:t>
          </a:r>
          <a:r>
            <a:rPr lang="en-GB" dirty="0" err="1"/>
            <a:t>šešira</a:t>
          </a:r>
          <a:r>
            <a:rPr lang="en-GB" dirty="0"/>
            <a:t> </a:t>
          </a:r>
          <a:r>
            <a:rPr lang="en-GB" dirty="0" err="1"/>
            <a:t>različito</a:t>
          </a:r>
          <a:r>
            <a:rPr lang="en-GB" dirty="0"/>
            <a:t> je </a:t>
          </a:r>
          <a:r>
            <a:rPr lang="en-GB" dirty="0" err="1"/>
            <a:t>obojeno</a:t>
          </a:r>
          <a:r>
            <a:rPr lang="en-GB" dirty="0"/>
            <a:t> </a:t>
          </a:r>
          <a:r>
            <a:rPr lang="en-GB" dirty="0" err="1"/>
            <a:t>i</a:t>
          </a:r>
          <a:r>
            <a:rPr lang="en-GB" dirty="0"/>
            <a:t> </a:t>
          </a:r>
          <a:r>
            <a:rPr lang="en-GB" dirty="0" err="1"/>
            <a:t>svaki</a:t>
          </a:r>
          <a:r>
            <a:rPr lang="en-GB" dirty="0"/>
            <a:t> </a:t>
          </a:r>
          <a:r>
            <a:rPr lang="en-GB" dirty="0" err="1"/>
            <a:t>predstavlja</a:t>
          </a:r>
          <a:r>
            <a:rPr lang="en-GB" dirty="0"/>
            <a:t> </a:t>
          </a:r>
          <a:r>
            <a:rPr lang="en-GB" dirty="0" err="1"/>
            <a:t>drugačiji</a:t>
          </a:r>
          <a:r>
            <a:rPr lang="en-GB" dirty="0"/>
            <a:t> </a:t>
          </a:r>
          <a:r>
            <a:rPr lang="en-GB" dirty="0" err="1"/>
            <a:t>pristup</a:t>
          </a:r>
          <a:r>
            <a:rPr lang="en-GB" dirty="0"/>
            <a:t> </a:t>
          </a:r>
          <a:r>
            <a:rPr lang="en-GB" dirty="0" err="1"/>
            <a:t>problemu</a:t>
          </a:r>
          <a:r>
            <a:rPr lang="en-GB" dirty="0"/>
            <a:t>.</a:t>
          </a:r>
          <a:endParaRPr lang="en-GB" noProof="0" dirty="0"/>
        </a:p>
      </dgm:t>
    </dgm:pt>
    <dgm:pt modelId="{ED7717C6-71AA-4D66-9744-6572349A4102}" type="parTrans" cxnId="{DC494103-CFFA-47CE-A081-AEEFBA807863}">
      <dgm:prSet/>
      <dgm:spPr/>
      <dgm:t>
        <a:bodyPr/>
        <a:lstStyle/>
        <a:p>
          <a:endParaRPr lang="en-US"/>
        </a:p>
      </dgm:t>
    </dgm:pt>
    <dgm:pt modelId="{11C609D6-3DDA-4FA2-B3EB-23187AB8E61B}" type="sibTrans" cxnId="{DC494103-CFFA-47CE-A081-AEEFBA807863}">
      <dgm:prSet/>
      <dgm:spPr/>
      <dgm:t>
        <a:bodyPr/>
        <a:lstStyle/>
        <a:p>
          <a:endParaRPr lang="en-US"/>
        </a:p>
      </dgm:t>
    </dgm:pt>
    <dgm:pt modelId="{AF8CD366-C205-4404-8C43-0D6959E82F14}">
      <dgm:prSet/>
      <dgm:spPr>
        <a:ln>
          <a:solidFill>
            <a:srgbClr val="E12227"/>
          </a:solidFill>
        </a:ln>
      </dgm:spPr>
      <dgm:t>
        <a:bodyPr/>
        <a:lstStyle/>
        <a:p>
          <a:pPr rtl="0"/>
          <a:r>
            <a:rPr lang="en-GB" noProof="0" dirty="0" err="1"/>
            <a:t>Boje</a:t>
          </a:r>
          <a:r>
            <a:rPr lang="en-GB" noProof="0" dirty="0"/>
            <a:t> </a:t>
          </a:r>
          <a:r>
            <a:rPr lang="en-GB" noProof="0" dirty="0" err="1"/>
            <a:t>su</a:t>
          </a:r>
          <a:r>
            <a:rPr lang="en-GB" noProof="0" dirty="0"/>
            <a:t>:</a:t>
          </a:r>
        </a:p>
      </dgm:t>
    </dgm:pt>
    <dgm:pt modelId="{15616B94-B369-4CA4-AC01-6C66C62B4DBD}" type="parTrans" cxnId="{C065F2DC-1C7D-491D-85C9-FAF49D60B8B5}">
      <dgm:prSet/>
      <dgm:spPr/>
      <dgm:t>
        <a:bodyPr/>
        <a:lstStyle/>
        <a:p>
          <a:endParaRPr lang="en-US"/>
        </a:p>
      </dgm:t>
    </dgm:pt>
    <dgm:pt modelId="{47C0FDA7-1DAE-48FD-8B5F-1FD9A27D95E2}" type="sibTrans" cxnId="{C065F2DC-1C7D-491D-85C9-FAF49D60B8B5}">
      <dgm:prSet/>
      <dgm:spPr/>
      <dgm:t>
        <a:bodyPr/>
        <a:lstStyle/>
        <a:p>
          <a:endParaRPr lang="en-US"/>
        </a:p>
      </dgm:t>
    </dgm:pt>
    <dgm:pt modelId="{70C4C10E-1AF0-4922-A7F7-D7F07CF7296F}">
      <dgm:prSet/>
      <dgm:spPr>
        <a:ln>
          <a:solidFill>
            <a:srgbClr val="E12227"/>
          </a:solidFill>
        </a:ln>
      </dgm:spPr>
      <dgm:t>
        <a:bodyPr/>
        <a:lstStyle/>
        <a:p>
          <a:pPr rtl="0"/>
          <a:r>
            <a:rPr lang="en-GB"/>
            <a:t>Žuta – prednosti, pozitivni aspekti, svjetlina i optimizam</a:t>
          </a:r>
          <a:endParaRPr lang="en-GB" noProof="0" dirty="0"/>
        </a:p>
      </dgm:t>
    </dgm:pt>
    <dgm:pt modelId="{E7382156-4FA8-404E-B005-09A4A3BAB260}" type="parTrans" cxnId="{3914ABE2-FC02-4450-BD5E-596F6FF60AAA}">
      <dgm:prSet/>
      <dgm:spPr/>
      <dgm:t>
        <a:bodyPr/>
        <a:lstStyle/>
        <a:p>
          <a:endParaRPr lang="en-US"/>
        </a:p>
      </dgm:t>
    </dgm:pt>
    <dgm:pt modelId="{A96B1774-D226-47C7-87E3-036113D7DA4E}" type="sibTrans" cxnId="{3914ABE2-FC02-4450-BD5E-596F6FF60AAA}">
      <dgm:prSet/>
      <dgm:spPr/>
      <dgm:t>
        <a:bodyPr/>
        <a:lstStyle/>
        <a:p>
          <a:endParaRPr lang="en-US"/>
        </a:p>
      </dgm:t>
    </dgm:pt>
    <dgm:pt modelId="{25FA6148-4632-E44B-8E4D-63F04086044B}">
      <dgm:prSet/>
      <dgm:spPr/>
      <dgm:t>
        <a:bodyPr/>
        <a:lstStyle/>
        <a:p>
          <a:pPr>
            <a:buFont typeface="Symbol" pitchFamily="2" charset="2"/>
            <a:buChar char=""/>
          </a:pPr>
          <a:r>
            <a:rPr lang="en-GB"/>
            <a:t>Crna – Poteškoće, Negativni aspekti, Oprez i kritičnost</a:t>
          </a:r>
          <a:endParaRPr lang="en-HR"/>
        </a:p>
      </dgm:t>
    </dgm:pt>
    <dgm:pt modelId="{24048C3E-B7BD-A44A-85CC-600247F71BD4}" type="parTrans" cxnId="{38F17E43-D4C7-C547-A529-1129CB91EEB5}">
      <dgm:prSet/>
      <dgm:spPr/>
      <dgm:t>
        <a:bodyPr/>
        <a:lstStyle/>
        <a:p>
          <a:endParaRPr lang="en-GB"/>
        </a:p>
      </dgm:t>
    </dgm:pt>
    <dgm:pt modelId="{A045F35C-E97D-B04A-BD80-0F4F01058259}" type="sibTrans" cxnId="{38F17E43-D4C7-C547-A529-1129CB91EEB5}">
      <dgm:prSet/>
      <dgm:spPr/>
      <dgm:t>
        <a:bodyPr/>
        <a:lstStyle/>
        <a:p>
          <a:endParaRPr lang="en-GB"/>
        </a:p>
      </dgm:t>
    </dgm:pt>
    <dgm:pt modelId="{ED399A77-01C5-1645-9D31-E70B59E7CA28}">
      <dgm:prSet/>
      <dgm:spPr/>
      <dgm:t>
        <a:bodyPr/>
        <a:lstStyle/>
        <a:p>
          <a:pPr>
            <a:buFont typeface="Symbol" pitchFamily="2" charset="2"/>
            <a:buChar char=""/>
          </a:pPr>
          <a:r>
            <a:rPr lang="en-GB"/>
            <a:t>Plava – proces, organizacijsko razmišljanje: sažetak, sljedeći koraci…</a:t>
          </a:r>
          <a:endParaRPr lang="en-HR"/>
        </a:p>
      </dgm:t>
    </dgm:pt>
    <dgm:pt modelId="{F70678C6-1927-7942-9612-75E8362326CA}" type="parTrans" cxnId="{546E1871-E718-C24D-BC5C-70C5DE6454FC}">
      <dgm:prSet/>
      <dgm:spPr/>
      <dgm:t>
        <a:bodyPr/>
        <a:lstStyle/>
        <a:p>
          <a:endParaRPr lang="en-GB"/>
        </a:p>
      </dgm:t>
    </dgm:pt>
    <dgm:pt modelId="{DE2ADAC2-B071-2B4D-99EB-D8C34CE0E493}" type="sibTrans" cxnId="{546E1871-E718-C24D-BC5C-70C5DE6454FC}">
      <dgm:prSet/>
      <dgm:spPr/>
      <dgm:t>
        <a:bodyPr/>
        <a:lstStyle/>
        <a:p>
          <a:endParaRPr lang="en-GB"/>
        </a:p>
      </dgm:t>
    </dgm:pt>
    <dgm:pt modelId="{BB1B5792-E34C-5649-854C-140C00B447CE}">
      <dgm:prSet/>
      <dgm:spPr/>
      <dgm:t>
        <a:bodyPr/>
        <a:lstStyle/>
        <a:p>
          <a:pPr>
            <a:buFont typeface="Symbol" pitchFamily="2" charset="2"/>
            <a:buChar char=""/>
          </a:pPr>
          <a:r>
            <a:rPr lang="en-GB"/>
            <a:t>Zeleno – Kreativnost, nove ideje, alternative</a:t>
          </a:r>
          <a:endParaRPr lang="en-HR"/>
        </a:p>
      </dgm:t>
    </dgm:pt>
    <dgm:pt modelId="{AD144130-A042-8949-BA13-2BB91A0FFBF4}" type="parTrans" cxnId="{36AFDB79-257B-4843-A9F7-D1AB13D71D54}">
      <dgm:prSet/>
      <dgm:spPr/>
      <dgm:t>
        <a:bodyPr/>
        <a:lstStyle/>
        <a:p>
          <a:endParaRPr lang="en-GB"/>
        </a:p>
      </dgm:t>
    </dgm:pt>
    <dgm:pt modelId="{C7AC2F1C-DF7F-BB48-ABA7-046DCE251481}" type="sibTrans" cxnId="{36AFDB79-257B-4843-A9F7-D1AB13D71D54}">
      <dgm:prSet/>
      <dgm:spPr/>
      <dgm:t>
        <a:bodyPr/>
        <a:lstStyle/>
        <a:p>
          <a:endParaRPr lang="en-GB"/>
        </a:p>
      </dgm:t>
    </dgm:pt>
    <dgm:pt modelId="{B56F54BE-627C-F14B-9C63-3FD5B2BF6D46}">
      <dgm:prSet/>
      <dgm:spPr/>
      <dgm:t>
        <a:bodyPr/>
        <a:lstStyle/>
        <a:p>
          <a:pPr>
            <a:buFont typeface="Symbol" pitchFamily="2" charset="2"/>
            <a:buChar char=""/>
          </a:pPr>
          <a:r>
            <a:rPr lang="en-GB"/>
            <a:t>Crvena – Emocije, intuicija, instinkt i predosjećaj</a:t>
          </a:r>
          <a:endParaRPr lang="en-HR"/>
        </a:p>
      </dgm:t>
    </dgm:pt>
    <dgm:pt modelId="{0AB38400-115C-7A4C-BE0B-BB0928157657}" type="parTrans" cxnId="{3F0EEF64-06EF-E548-8D5B-38C6670B2C68}">
      <dgm:prSet/>
      <dgm:spPr/>
      <dgm:t>
        <a:bodyPr/>
        <a:lstStyle/>
        <a:p>
          <a:endParaRPr lang="en-GB"/>
        </a:p>
      </dgm:t>
    </dgm:pt>
    <dgm:pt modelId="{D49D844A-EF6E-304B-8FA4-604B44CA2AA4}" type="sibTrans" cxnId="{3F0EEF64-06EF-E548-8D5B-38C6670B2C68}">
      <dgm:prSet/>
      <dgm:spPr/>
      <dgm:t>
        <a:bodyPr/>
        <a:lstStyle/>
        <a:p>
          <a:endParaRPr lang="en-GB"/>
        </a:p>
      </dgm:t>
    </dgm:pt>
    <dgm:pt modelId="{2D385A13-5F45-EE45-A6AA-08BB1DFFFE87}">
      <dgm:prSet/>
      <dgm:spPr/>
      <dgm:t>
        <a:bodyPr/>
        <a:lstStyle/>
        <a:p>
          <a:pPr>
            <a:buFont typeface="Symbol" pitchFamily="2" charset="2"/>
            <a:buChar char=""/>
          </a:pPr>
          <a:r>
            <a:rPr lang="en-GB" dirty="0" err="1"/>
            <a:t>Bijela</a:t>
          </a:r>
          <a:r>
            <a:rPr lang="en-GB" dirty="0"/>
            <a:t> – </a:t>
          </a:r>
          <a:r>
            <a:rPr lang="en-GB" dirty="0" err="1"/>
            <a:t>činjenice</a:t>
          </a:r>
          <a:r>
            <a:rPr lang="en-GB" dirty="0"/>
            <a:t>, </a:t>
          </a:r>
          <a:r>
            <a:rPr lang="en-GB" dirty="0" err="1"/>
            <a:t>podaci</a:t>
          </a:r>
          <a:r>
            <a:rPr lang="en-GB" dirty="0"/>
            <a:t>, </a:t>
          </a:r>
          <a:r>
            <a:rPr lang="en-GB" dirty="0" err="1"/>
            <a:t>racionalnost</a:t>
          </a:r>
          <a:endParaRPr lang="en-HR" dirty="0"/>
        </a:p>
      </dgm:t>
    </dgm:pt>
    <dgm:pt modelId="{47E138D4-970A-D74E-ABE6-E521D38E9A4D}" type="parTrans" cxnId="{FE183C40-5865-7C4C-8521-701E2E90AE8D}">
      <dgm:prSet/>
      <dgm:spPr/>
      <dgm:t>
        <a:bodyPr/>
        <a:lstStyle/>
        <a:p>
          <a:endParaRPr lang="en-GB"/>
        </a:p>
      </dgm:t>
    </dgm:pt>
    <dgm:pt modelId="{D4414B27-2105-3144-A2A9-8F3EF7A3C86B}" type="sibTrans" cxnId="{FE183C40-5865-7C4C-8521-701E2E90AE8D}">
      <dgm:prSet/>
      <dgm:spPr/>
      <dgm:t>
        <a:bodyPr/>
        <a:lstStyle/>
        <a:p>
          <a:endParaRPr lang="en-GB"/>
        </a:p>
      </dgm:t>
    </dgm:pt>
    <dgm:pt modelId="{1F6EFDCD-948F-4FB8-91AA-61F3410BAF5A}" type="pres">
      <dgm:prSet presAssocID="{7E1219C6-5707-435E-A9B5-D177918F74A4}" presName="linear" presStyleCnt="0">
        <dgm:presLayoutVars>
          <dgm:dir/>
          <dgm:animLvl val="lvl"/>
          <dgm:resizeHandles val="exact"/>
        </dgm:presLayoutVars>
      </dgm:prSet>
      <dgm:spPr/>
    </dgm:pt>
    <dgm:pt modelId="{42C885E2-B70D-47F3-9346-D1B47D94F84C}" type="pres">
      <dgm:prSet presAssocID="{203B9EAC-C9E4-4676-8922-BD697BA63DD2}" presName="parentLin" presStyleCnt="0"/>
      <dgm:spPr/>
    </dgm:pt>
    <dgm:pt modelId="{06DFDA18-8CB9-47C3-87F6-82E103103B53}" type="pres">
      <dgm:prSet presAssocID="{203B9EAC-C9E4-4676-8922-BD697BA63DD2}" presName="parentLeftMargin" presStyleLbl="node1" presStyleIdx="0" presStyleCnt="1"/>
      <dgm:spPr/>
    </dgm:pt>
    <dgm:pt modelId="{BD0264EF-516D-4A52-83DB-EDF7346530D1}" type="pres">
      <dgm:prSet presAssocID="{203B9EAC-C9E4-4676-8922-BD697BA63DD2}" presName="parentText" presStyleLbl="node1" presStyleIdx="0" presStyleCnt="1">
        <dgm:presLayoutVars>
          <dgm:chMax val="0"/>
          <dgm:bulletEnabled val="1"/>
        </dgm:presLayoutVars>
      </dgm:prSet>
      <dgm:spPr/>
    </dgm:pt>
    <dgm:pt modelId="{D54257C3-7CC1-40AC-8459-9BBE1572432C}" type="pres">
      <dgm:prSet presAssocID="{203B9EAC-C9E4-4676-8922-BD697BA63DD2}" presName="negativeSpace" presStyleCnt="0"/>
      <dgm:spPr/>
    </dgm:pt>
    <dgm:pt modelId="{196301DD-7512-46F3-BD81-C26C11B007D1}" type="pres">
      <dgm:prSet presAssocID="{203B9EAC-C9E4-4676-8922-BD697BA63DD2}" presName="childText" presStyleLbl="conFgAcc1" presStyleIdx="0" presStyleCnt="1" custLinFactNeighborX="-1401" custLinFactNeighborY="-199">
        <dgm:presLayoutVars>
          <dgm:bulletEnabled val="1"/>
        </dgm:presLayoutVars>
      </dgm:prSet>
      <dgm:spPr/>
    </dgm:pt>
  </dgm:ptLst>
  <dgm:cxnLst>
    <dgm:cxn modelId="{DC494103-CFFA-47CE-A081-AEEFBA807863}" srcId="{203B9EAC-C9E4-4676-8922-BD697BA63DD2}" destId="{77E52831-9900-4539-BAE0-BCFF19813505}" srcOrd="1" destOrd="0" parTransId="{ED7717C6-71AA-4D66-9744-6572349A4102}" sibTransId="{11C609D6-3DDA-4FA2-B3EB-23187AB8E61B}"/>
    <dgm:cxn modelId="{4D533D26-4018-D741-8EB5-77C1130A3BE8}" type="presOf" srcId="{ED399A77-01C5-1645-9D31-E70B59E7CA28}" destId="{196301DD-7512-46F3-BD81-C26C11B007D1}" srcOrd="0" destOrd="5" presId="urn:microsoft.com/office/officeart/2005/8/layout/list1"/>
    <dgm:cxn modelId="{2E78752B-2ABA-4D18-9B0D-FE25B7439ADB}" type="presOf" srcId="{7611772E-C939-432E-84C0-C1E9D412D27F}" destId="{196301DD-7512-46F3-BD81-C26C11B007D1}" srcOrd="0" destOrd="0" presId="urn:microsoft.com/office/officeart/2005/8/layout/list1"/>
    <dgm:cxn modelId="{8AA58031-CE77-4FD4-B9FA-B35AE175C12D}" type="presOf" srcId="{203B9EAC-C9E4-4676-8922-BD697BA63DD2}" destId="{06DFDA18-8CB9-47C3-87F6-82E103103B53}" srcOrd="0" destOrd="0" presId="urn:microsoft.com/office/officeart/2005/8/layout/list1"/>
    <dgm:cxn modelId="{F1EE493A-6047-4847-A0FA-C04077DF8DEE}" type="presOf" srcId="{203B9EAC-C9E4-4676-8922-BD697BA63DD2}" destId="{BD0264EF-516D-4A52-83DB-EDF7346530D1}" srcOrd="1" destOrd="0" presId="urn:microsoft.com/office/officeart/2005/8/layout/list1"/>
    <dgm:cxn modelId="{4AC7153C-971D-48E2-8B1A-A9C5D4488822}" type="presOf" srcId="{7E1219C6-5707-435E-A9B5-D177918F74A4}" destId="{1F6EFDCD-948F-4FB8-91AA-61F3410BAF5A}" srcOrd="0" destOrd="0" presId="urn:microsoft.com/office/officeart/2005/8/layout/list1"/>
    <dgm:cxn modelId="{FE183C40-5865-7C4C-8521-701E2E90AE8D}" srcId="{AF8CD366-C205-4404-8C43-0D6959E82F14}" destId="{2D385A13-5F45-EE45-A6AA-08BB1DFFFE87}" srcOrd="5" destOrd="0" parTransId="{47E138D4-970A-D74E-ABE6-E521D38E9A4D}" sibTransId="{D4414B27-2105-3144-A2A9-8F3EF7A3C86B}"/>
    <dgm:cxn modelId="{271A8740-F08F-9C43-BFFA-BB5170345C16}" type="presOf" srcId="{25FA6148-4632-E44B-8E4D-63F04086044B}" destId="{196301DD-7512-46F3-BD81-C26C11B007D1}" srcOrd="0" destOrd="4" presId="urn:microsoft.com/office/officeart/2005/8/layout/list1"/>
    <dgm:cxn modelId="{38F17E43-D4C7-C547-A529-1129CB91EEB5}" srcId="{AF8CD366-C205-4404-8C43-0D6959E82F14}" destId="{25FA6148-4632-E44B-8E4D-63F04086044B}" srcOrd="1" destOrd="0" parTransId="{24048C3E-B7BD-A44A-85CC-600247F71BD4}" sibTransId="{A045F35C-E97D-B04A-BD80-0F4F01058259}"/>
    <dgm:cxn modelId="{3F0EEF64-06EF-E548-8D5B-38C6670B2C68}" srcId="{AF8CD366-C205-4404-8C43-0D6959E82F14}" destId="{B56F54BE-627C-F14B-9C63-3FD5B2BF6D46}" srcOrd="4" destOrd="0" parTransId="{0AB38400-115C-7A4C-BE0B-BB0928157657}" sibTransId="{D49D844A-EF6E-304B-8FA4-604B44CA2AA4}"/>
    <dgm:cxn modelId="{546E1871-E718-C24D-BC5C-70C5DE6454FC}" srcId="{AF8CD366-C205-4404-8C43-0D6959E82F14}" destId="{ED399A77-01C5-1645-9D31-E70B59E7CA28}" srcOrd="2" destOrd="0" parTransId="{F70678C6-1927-7942-9612-75E8362326CA}" sibTransId="{DE2ADAC2-B071-2B4D-99EB-D8C34CE0E493}"/>
    <dgm:cxn modelId="{32041873-C80E-4B3C-B2AB-B43711FD1A6A}" srcId="{203B9EAC-C9E4-4676-8922-BD697BA63DD2}" destId="{7611772E-C939-432E-84C0-C1E9D412D27F}" srcOrd="0" destOrd="0" parTransId="{71BE8EDF-B921-4169-BFB6-1CE96A23E637}" sibTransId="{C5EFC3EC-2625-443A-858D-B25EE837ACEB}"/>
    <dgm:cxn modelId="{36AFDB79-257B-4843-A9F7-D1AB13D71D54}" srcId="{AF8CD366-C205-4404-8C43-0D6959E82F14}" destId="{BB1B5792-E34C-5649-854C-140C00B447CE}" srcOrd="3" destOrd="0" parTransId="{AD144130-A042-8949-BA13-2BB91A0FFBF4}" sibTransId="{C7AC2F1C-DF7F-BB48-ABA7-046DCE251481}"/>
    <dgm:cxn modelId="{49BFB28A-A79B-4E3D-BCB3-946FD6E13BED}" type="presOf" srcId="{70C4C10E-1AF0-4922-A7F7-D7F07CF7296F}" destId="{196301DD-7512-46F3-BD81-C26C11B007D1}" srcOrd="0" destOrd="3" presId="urn:microsoft.com/office/officeart/2005/8/layout/list1"/>
    <dgm:cxn modelId="{172E9F92-74B1-0642-9411-71B07E509884}" type="presOf" srcId="{BB1B5792-E34C-5649-854C-140C00B447CE}" destId="{196301DD-7512-46F3-BD81-C26C11B007D1}" srcOrd="0" destOrd="6" presId="urn:microsoft.com/office/officeart/2005/8/layout/list1"/>
    <dgm:cxn modelId="{095E0ABB-152F-DC47-BCEC-CC519BD275C8}" type="presOf" srcId="{B56F54BE-627C-F14B-9C63-3FD5B2BF6D46}" destId="{196301DD-7512-46F3-BD81-C26C11B007D1}" srcOrd="0" destOrd="7" presId="urn:microsoft.com/office/officeart/2005/8/layout/list1"/>
    <dgm:cxn modelId="{463CBBBF-FA22-4F19-85CF-BBA98AB5C18B}" type="presOf" srcId="{AF8CD366-C205-4404-8C43-0D6959E82F14}" destId="{196301DD-7512-46F3-BD81-C26C11B007D1}" srcOrd="0" destOrd="2" presId="urn:microsoft.com/office/officeart/2005/8/layout/list1"/>
    <dgm:cxn modelId="{F789D6D4-C847-45B4-BAA0-8B89748DA69D}" srcId="{7E1219C6-5707-435E-A9B5-D177918F74A4}" destId="{203B9EAC-C9E4-4676-8922-BD697BA63DD2}" srcOrd="0" destOrd="0" parTransId="{CE943AF6-AB6D-4CC9-A0EB-D32055B693CF}" sibTransId="{BAE89B6E-425C-419F-9628-814E835D3788}"/>
    <dgm:cxn modelId="{C065F2DC-1C7D-491D-85C9-FAF49D60B8B5}" srcId="{203B9EAC-C9E4-4676-8922-BD697BA63DD2}" destId="{AF8CD366-C205-4404-8C43-0D6959E82F14}" srcOrd="2" destOrd="0" parTransId="{15616B94-B369-4CA4-AC01-6C66C62B4DBD}" sibTransId="{47C0FDA7-1DAE-48FD-8B5F-1FD9A27D95E2}"/>
    <dgm:cxn modelId="{3914ABE2-FC02-4450-BD5E-596F6FF60AAA}" srcId="{AF8CD366-C205-4404-8C43-0D6959E82F14}" destId="{70C4C10E-1AF0-4922-A7F7-D7F07CF7296F}" srcOrd="0" destOrd="0" parTransId="{E7382156-4FA8-404E-B005-09A4A3BAB260}" sibTransId="{A96B1774-D226-47C7-87E3-036113D7DA4E}"/>
    <dgm:cxn modelId="{BC77EDE2-D717-2F45-BAD8-D85D3B7531B4}" type="presOf" srcId="{2D385A13-5F45-EE45-A6AA-08BB1DFFFE87}" destId="{196301DD-7512-46F3-BD81-C26C11B007D1}" srcOrd="0" destOrd="8" presId="urn:microsoft.com/office/officeart/2005/8/layout/list1"/>
    <dgm:cxn modelId="{72588FF5-7AE9-4AF1-B45B-60C027E74891}" type="presOf" srcId="{77E52831-9900-4539-BAE0-BCFF19813505}" destId="{196301DD-7512-46F3-BD81-C26C11B007D1}" srcOrd="0" destOrd="1" presId="urn:microsoft.com/office/officeart/2005/8/layout/list1"/>
    <dgm:cxn modelId="{6B1BFDE0-644B-4AFE-B818-9B58B5ECF5C5}" type="presParOf" srcId="{1F6EFDCD-948F-4FB8-91AA-61F3410BAF5A}" destId="{42C885E2-B70D-47F3-9346-D1B47D94F84C}" srcOrd="0" destOrd="0" presId="urn:microsoft.com/office/officeart/2005/8/layout/list1"/>
    <dgm:cxn modelId="{3C391EE2-F811-4AD5-9C34-68BC2A37A85F}" type="presParOf" srcId="{42C885E2-B70D-47F3-9346-D1B47D94F84C}" destId="{06DFDA18-8CB9-47C3-87F6-82E103103B53}" srcOrd="0" destOrd="0" presId="urn:microsoft.com/office/officeart/2005/8/layout/list1"/>
    <dgm:cxn modelId="{411B50F9-4D44-49E6-B8C3-6822CD5BB4E4}" type="presParOf" srcId="{42C885E2-B70D-47F3-9346-D1B47D94F84C}" destId="{BD0264EF-516D-4A52-83DB-EDF7346530D1}" srcOrd="1" destOrd="0" presId="urn:microsoft.com/office/officeart/2005/8/layout/list1"/>
    <dgm:cxn modelId="{358D82D7-287F-4C81-A9D5-86114F043128}" type="presParOf" srcId="{1F6EFDCD-948F-4FB8-91AA-61F3410BAF5A}" destId="{D54257C3-7CC1-40AC-8459-9BBE1572432C}" srcOrd="1" destOrd="0" presId="urn:microsoft.com/office/officeart/2005/8/layout/list1"/>
    <dgm:cxn modelId="{9DE6D2CC-247B-485D-BDE0-48D8D58FD44D}" type="presParOf" srcId="{1F6EFDCD-948F-4FB8-91AA-61F3410BAF5A}" destId="{196301DD-7512-46F3-BD81-C26C11B007D1}" srcOrd="2"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89105CF-35D9-40E3-B34C-EF08538E48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36A696-6849-4171-ABB0-B03BE07DAD48}">
      <dgm:prSet/>
      <dgm:spPr>
        <a:solidFill>
          <a:srgbClr val="243255"/>
        </a:solidFill>
      </dgm:spPr>
      <dgm:t>
        <a:bodyPr/>
        <a:lstStyle/>
        <a:p>
          <a:pPr rtl="0"/>
          <a:r>
            <a:rPr lang="en-GB" b="1" noProof="0" dirty="0" err="1"/>
            <a:t>Dizajn</a:t>
          </a:r>
          <a:r>
            <a:rPr lang="en-GB" b="1" noProof="0" dirty="0"/>
            <a:t> </a:t>
          </a:r>
          <a:r>
            <a:rPr lang="en-GB" b="1" noProof="0" dirty="0" err="1"/>
            <a:t>razmišljanje</a:t>
          </a:r>
          <a:r>
            <a:rPr lang="en-GB" b="1" noProof="0" dirty="0"/>
            <a:t> </a:t>
          </a:r>
          <a:endParaRPr lang="en-GB" noProof="0" dirty="0"/>
        </a:p>
      </dgm:t>
    </dgm:pt>
    <dgm:pt modelId="{46E05A99-5E05-4746-A278-AF862EDEDACF}" type="parTrans" cxnId="{832D49E6-2840-44A5-86FB-93F303BA82D3}">
      <dgm:prSet/>
      <dgm:spPr/>
      <dgm:t>
        <a:bodyPr/>
        <a:lstStyle/>
        <a:p>
          <a:endParaRPr lang="en-US"/>
        </a:p>
      </dgm:t>
    </dgm:pt>
    <dgm:pt modelId="{1A4EC86F-D7CE-4E7D-8C42-7BAE5B0DDBD6}" type="sibTrans" cxnId="{832D49E6-2840-44A5-86FB-93F303BA82D3}">
      <dgm:prSet/>
      <dgm:spPr/>
      <dgm:t>
        <a:bodyPr/>
        <a:lstStyle/>
        <a:p>
          <a:endParaRPr lang="en-US"/>
        </a:p>
      </dgm:t>
    </dgm:pt>
    <dgm:pt modelId="{0345C861-32A9-44B6-B9F1-A78F93DC1CC7}" type="pres">
      <dgm:prSet presAssocID="{D89105CF-35D9-40E3-B34C-EF08538E4860}" presName="linear" presStyleCnt="0">
        <dgm:presLayoutVars>
          <dgm:animLvl val="lvl"/>
          <dgm:resizeHandles val="exact"/>
        </dgm:presLayoutVars>
      </dgm:prSet>
      <dgm:spPr/>
    </dgm:pt>
    <dgm:pt modelId="{042FCD17-01C9-426B-8124-15CB5B8B4CE9}" type="pres">
      <dgm:prSet presAssocID="{7E36A696-6849-4171-ABB0-B03BE07DAD48}" presName="parentText" presStyleLbl="node1" presStyleIdx="0" presStyleCnt="1" custScaleY="100970" custLinFactNeighborX="-298" custLinFactNeighborY="-4400">
        <dgm:presLayoutVars>
          <dgm:chMax val="0"/>
          <dgm:bulletEnabled val="1"/>
        </dgm:presLayoutVars>
      </dgm:prSet>
      <dgm:spPr/>
    </dgm:pt>
  </dgm:ptLst>
  <dgm:cxnLst>
    <dgm:cxn modelId="{E94E3831-9665-4AC7-8EF9-B7763E73A233}" type="presOf" srcId="{D89105CF-35D9-40E3-B34C-EF08538E4860}" destId="{0345C861-32A9-44B6-B9F1-A78F93DC1CC7}" srcOrd="0" destOrd="0" presId="urn:microsoft.com/office/officeart/2005/8/layout/vList2"/>
    <dgm:cxn modelId="{71150342-8526-47B9-BA49-A8AABE68617F}" type="presOf" srcId="{7E36A696-6849-4171-ABB0-B03BE07DAD48}" destId="{042FCD17-01C9-426B-8124-15CB5B8B4CE9}" srcOrd="0" destOrd="0" presId="urn:microsoft.com/office/officeart/2005/8/layout/vList2"/>
    <dgm:cxn modelId="{832D49E6-2840-44A5-86FB-93F303BA82D3}" srcId="{D89105CF-35D9-40E3-B34C-EF08538E4860}" destId="{7E36A696-6849-4171-ABB0-B03BE07DAD48}" srcOrd="0" destOrd="0" parTransId="{46E05A99-5E05-4746-A278-AF862EDEDACF}" sibTransId="{1A4EC86F-D7CE-4E7D-8C42-7BAE5B0DDBD6}"/>
    <dgm:cxn modelId="{0CF96BF5-280E-4C69-90EA-993EBE196E8B}" type="presParOf" srcId="{0345C861-32A9-44B6-B9F1-A78F93DC1CC7}" destId="{042FCD17-01C9-426B-8124-15CB5B8B4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E1219C6-5707-435E-A9B5-D177918F74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5EC4182-659A-4134-8C22-886BE1B97FC8}">
      <dgm:prSet/>
      <dgm:spPr>
        <a:solidFill>
          <a:srgbClr val="E12227"/>
        </a:solidFill>
      </dgm:spPr>
      <dgm:t>
        <a:bodyPr/>
        <a:lstStyle/>
        <a:p>
          <a:r>
            <a:rPr lang="en-GB" dirty="0" err="1"/>
            <a:t>Još</a:t>
          </a:r>
          <a:r>
            <a:rPr lang="en-GB" dirty="0"/>
            <a:t> </a:t>
          </a:r>
          <a:r>
            <a:rPr lang="en-GB" dirty="0" err="1"/>
            <a:t>uvijek</a:t>
          </a:r>
          <a:r>
            <a:rPr lang="en-GB" dirty="0"/>
            <a:t> ne </a:t>
          </a:r>
          <a:r>
            <a:rPr lang="en-GB" dirty="0" err="1"/>
            <a:t>postoji</a:t>
          </a:r>
          <a:r>
            <a:rPr lang="en-GB" dirty="0"/>
            <a:t> </a:t>
          </a:r>
          <a:r>
            <a:rPr lang="en-GB" dirty="0" err="1"/>
            <a:t>univerzalno</a:t>
          </a:r>
          <a:r>
            <a:rPr lang="en-GB" dirty="0"/>
            <a:t> </a:t>
          </a:r>
          <a:r>
            <a:rPr lang="en-GB" dirty="0" err="1"/>
            <a:t>prihvaćena</a:t>
          </a:r>
          <a:r>
            <a:rPr lang="en-GB" dirty="0"/>
            <a:t> </a:t>
          </a:r>
          <a:r>
            <a:rPr lang="en-GB" dirty="0" err="1"/>
            <a:t>definicija</a:t>
          </a:r>
          <a:r>
            <a:rPr lang="en-GB" dirty="0"/>
            <a:t> </a:t>
          </a:r>
          <a:r>
            <a:rPr lang="en-GB" dirty="0" err="1"/>
            <a:t>dizajnerskog</a:t>
          </a:r>
          <a:r>
            <a:rPr lang="en-GB" dirty="0"/>
            <a:t> </a:t>
          </a:r>
          <a:r>
            <a:rPr lang="en-GB" dirty="0" err="1"/>
            <a:t>razmišljanja</a:t>
          </a:r>
          <a:r>
            <a:rPr lang="en-GB" dirty="0"/>
            <a:t>. </a:t>
          </a:r>
          <a:endParaRPr lang="hr-HR" dirty="0"/>
        </a:p>
      </dgm:t>
    </dgm:pt>
    <dgm:pt modelId="{F5EDE786-815B-4ED8-9056-B4404916C4CF}" type="parTrans" cxnId="{403C6177-AAE4-464D-A5E8-3C2FCFF8A02F}">
      <dgm:prSet/>
      <dgm:spPr/>
      <dgm:t>
        <a:bodyPr/>
        <a:lstStyle/>
        <a:p>
          <a:endParaRPr lang="en-US"/>
        </a:p>
      </dgm:t>
    </dgm:pt>
    <dgm:pt modelId="{DBDE184E-6C34-48D5-A416-18FD19796045}" type="sibTrans" cxnId="{403C6177-AAE4-464D-A5E8-3C2FCFF8A02F}">
      <dgm:prSet/>
      <dgm:spPr/>
      <dgm:t>
        <a:bodyPr/>
        <a:lstStyle/>
        <a:p>
          <a:endParaRPr lang="en-US"/>
        </a:p>
      </dgm:t>
    </dgm:pt>
    <dgm:pt modelId="{133DEED1-BA71-461A-8C69-1D2C134A1685}">
      <dgm:prSet/>
      <dgm:spPr>
        <a:solidFill>
          <a:schemeClr val="bg1"/>
        </a:solidFill>
        <a:ln>
          <a:solidFill>
            <a:srgbClr val="243255"/>
          </a:solidFill>
        </a:ln>
      </dgm:spPr>
      <dgm:t>
        <a:bodyPr/>
        <a:lstStyle/>
        <a:p>
          <a:r>
            <a:rPr lang="en-GB"/>
            <a:t>Fokus na korisnika,</a:t>
          </a:r>
          <a:endParaRPr lang="hr-HR" dirty="0"/>
        </a:p>
      </dgm:t>
    </dgm:pt>
    <dgm:pt modelId="{A37032C6-D13A-48A6-8310-4C04E09F166D}" type="parTrans" cxnId="{57C335EB-EB5B-4AB5-B6AD-DB3B7E5D1F12}">
      <dgm:prSet/>
      <dgm:spPr/>
      <dgm:t>
        <a:bodyPr/>
        <a:lstStyle/>
        <a:p>
          <a:endParaRPr lang="en-US"/>
        </a:p>
      </dgm:t>
    </dgm:pt>
    <dgm:pt modelId="{04D9FC5B-81C0-47FA-9959-48EF172C1735}" type="sibTrans" cxnId="{57C335EB-EB5B-4AB5-B6AD-DB3B7E5D1F12}">
      <dgm:prSet/>
      <dgm:spPr/>
      <dgm:t>
        <a:bodyPr/>
        <a:lstStyle/>
        <a:p>
          <a:endParaRPr lang="en-US"/>
        </a:p>
      </dgm:t>
    </dgm:pt>
    <dgm:pt modelId="{A875A5FE-9745-4077-B2D4-06DE30F16BF3}">
      <dgm:prSet/>
      <dgm:spPr>
        <a:solidFill>
          <a:schemeClr val="bg1"/>
        </a:solidFill>
        <a:ln>
          <a:solidFill>
            <a:srgbClr val="243255"/>
          </a:solidFill>
        </a:ln>
      </dgm:spPr>
      <dgm:t>
        <a:bodyPr/>
        <a:lstStyle/>
        <a:p>
          <a:endParaRPr lang="hr-HR" dirty="0"/>
        </a:p>
      </dgm:t>
    </dgm:pt>
    <dgm:pt modelId="{1545E5A9-EA3D-4BB3-9529-E4317C287628}" type="parTrans" cxnId="{A506626E-DC86-4058-AFD6-2322D80E33F8}">
      <dgm:prSet/>
      <dgm:spPr/>
      <dgm:t>
        <a:bodyPr/>
        <a:lstStyle/>
        <a:p>
          <a:endParaRPr lang="en-US"/>
        </a:p>
      </dgm:t>
    </dgm:pt>
    <dgm:pt modelId="{C99F113C-4B66-4614-A741-8ECE27CF232D}" type="sibTrans" cxnId="{A506626E-DC86-4058-AFD6-2322D80E33F8}">
      <dgm:prSet/>
      <dgm:spPr/>
      <dgm:t>
        <a:bodyPr/>
        <a:lstStyle/>
        <a:p>
          <a:endParaRPr lang="en-US"/>
        </a:p>
      </dgm:t>
    </dgm:pt>
    <dgm:pt modelId="{E4E74575-FB3B-453E-BD8A-FCC4262CA3EF}">
      <dgm:prSet/>
      <dgm:spPr>
        <a:solidFill>
          <a:srgbClr val="E12227"/>
        </a:solidFill>
      </dgm:spPr>
      <dgm:t>
        <a:bodyPr/>
        <a:lstStyle/>
        <a:p>
          <a:r>
            <a:rPr lang="en-GB" noProof="0" dirty="0" err="1"/>
            <a:t>Okvir</a:t>
          </a:r>
          <a:r>
            <a:rPr lang="en-GB" noProof="0" dirty="0"/>
            <a:t> (</a:t>
          </a:r>
          <a:r>
            <a:rPr lang="en-GB" noProof="0" dirty="0" err="1"/>
            <a:t>Carlgren</a:t>
          </a:r>
          <a:r>
            <a:rPr lang="en-GB" noProof="0" dirty="0"/>
            <a:t> et al., 2016):</a:t>
          </a:r>
        </a:p>
      </dgm:t>
    </dgm:pt>
    <dgm:pt modelId="{DA373BC1-A6F9-4DA6-B389-A8705BCC81DB}" type="parTrans" cxnId="{9505EE28-5573-49D9-B87A-96179F0209B0}">
      <dgm:prSet/>
      <dgm:spPr/>
      <dgm:t>
        <a:bodyPr/>
        <a:lstStyle/>
        <a:p>
          <a:endParaRPr lang="en-US"/>
        </a:p>
      </dgm:t>
    </dgm:pt>
    <dgm:pt modelId="{F1A9A0E5-BF70-48B2-AB2D-B3D9281E05EC}" type="sibTrans" cxnId="{9505EE28-5573-49D9-B87A-96179F0209B0}">
      <dgm:prSet/>
      <dgm:spPr/>
      <dgm:t>
        <a:bodyPr/>
        <a:lstStyle/>
        <a:p>
          <a:endParaRPr lang="en-US"/>
        </a:p>
      </dgm:t>
    </dgm:pt>
    <dgm:pt modelId="{BA70A3D6-BDA0-4FBC-8E10-338A7A7E5D1D}">
      <dgm:prSet/>
      <dgm:spPr>
        <a:solidFill>
          <a:schemeClr val="bg1"/>
        </a:solidFill>
        <a:ln>
          <a:solidFill>
            <a:srgbClr val="243255"/>
          </a:solidFill>
        </a:ln>
      </dgm:spPr>
      <dgm:t>
        <a:bodyPr/>
        <a:lstStyle/>
        <a:p>
          <a:r>
            <a:rPr lang="en-GB" dirty="0" err="1"/>
            <a:t>Dizajnersko</a:t>
          </a:r>
          <a:r>
            <a:rPr lang="en-GB" dirty="0"/>
            <a:t> </a:t>
          </a:r>
          <a:r>
            <a:rPr lang="en-GB" dirty="0" err="1"/>
            <a:t>razmišljanje</a:t>
          </a:r>
          <a:r>
            <a:rPr lang="en-GB" dirty="0"/>
            <a:t> je </a:t>
          </a:r>
          <a:r>
            <a:rPr lang="en-GB" dirty="0" err="1"/>
            <a:t>proces</a:t>
          </a:r>
          <a:r>
            <a:rPr lang="en-GB" dirty="0"/>
            <a:t> koji </a:t>
          </a:r>
          <a:r>
            <a:rPr lang="en-GB" dirty="0" err="1"/>
            <a:t>dizajneri</a:t>
          </a:r>
          <a:r>
            <a:rPr lang="en-GB" dirty="0"/>
            <a:t> </a:t>
          </a:r>
          <a:r>
            <a:rPr lang="en-GB" dirty="0" err="1"/>
            <a:t>redovito</a:t>
          </a:r>
          <a:r>
            <a:rPr lang="en-GB" dirty="0"/>
            <a:t> </a:t>
          </a:r>
          <a:r>
            <a:rPr lang="en-GB" dirty="0" err="1"/>
            <a:t>koriste</a:t>
          </a:r>
          <a:r>
            <a:rPr lang="en-GB" noProof="0" dirty="0"/>
            <a:t>, </a:t>
          </a:r>
        </a:p>
      </dgm:t>
    </dgm:pt>
    <dgm:pt modelId="{C7D26277-3FEF-4F51-8A66-5B84B022C571}" type="parTrans" cxnId="{8EDD85C4-B3E7-44C9-9A52-99B6C64B5E53}">
      <dgm:prSet/>
      <dgm:spPr/>
      <dgm:t>
        <a:bodyPr/>
        <a:lstStyle/>
        <a:p>
          <a:endParaRPr lang="en-US"/>
        </a:p>
      </dgm:t>
    </dgm:pt>
    <dgm:pt modelId="{432C28C4-0D17-4DB8-A664-131420757126}" type="sibTrans" cxnId="{8EDD85C4-B3E7-44C9-9A52-99B6C64B5E53}">
      <dgm:prSet/>
      <dgm:spPr/>
      <dgm:t>
        <a:bodyPr/>
        <a:lstStyle/>
        <a:p>
          <a:endParaRPr lang="en-US"/>
        </a:p>
      </dgm:t>
    </dgm:pt>
    <dgm:pt modelId="{55BB399A-7B3D-49AD-924C-00E06394FF26}">
      <dgm:prSet/>
      <dgm:spPr>
        <a:ln>
          <a:solidFill>
            <a:srgbClr val="243255"/>
          </a:solidFill>
        </a:ln>
      </dgm:spPr>
      <dgm:t>
        <a:bodyPr/>
        <a:lstStyle/>
        <a:p>
          <a:r>
            <a:rPr lang="en-GB" dirty="0" err="1"/>
            <a:t>Neuspjeh</a:t>
          </a:r>
          <a:r>
            <a:rPr lang="en-GB" dirty="0"/>
            <a:t> </a:t>
          </a:r>
          <a:r>
            <a:rPr lang="en-GB" dirty="0" err="1"/>
            <a:t>i</a:t>
          </a:r>
          <a:r>
            <a:rPr lang="en-GB" dirty="0"/>
            <a:t> </a:t>
          </a:r>
          <a:r>
            <a:rPr lang="en-GB" dirty="0" err="1"/>
            <a:t>poteškoće</a:t>
          </a:r>
          <a:r>
            <a:rPr lang="en-GB" dirty="0"/>
            <a:t> ne vide se </a:t>
          </a:r>
          <a:r>
            <a:rPr lang="en-GB" dirty="0" err="1"/>
            <a:t>kao</a:t>
          </a:r>
          <a:r>
            <a:rPr lang="en-GB" dirty="0"/>
            <a:t> </a:t>
          </a:r>
          <a:r>
            <a:rPr lang="en-GB" dirty="0" err="1"/>
            <a:t>prijetnja</a:t>
          </a:r>
          <a:r>
            <a:rPr lang="en-GB" noProof="0" dirty="0"/>
            <a:t>, </a:t>
          </a:r>
        </a:p>
      </dgm:t>
    </dgm:pt>
    <dgm:pt modelId="{29308D19-55F5-4F8F-908A-8C62E4EE483F}" type="parTrans" cxnId="{51290581-43C8-4E12-8978-439FF688311E}">
      <dgm:prSet/>
      <dgm:spPr/>
      <dgm:t>
        <a:bodyPr/>
        <a:lstStyle/>
        <a:p>
          <a:endParaRPr lang="en-US"/>
        </a:p>
      </dgm:t>
    </dgm:pt>
    <dgm:pt modelId="{027ECAD3-EDA0-456B-967C-37B13259E44B}" type="sibTrans" cxnId="{51290581-43C8-4E12-8978-439FF688311E}">
      <dgm:prSet/>
      <dgm:spPr/>
      <dgm:t>
        <a:bodyPr/>
        <a:lstStyle/>
        <a:p>
          <a:endParaRPr lang="en-US"/>
        </a:p>
      </dgm:t>
    </dgm:pt>
    <dgm:pt modelId="{AEDF48A0-9C6B-45BB-A75D-DE578F199578}">
      <dgm:prSet/>
      <dgm:spPr>
        <a:solidFill>
          <a:schemeClr val="bg1"/>
        </a:solidFill>
        <a:ln>
          <a:solidFill>
            <a:srgbClr val="243255"/>
          </a:solidFill>
        </a:ln>
      </dgm:spPr>
      <dgm:t>
        <a:bodyPr/>
        <a:lstStyle/>
        <a:p>
          <a:r>
            <a:rPr lang="en-GB" dirty="0" err="1"/>
            <a:t>Brzo</a:t>
          </a:r>
          <a:r>
            <a:rPr lang="en-GB" dirty="0"/>
            <a:t> se </a:t>
          </a:r>
          <a:r>
            <a:rPr lang="en-GB" dirty="0" err="1"/>
            <a:t>širi</a:t>
          </a:r>
          <a:r>
            <a:rPr lang="en-GB" dirty="0"/>
            <a:t> </a:t>
          </a:r>
          <a:r>
            <a:rPr lang="en-GB" dirty="0" err="1"/>
            <a:t>među</a:t>
          </a:r>
          <a:r>
            <a:rPr lang="en-GB" dirty="0"/>
            <a:t> </a:t>
          </a:r>
          <a:r>
            <a:rPr lang="en-GB" dirty="0" err="1"/>
            <a:t>organizacijama</a:t>
          </a:r>
          <a:r>
            <a:rPr lang="en-GB" dirty="0"/>
            <a:t> </a:t>
          </a:r>
          <a:r>
            <a:rPr lang="en-GB" dirty="0" err="1"/>
            <a:t>kao</a:t>
          </a:r>
          <a:r>
            <a:rPr lang="en-GB" dirty="0"/>
            <a:t> </a:t>
          </a:r>
          <a:r>
            <a:rPr lang="en-GB" dirty="0" err="1"/>
            <a:t>sredstvo</a:t>
          </a:r>
          <a:r>
            <a:rPr lang="en-GB" dirty="0"/>
            <a:t> za </a:t>
          </a:r>
          <a:r>
            <a:rPr lang="en-GB" dirty="0" err="1"/>
            <a:t>poticanje</a:t>
          </a:r>
          <a:r>
            <a:rPr lang="en-GB" dirty="0"/>
            <a:t> </a:t>
          </a:r>
          <a:r>
            <a:rPr lang="en-GB" dirty="0" err="1"/>
            <a:t>inovacija</a:t>
          </a:r>
          <a:r>
            <a:rPr lang="en-GB" dirty="0"/>
            <a:t> </a:t>
          </a:r>
          <a:r>
            <a:rPr lang="en-GB" dirty="0" err="1"/>
            <a:t>kroz</a:t>
          </a:r>
          <a:r>
            <a:rPr lang="en-GB" dirty="0"/>
            <a:t> </a:t>
          </a:r>
          <a:r>
            <a:rPr lang="en-GB" dirty="0" err="1"/>
            <a:t>kreativne</a:t>
          </a:r>
          <a:r>
            <a:rPr lang="en-GB" dirty="0"/>
            <a:t> </a:t>
          </a:r>
          <a:r>
            <a:rPr lang="en-GB" dirty="0" err="1"/>
            <a:t>procese</a:t>
          </a:r>
          <a:r>
            <a:rPr lang="en-GB" dirty="0"/>
            <a:t> </a:t>
          </a:r>
          <a:r>
            <a:rPr lang="en-GB" dirty="0" err="1"/>
            <a:t>rješavanja</a:t>
          </a:r>
          <a:r>
            <a:rPr lang="en-GB" dirty="0"/>
            <a:t> </a:t>
          </a:r>
          <a:r>
            <a:rPr lang="en-GB" dirty="0" err="1"/>
            <a:t>problema</a:t>
          </a:r>
          <a:endParaRPr lang="en-GB" noProof="0" dirty="0"/>
        </a:p>
      </dgm:t>
    </dgm:pt>
    <dgm:pt modelId="{F64B78C2-BABC-4B59-893E-BE63738AFF5B}" type="parTrans" cxnId="{2487D015-05EA-47E4-A733-53901374E4E6}">
      <dgm:prSet/>
      <dgm:spPr/>
      <dgm:t>
        <a:bodyPr/>
        <a:lstStyle/>
        <a:p>
          <a:endParaRPr lang="en-US"/>
        </a:p>
      </dgm:t>
    </dgm:pt>
    <dgm:pt modelId="{5ADE6365-0A4E-40D5-BDFE-429C5C4A54D1}" type="sibTrans" cxnId="{2487D015-05EA-47E4-A733-53901374E4E6}">
      <dgm:prSet/>
      <dgm:spPr/>
      <dgm:t>
        <a:bodyPr/>
        <a:lstStyle/>
        <a:p>
          <a:endParaRPr lang="en-US"/>
        </a:p>
      </dgm:t>
    </dgm:pt>
    <dgm:pt modelId="{3080B6D0-6917-43E9-9D18-15B2E9BA1210}">
      <dgm:prSet/>
      <dgm:spPr>
        <a:solidFill>
          <a:schemeClr val="bg1"/>
        </a:solidFill>
        <a:ln>
          <a:solidFill>
            <a:srgbClr val="243255"/>
          </a:solidFill>
        </a:ln>
      </dgm:spPr>
      <dgm:t>
        <a:bodyPr/>
        <a:lstStyle/>
        <a:p>
          <a:r>
            <a:rPr lang="en-GB" noProof="0" dirty="0"/>
            <a:t> </a:t>
          </a:r>
          <a:r>
            <a:rPr lang="en-GB" dirty="0" err="1"/>
            <a:t>Poduzetnici</a:t>
          </a:r>
          <a:r>
            <a:rPr lang="en-GB" dirty="0"/>
            <a:t> </a:t>
          </a:r>
          <a:r>
            <a:rPr lang="en-GB" dirty="0" err="1"/>
            <a:t>mogu</a:t>
          </a:r>
          <a:r>
            <a:rPr lang="en-GB" dirty="0"/>
            <a:t> </a:t>
          </a:r>
          <a:r>
            <a:rPr lang="en-GB" dirty="0" err="1"/>
            <a:t>koristiti</a:t>
          </a:r>
          <a:r>
            <a:rPr lang="en-GB" dirty="0"/>
            <a:t> </a:t>
          </a:r>
          <a:r>
            <a:rPr lang="en-GB" dirty="0" err="1"/>
            <a:t>dizajnersko</a:t>
          </a:r>
          <a:r>
            <a:rPr lang="en-GB" dirty="0"/>
            <a:t> </a:t>
          </a:r>
          <a:r>
            <a:rPr lang="en-GB" dirty="0" err="1"/>
            <a:t>razmišljanje</a:t>
          </a:r>
          <a:r>
            <a:rPr lang="en-GB" dirty="0"/>
            <a:t>, </a:t>
          </a:r>
          <a:r>
            <a:rPr lang="en-GB" dirty="0" err="1"/>
            <a:t>tj</a:t>
          </a:r>
          <a:r>
            <a:rPr lang="en-GB" dirty="0"/>
            <a:t>. </a:t>
          </a:r>
          <a:r>
            <a:rPr lang="en-GB" dirty="0" err="1"/>
            <a:t>refleksiju</a:t>
          </a:r>
          <a:r>
            <a:rPr lang="en-GB" dirty="0"/>
            <a:t>, alternative, </a:t>
          </a:r>
          <a:r>
            <a:rPr lang="en-GB" dirty="0" err="1"/>
            <a:t>vizualizaciju</a:t>
          </a:r>
          <a:r>
            <a:rPr lang="en-GB" dirty="0"/>
            <a:t>, </a:t>
          </a:r>
          <a:r>
            <a:rPr lang="en-GB" dirty="0" err="1"/>
            <a:t>kreativno</a:t>
          </a:r>
          <a:r>
            <a:rPr lang="en-GB" dirty="0"/>
            <a:t> </a:t>
          </a:r>
          <a:r>
            <a:rPr lang="en-GB" dirty="0" err="1"/>
            <a:t>rješavanje</a:t>
          </a:r>
          <a:r>
            <a:rPr lang="en-GB" dirty="0"/>
            <a:t> </a:t>
          </a:r>
          <a:r>
            <a:rPr lang="en-GB" dirty="0" err="1"/>
            <a:t>problema</a:t>
          </a:r>
          <a:r>
            <a:rPr lang="en-GB" dirty="0"/>
            <a:t>, </a:t>
          </a:r>
          <a:r>
            <a:rPr lang="en-GB" dirty="0" err="1"/>
            <a:t>kako</a:t>
          </a:r>
          <a:r>
            <a:rPr lang="en-GB" dirty="0"/>
            <a:t> bi </a:t>
          </a:r>
          <a:r>
            <a:rPr lang="en-GB" dirty="0" err="1"/>
            <a:t>identificirali</a:t>
          </a:r>
          <a:r>
            <a:rPr lang="en-GB" dirty="0"/>
            <a:t> </a:t>
          </a:r>
          <a:r>
            <a:rPr lang="en-GB" dirty="0" err="1"/>
            <a:t>jedinstvene</a:t>
          </a:r>
          <a:r>
            <a:rPr lang="en-GB" dirty="0"/>
            <a:t> </a:t>
          </a:r>
          <a:r>
            <a:rPr lang="en-GB" dirty="0" err="1"/>
            <a:t>poslovne</a:t>
          </a:r>
          <a:r>
            <a:rPr lang="en-GB" dirty="0"/>
            <a:t> </a:t>
          </a:r>
          <a:r>
            <a:rPr lang="en-GB" dirty="0" err="1"/>
            <a:t>prilike</a:t>
          </a:r>
          <a:endParaRPr lang="en-GB" noProof="0" dirty="0"/>
        </a:p>
      </dgm:t>
    </dgm:pt>
    <dgm:pt modelId="{F05781D3-3DAD-4E84-B9A5-1687EF078B82}" type="parTrans" cxnId="{23DE7019-934A-4C29-8072-3EC1A50AFF9E}">
      <dgm:prSet/>
      <dgm:spPr/>
      <dgm:t>
        <a:bodyPr/>
        <a:lstStyle/>
        <a:p>
          <a:endParaRPr lang="en-US"/>
        </a:p>
      </dgm:t>
    </dgm:pt>
    <dgm:pt modelId="{43F549F1-5BA7-49C8-A3FE-48CA417422C1}" type="sibTrans" cxnId="{23DE7019-934A-4C29-8072-3EC1A50AFF9E}">
      <dgm:prSet/>
      <dgm:spPr/>
      <dgm:t>
        <a:bodyPr/>
        <a:lstStyle/>
        <a:p>
          <a:endParaRPr lang="en-US"/>
        </a:p>
      </dgm:t>
    </dgm:pt>
    <dgm:pt modelId="{A1281CFB-4E14-4B66-B93C-1D8B7F518250}">
      <dgm:prSet/>
      <dgm:spPr>
        <a:ln>
          <a:solidFill>
            <a:srgbClr val="243255"/>
          </a:solidFill>
        </a:ln>
      </dgm:spPr>
      <dgm:t>
        <a:bodyPr/>
        <a:lstStyle/>
        <a:p>
          <a:r>
            <a:rPr lang="en-GB" noProof="0" dirty="0" err="1"/>
            <a:t>Način</a:t>
          </a:r>
          <a:r>
            <a:rPr lang="en-GB" noProof="0" dirty="0"/>
            <a:t> </a:t>
          </a:r>
          <a:r>
            <a:rPr lang="en-GB" noProof="0" dirty="0" err="1"/>
            <a:t>daljnjeg</a:t>
          </a:r>
          <a:r>
            <a:rPr lang="en-GB" noProof="0" dirty="0"/>
            <a:t> </a:t>
          </a:r>
          <a:r>
            <a:rPr lang="en-GB" noProof="0" dirty="0" err="1"/>
            <a:t>učenja</a:t>
          </a:r>
          <a:endParaRPr lang="en-GB" noProof="0" dirty="0"/>
        </a:p>
      </dgm:t>
    </dgm:pt>
    <dgm:pt modelId="{0A610956-5354-465C-847D-752E94C6DE21}" type="parTrans" cxnId="{573BFB6E-3B62-4B34-9DAA-E244198CD3CB}">
      <dgm:prSet/>
      <dgm:spPr/>
      <dgm:t>
        <a:bodyPr/>
        <a:lstStyle/>
        <a:p>
          <a:endParaRPr lang="en-US"/>
        </a:p>
      </dgm:t>
    </dgm:pt>
    <dgm:pt modelId="{6D13082F-7F43-43BA-ACBC-1EAEBF800685}" type="sibTrans" cxnId="{573BFB6E-3B62-4B34-9DAA-E244198CD3CB}">
      <dgm:prSet/>
      <dgm:spPr/>
      <dgm:t>
        <a:bodyPr/>
        <a:lstStyle/>
        <a:p>
          <a:endParaRPr lang="en-US"/>
        </a:p>
      </dgm:t>
    </dgm:pt>
    <dgm:pt modelId="{5E83F861-C06F-4A89-9A6E-7EB5BF0D5DB4}">
      <dgm:prSet/>
      <dgm:spPr>
        <a:ln>
          <a:solidFill>
            <a:srgbClr val="243255"/>
          </a:solidFill>
        </a:ln>
      </dgm:spPr>
      <dgm:t>
        <a:bodyPr/>
        <a:lstStyle/>
        <a:p>
          <a:r>
            <a:rPr lang="en-GB" noProof="0" dirty="0" err="1"/>
            <a:t>Neuspjeh</a:t>
          </a:r>
          <a:r>
            <a:rPr lang="en-GB" noProof="0" dirty="0"/>
            <a:t> </a:t>
          </a:r>
          <a:r>
            <a:rPr lang="en-GB" noProof="0" dirty="0" err="1"/>
            <a:t>potiče</a:t>
          </a:r>
          <a:r>
            <a:rPr lang="en-GB" noProof="0" dirty="0"/>
            <a:t> </a:t>
          </a:r>
          <a:r>
            <a:rPr lang="en-GB" noProof="0" dirty="0" err="1"/>
            <a:t>nastanak</a:t>
          </a:r>
          <a:r>
            <a:rPr lang="en-GB" noProof="0" dirty="0"/>
            <a:t> </a:t>
          </a:r>
          <a:r>
            <a:rPr lang="en-GB" noProof="0" dirty="0" err="1"/>
            <a:t>novih</a:t>
          </a:r>
          <a:r>
            <a:rPr lang="en-GB" noProof="0" dirty="0"/>
            <a:t> </a:t>
          </a:r>
          <a:r>
            <a:rPr lang="en-GB" noProof="0" dirty="0" err="1"/>
            <a:t>ideja</a:t>
          </a:r>
          <a:r>
            <a:rPr lang="en-GB" noProof="0" dirty="0"/>
            <a:t> </a:t>
          </a:r>
          <a:r>
            <a:rPr lang="en-GB" noProof="0" dirty="0" err="1"/>
            <a:t>i</a:t>
          </a:r>
          <a:r>
            <a:rPr lang="en-GB" noProof="0" dirty="0"/>
            <a:t> </a:t>
          </a:r>
          <a:r>
            <a:rPr lang="en-GB" noProof="0" dirty="0" err="1"/>
            <a:t>rješenja</a:t>
          </a:r>
          <a:r>
            <a:rPr lang="en-GB" noProof="0" dirty="0"/>
            <a:t>. </a:t>
          </a:r>
        </a:p>
      </dgm:t>
    </dgm:pt>
    <dgm:pt modelId="{118E92BB-4BDB-43A9-8C9A-939AC9F1C2E6}" type="parTrans" cxnId="{1CDDB942-396D-428C-A1D6-080F5ACC0C74}">
      <dgm:prSet/>
      <dgm:spPr/>
      <dgm:t>
        <a:bodyPr/>
        <a:lstStyle/>
        <a:p>
          <a:endParaRPr lang="en-US"/>
        </a:p>
      </dgm:t>
    </dgm:pt>
    <dgm:pt modelId="{C0FBE034-717A-440E-AB3F-4F2499A60167}" type="sibTrans" cxnId="{1CDDB942-396D-428C-A1D6-080F5ACC0C74}">
      <dgm:prSet/>
      <dgm:spPr/>
      <dgm:t>
        <a:bodyPr/>
        <a:lstStyle/>
        <a:p>
          <a:endParaRPr lang="en-US"/>
        </a:p>
      </dgm:t>
    </dgm:pt>
    <dgm:pt modelId="{159E5B2C-32CE-2247-8479-E383BE2CAF49}">
      <dgm:prSet/>
      <dgm:spPr/>
      <dgm:t>
        <a:bodyPr/>
        <a:lstStyle/>
        <a:p>
          <a:r>
            <a:rPr lang="en-GB" dirty="0" err="1"/>
            <a:t>Uokvirivanje</a:t>
          </a:r>
          <a:r>
            <a:rPr lang="en-GB" dirty="0"/>
            <a:t> </a:t>
          </a:r>
          <a:r>
            <a:rPr lang="en-GB" dirty="0" err="1"/>
            <a:t>problema</a:t>
          </a:r>
          <a:r>
            <a:rPr lang="en-GB" dirty="0"/>
            <a:t>,</a:t>
          </a:r>
          <a:endParaRPr lang="en-HR" dirty="0"/>
        </a:p>
      </dgm:t>
    </dgm:pt>
    <dgm:pt modelId="{5AD6B0EB-BD62-FD46-A75C-2977CF5B99BD}" type="parTrans" cxnId="{E907D1C3-82C7-2148-AFBF-29133AA396C7}">
      <dgm:prSet/>
      <dgm:spPr/>
      <dgm:t>
        <a:bodyPr/>
        <a:lstStyle/>
        <a:p>
          <a:endParaRPr lang="en-GB"/>
        </a:p>
      </dgm:t>
    </dgm:pt>
    <dgm:pt modelId="{42DD19BA-DE31-8F4A-AFB5-CB60AE3FE684}" type="sibTrans" cxnId="{E907D1C3-82C7-2148-AFBF-29133AA396C7}">
      <dgm:prSet/>
      <dgm:spPr/>
      <dgm:t>
        <a:bodyPr/>
        <a:lstStyle/>
        <a:p>
          <a:endParaRPr lang="en-GB"/>
        </a:p>
      </dgm:t>
    </dgm:pt>
    <dgm:pt modelId="{EC6A3C6A-0726-8547-AD6C-F70FC96C6566}">
      <dgm:prSet/>
      <dgm:spPr/>
      <dgm:t>
        <a:bodyPr/>
        <a:lstStyle/>
        <a:p>
          <a:r>
            <a:rPr lang="en-GB" dirty="0" err="1"/>
            <a:t>Eksperimentiranje</a:t>
          </a:r>
          <a:endParaRPr lang="en-HR" dirty="0"/>
        </a:p>
      </dgm:t>
    </dgm:pt>
    <dgm:pt modelId="{36C86295-EA09-5F48-80C5-FEAA341363C1}" type="parTrans" cxnId="{DF7EF375-22CF-D04F-81E6-757A2A887ECD}">
      <dgm:prSet/>
      <dgm:spPr/>
      <dgm:t>
        <a:bodyPr/>
        <a:lstStyle/>
        <a:p>
          <a:endParaRPr lang="en-GB"/>
        </a:p>
      </dgm:t>
    </dgm:pt>
    <dgm:pt modelId="{026827D0-DA77-694F-879B-37DE4A84C558}" type="sibTrans" cxnId="{DF7EF375-22CF-D04F-81E6-757A2A887ECD}">
      <dgm:prSet/>
      <dgm:spPr/>
      <dgm:t>
        <a:bodyPr/>
        <a:lstStyle/>
        <a:p>
          <a:endParaRPr lang="en-GB"/>
        </a:p>
      </dgm:t>
    </dgm:pt>
    <dgm:pt modelId="{74202994-6CDC-EA49-8ED5-35AE153F2DE4}">
      <dgm:prSet/>
      <dgm:spPr/>
      <dgm:t>
        <a:bodyPr/>
        <a:lstStyle/>
        <a:p>
          <a:r>
            <a:rPr lang="en-GB" dirty="0" err="1"/>
            <a:t>Vizualizacija</a:t>
          </a:r>
          <a:r>
            <a:rPr lang="en-GB" dirty="0"/>
            <a:t>.</a:t>
          </a:r>
          <a:endParaRPr lang="en-HR" dirty="0"/>
        </a:p>
      </dgm:t>
    </dgm:pt>
    <dgm:pt modelId="{4E73347E-F223-7740-A868-7E2CF2F28FE8}" type="parTrans" cxnId="{DC9DE77D-88AA-6749-9EE8-AE67A1048783}">
      <dgm:prSet/>
      <dgm:spPr/>
      <dgm:t>
        <a:bodyPr/>
        <a:lstStyle/>
        <a:p>
          <a:endParaRPr lang="en-GB"/>
        </a:p>
      </dgm:t>
    </dgm:pt>
    <dgm:pt modelId="{18C4B508-1460-5245-9C0C-3F6C627C5CDB}" type="sibTrans" cxnId="{DC9DE77D-88AA-6749-9EE8-AE67A1048783}">
      <dgm:prSet/>
      <dgm:spPr/>
      <dgm:t>
        <a:bodyPr/>
        <a:lstStyle/>
        <a:p>
          <a:endParaRPr lang="en-GB"/>
        </a:p>
      </dgm:t>
    </dgm:pt>
    <dgm:pt modelId="{92C56346-2A59-E246-BF00-268272E52F41}">
      <dgm:prSet/>
      <dgm:spPr/>
      <dgm:t>
        <a:bodyPr/>
        <a:lstStyle/>
        <a:p>
          <a:r>
            <a:rPr lang="en-GB" dirty="0"/>
            <a:t> </a:t>
          </a:r>
          <a:r>
            <a:rPr lang="en-GB" dirty="0" err="1"/>
            <a:t>Raznolikost</a:t>
          </a:r>
          <a:r>
            <a:rPr lang="en-GB" dirty="0"/>
            <a:t>,</a:t>
          </a:r>
          <a:endParaRPr lang="en-HR" dirty="0"/>
        </a:p>
      </dgm:t>
    </dgm:pt>
    <dgm:pt modelId="{03A7112E-0B8A-B64F-BDAB-B4EA1A37E4CA}" type="parTrans" cxnId="{884522DB-EBD4-4546-AD5C-092357ED17D4}">
      <dgm:prSet/>
      <dgm:spPr/>
    </dgm:pt>
    <dgm:pt modelId="{2470A06C-4BC3-0D4A-8B3E-A6EAB9CB3681}" type="sibTrans" cxnId="{884522DB-EBD4-4546-AD5C-092357ED17D4}">
      <dgm:prSet/>
      <dgm:spPr/>
    </dgm:pt>
    <dgm:pt modelId="{1F6EFDCD-948F-4FB8-91AA-61F3410BAF5A}" type="pres">
      <dgm:prSet presAssocID="{7E1219C6-5707-435E-A9B5-D177918F74A4}" presName="linear" presStyleCnt="0">
        <dgm:presLayoutVars>
          <dgm:dir/>
          <dgm:animLvl val="lvl"/>
          <dgm:resizeHandles val="exact"/>
        </dgm:presLayoutVars>
      </dgm:prSet>
      <dgm:spPr/>
    </dgm:pt>
    <dgm:pt modelId="{0D0D5423-3CB2-4AB3-9F43-35FFF926D9C6}" type="pres">
      <dgm:prSet presAssocID="{85EC4182-659A-4134-8C22-886BE1B97FC8}" presName="parentLin" presStyleCnt="0"/>
      <dgm:spPr/>
    </dgm:pt>
    <dgm:pt modelId="{798B7097-0A68-47C8-AB22-92B3121048E1}" type="pres">
      <dgm:prSet presAssocID="{85EC4182-659A-4134-8C22-886BE1B97FC8}" presName="parentLeftMargin" presStyleLbl="node1" presStyleIdx="0" presStyleCnt="2"/>
      <dgm:spPr/>
    </dgm:pt>
    <dgm:pt modelId="{110CE9A5-03B1-4B01-BB1D-A40DAB09B1FB}" type="pres">
      <dgm:prSet presAssocID="{85EC4182-659A-4134-8C22-886BE1B97FC8}" presName="parentText" presStyleLbl="node1" presStyleIdx="0" presStyleCnt="2" custLinFactNeighborX="15073" custLinFactNeighborY="-15174">
        <dgm:presLayoutVars>
          <dgm:chMax val="0"/>
          <dgm:bulletEnabled val="1"/>
        </dgm:presLayoutVars>
      </dgm:prSet>
      <dgm:spPr/>
    </dgm:pt>
    <dgm:pt modelId="{82A14D91-ED82-437E-AD3C-0F34B9B10E96}" type="pres">
      <dgm:prSet presAssocID="{85EC4182-659A-4134-8C22-886BE1B97FC8}" presName="negativeSpace" presStyleCnt="0"/>
      <dgm:spPr/>
    </dgm:pt>
    <dgm:pt modelId="{4B3E5BA7-B08E-4F85-9419-E12052003C7C}" type="pres">
      <dgm:prSet presAssocID="{85EC4182-659A-4134-8C22-886BE1B97FC8}" presName="childText" presStyleLbl="conFgAcc1" presStyleIdx="0" presStyleCnt="2">
        <dgm:presLayoutVars>
          <dgm:bulletEnabled val="1"/>
        </dgm:presLayoutVars>
      </dgm:prSet>
      <dgm:spPr/>
    </dgm:pt>
    <dgm:pt modelId="{9CBBCF27-2797-41F8-8324-505B1858DC7D}" type="pres">
      <dgm:prSet presAssocID="{DBDE184E-6C34-48D5-A416-18FD19796045}" presName="spaceBetweenRectangles" presStyleCnt="0"/>
      <dgm:spPr/>
    </dgm:pt>
    <dgm:pt modelId="{D962F2CC-CBD0-461A-A096-EE9F975BE705}" type="pres">
      <dgm:prSet presAssocID="{E4E74575-FB3B-453E-BD8A-FCC4262CA3EF}" presName="parentLin" presStyleCnt="0"/>
      <dgm:spPr/>
    </dgm:pt>
    <dgm:pt modelId="{97C1893D-03BC-48CB-A9FF-36FD30BD6C1E}" type="pres">
      <dgm:prSet presAssocID="{E4E74575-FB3B-453E-BD8A-FCC4262CA3EF}" presName="parentLeftMargin" presStyleLbl="node1" presStyleIdx="0" presStyleCnt="2"/>
      <dgm:spPr/>
    </dgm:pt>
    <dgm:pt modelId="{D7E385AB-48F7-4369-AF73-1ED6C27FDB70}" type="pres">
      <dgm:prSet presAssocID="{E4E74575-FB3B-453E-BD8A-FCC4262CA3EF}" presName="parentText" presStyleLbl="node1" presStyleIdx="1" presStyleCnt="2">
        <dgm:presLayoutVars>
          <dgm:chMax val="0"/>
          <dgm:bulletEnabled val="1"/>
        </dgm:presLayoutVars>
      </dgm:prSet>
      <dgm:spPr/>
    </dgm:pt>
    <dgm:pt modelId="{31F08337-A619-4878-B5B3-074F37EB2A27}" type="pres">
      <dgm:prSet presAssocID="{E4E74575-FB3B-453E-BD8A-FCC4262CA3EF}" presName="negativeSpace" presStyleCnt="0"/>
      <dgm:spPr/>
    </dgm:pt>
    <dgm:pt modelId="{C7AAC963-8EA1-407F-A708-1DCA6F22C908}" type="pres">
      <dgm:prSet presAssocID="{E4E74575-FB3B-453E-BD8A-FCC4262CA3EF}" presName="childText" presStyleLbl="conFgAcc1" presStyleIdx="1" presStyleCnt="2">
        <dgm:presLayoutVars>
          <dgm:bulletEnabled val="1"/>
        </dgm:presLayoutVars>
      </dgm:prSet>
      <dgm:spPr/>
    </dgm:pt>
  </dgm:ptLst>
  <dgm:cxnLst>
    <dgm:cxn modelId="{3D2E9701-E636-457B-A21A-967649413007}" type="presOf" srcId="{E4E74575-FB3B-453E-BD8A-FCC4262CA3EF}" destId="{D7E385AB-48F7-4369-AF73-1ED6C27FDB70}" srcOrd="1" destOrd="0" presId="urn:microsoft.com/office/officeart/2005/8/layout/list1"/>
    <dgm:cxn modelId="{2487D015-05EA-47E4-A733-53901374E4E6}" srcId="{85EC4182-659A-4134-8C22-886BE1B97FC8}" destId="{AEDF48A0-9C6B-45BB-A75D-DE578F199578}" srcOrd="1" destOrd="0" parTransId="{F64B78C2-BABC-4B59-893E-BE63738AFF5B}" sibTransId="{5ADE6365-0A4E-40D5-BDFE-429C5C4A54D1}"/>
    <dgm:cxn modelId="{A8E9BD17-D92B-4AB0-8640-C6F3627AE4D5}" type="presOf" srcId="{A875A5FE-9745-4077-B2D4-06DE30F16BF3}" destId="{C7AAC963-8EA1-407F-A708-1DCA6F22C908}" srcOrd="0" destOrd="5" presId="urn:microsoft.com/office/officeart/2005/8/layout/list1"/>
    <dgm:cxn modelId="{23DE7019-934A-4C29-8072-3EC1A50AFF9E}" srcId="{85EC4182-659A-4134-8C22-886BE1B97FC8}" destId="{3080B6D0-6917-43E9-9D18-15B2E9BA1210}" srcOrd="2" destOrd="0" parTransId="{F05781D3-3DAD-4E84-B9A5-1687EF078B82}" sibTransId="{43F549F1-5BA7-49C8-A3FE-48CA417422C1}"/>
    <dgm:cxn modelId="{C84D9F25-CF69-EA45-801A-F849CCA98029}" type="presOf" srcId="{92C56346-2A59-E246-BF00-268272E52F41}" destId="{C7AAC963-8EA1-407F-A708-1DCA6F22C908}" srcOrd="0" destOrd="2" presId="urn:microsoft.com/office/officeart/2005/8/layout/list1"/>
    <dgm:cxn modelId="{9505EE28-5573-49D9-B87A-96179F0209B0}" srcId="{7E1219C6-5707-435E-A9B5-D177918F74A4}" destId="{E4E74575-FB3B-453E-BD8A-FCC4262CA3EF}" srcOrd="1" destOrd="0" parTransId="{DA373BC1-A6F9-4DA6-B389-A8705BCC81DB}" sibTransId="{F1A9A0E5-BF70-48B2-AB2D-B3D9281E05EC}"/>
    <dgm:cxn modelId="{FEDC6E3C-1B9B-4514-91A3-8228B725530D}" type="presOf" srcId="{85EC4182-659A-4134-8C22-886BE1B97FC8}" destId="{110CE9A5-03B1-4B01-BB1D-A40DAB09B1FB}" srcOrd="1" destOrd="0" presId="urn:microsoft.com/office/officeart/2005/8/layout/list1"/>
    <dgm:cxn modelId="{1CDDB942-396D-428C-A1D6-080F5ACC0C74}" srcId="{55BB399A-7B3D-49AD-924C-00E06394FF26}" destId="{5E83F861-C06F-4A89-9A6E-7EB5BF0D5DB4}" srcOrd="1" destOrd="0" parTransId="{118E92BB-4BDB-43A9-8C9A-939AC9F1C2E6}" sibTransId="{C0FBE034-717A-440E-AB3F-4F2499A60167}"/>
    <dgm:cxn modelId="{A2EE1647-528B-4FF8-A25A-EC59FB9D89EE}" type="presOf" srcId="{3080B6D0-6917-43E9-9D18-15B2E9BA1210}" destId="{4B3E5BA7-B08E-4F85-9419-E12052003C7C}" srcOrd="0" destOrd="2" presId="urn:microsoft.com/office/officeart/2005/8/layout/list1"/>
    <dgm:cxn modelId="{9D98CA49-FD3B-42E6-B16E-0A4A7B37CC5B}" type="presOf" srcId="{A1281CFB-4E14-4B66-B93C-1D8B7F518250}" destId="{4B3E5BA7-B08E-4F85-9419-E12052003C7C}" srcOrd="0" destOrd="4" presId="urn:microsoft.com/office/officeart/2005/8/layout/list1"/>
    <dgm:cxn modelId="{79B0B858-842A-4F3B-AC2C-51F5872BB4DA}" type="presOf" srcId="{85EC4182-659A-4134-8C22-886BE1B97FC8}" destId="{798B7097-0A68-47C8-AB22-92B3121048E1}" srcOrd="0" destOrd="0" presId="urn:microsoft.com/office/officeart/2005/8/layout/list1"/>
    <dgm:cxn modelId="{8C60615A-F8C1-497F-9F69-682D26F90643}" type="presOf" srcId="{5E83F861-C06F-4A89-9A6E-7EB5BF0D5DB4}" destId="{4B3E5BA7-B08E-4F85-9419-E12052003C7C}" srcOrd="0" destOrd="5" presId="urn:microsoft.com/office/officeart/2005/8/layout/list1"/>
    <dgm:cxn modelId="{DE0FD36A-4766-0E43-8E04-C67A33B71BAF}" type="presOf" srcId="{159E5B2C-32CE-2247-8479-E383BE2CAF49}" destId="{C7AAC963-8EA1-407F-A708-1DCA6F22C908}" srcOrd="0" destOrd="1" presId="urn:microsoft.com/office/officeart/2005/8/layout/list1"/>
    <dgm:cxn modelId="{A506626E-DC86-4058-AFD6-2322D80E33F8}" srcId="{E4E74575-FB3B-453E-BD8A-FCC4262CA3EF}" destId="{A875A5FE-9745-4077-B2D4-06DE30F16BF3}" srcOrd="5" destOrd="0" parTransId="{1545E5A9-EA3D-4BB3-9529-E4317C287628}" sibTransId="{C99F113C-4B66-4614-A741-8ECE27CF232D}"/>
    <dgm:cxn modelId="{573BFB6E-3B62-4B34-9DAA-E244198CD3CB}" srcId="{55BB399A-7B3D-49AD-924C-00E06394FF26}" destId="{A1281CFB-4E14-4B66-B93C-1D8B7F518250}" srcOrd="0" destOrd="0" parTransId="{0A610956-5354-465C-847D-752E94C6DE21}" sibTransId="{6D13082F-7F43-43BA-ACBC-1EAEBF800685}"/>
    <dgm:cxn modelId="{DF7EF375-22CF-D04F-81E6-757A2A887ECD}" srcId="{E4E74575-FB3B-453E-BD8A-FCC4262CA3EF}" destId="{EC6A3C6A-0726-8547-AD6C-F70FC96C6566}" srcOrd="3" destOrd="0" parTransId="{36C86295-EA09-5F48-80C5-FEAA341363C1}" sibTransId="{026827D0-DA77-694F-879B-37DE4A84C558}"/>
    <dgm:cxn modelId="{403C6177-AAE4-464D-A5E8-3C2FCFF8A02F}" srcId="{7E1219C6-5707-435E-A9B5-D177918F74A4}" destId="{85EC4182-659A-4134-8C22-886BE1B97FC8}" srcOrd="0" destOrd="0" parTransId="{F5EDE786-815B-4ED8-9056-B4404916C4CF}" sibTransId="{DBDE184E-6C34-48D5-A416-18FD19796045}"/>
    <dgm:cxn modelId="{DC9DE77D-88AA-6749-9EE8-AE67A1048783}" srcId="{E4E74575-FB3B-453E-BD8A-FCC4262CA3EF}" destId="{74202994-6CDC-EA49-8ED5-35AE153F2DE4}" srcOrd="4" destOrd="0" parTransId="{4E73347E-F223-7740-A868-7E2CF2F28FE8}" sibTransId="{18C4B508-1460-5245-9C0C-3F6C627C5CDB}"/>
    <dgm:cxn modelId="{51290581-43C8-4E12-8978-439FF688311E}" srcId="{85EC4182-659A-4134-8C22-886BE1B97FC8}" destId="{55BB399A-7B3D-49AD-924C-00E06394FF26}" srcOrd="3" destOrd="0" parTransId="{29308D19-55F5-4F8F-908A-8C62E4EE483F}" sibTransId="{027ECAD3-EDA0-456B-967C-37B13259E44B}"/>
    <dgm:cxn modelId="{FAF5EE89-EADE-FF47-AA2D-5ABF5D37E553}" type="presOf" srcId="{EC6A3C6A-0726-8547-AD6C-F70FC96C6566}" destId="{C7AAC963-8EA1-407F-A708-1DCA6F22C908}" srcOrd="0" destOrd="3" presId="urn:microsoft.com/office/officeart/2005/8/layout/list1"/>
    <dgm:cxn modelId="{099B208E-CC49-184D-B993-940CB93AD709}" type="presOf" srcId="{74202994-6CDC-EA49-8ED5-35AE153F2DE4}" destId="{C7AAC963-8EA1-407F-A708-1DCA6F22C908}" srcOrd="0" destOrd="4" presId="urn:microsoft.com/office/officeart/2005/8/layout/list1"/>
    <dgm:cxn modelId="{569A7590-C9F7-4BD3-A5B7-37CD6B46202F}" type="presOf" srcId="{E4E74575-FB3B-453E-BD8A-FCC4262CA3EF}" destId="{97C1893D-03BC-48CB-A9FF-36FD30BD6C1E}" srcOrd="0" destOrd="0" presId="urn:microsoft.com/office/officeart/2005/8/layout/list1"/>
    <dgm:cxn modelId="{BB0F219E-5FF1-4A79-91EF-0DD6242CC5CD}" type="presOf" srcId="{55BB399A-7B3D-49AD-924C-00E06394FF26}" destId="{4B3E5BA7-B08E-4F85-9419-E12052003C7C}" srcOrd="0" destOrd="3" presId="urn:microsoft.com/office/officeart/2005/8/layout/list1"/>
    <dgm:cxn modelId="{E4C9CAA3-96F7-49A6-BD1D-1A6DC0ACCEDC}" type="presOf" srcId="{AEDF48A0-9C6B-45BB-A75D-DE578F199578}" destId="{4B3E5BA7-B08E-4F85-9419-E12052003C7C}" srcOrd="0" destOrd="1" presId="urn:microsoft.com/office/officeart/2005/8/layout/list1"/>
    <dgm:cxn modelId="{673F23A6-D08B-43BE-854E-9C90E5389470}" type="presOf" srcId="{7E1219C6-5707-435E-A9B5-D177918F74A4}" destId="{1F6EFDCD-948F-4FB8-91AA-61F3410BAF5A}" srcOrd="0" destOrd="0" presId="urn:microsoft.com/office/officeart/2005/8/layout/list1"/>
    <dgm:cxn modelId="{62FF7CB1-61EF-468F-8AC2-FAE3A39E25E3}" type="presOf" srcId="{BA70A3D6-BDA0-4FBC-8E10-338A7A7E5D1D}" destId="{4B3E5BA7-B08E-4F85-9419-E12052003C7C}" srcOrd="0" destOrd="0" presId="urn:microsoft.com/office/officeart/2005/8/layout/list1"/>
    <dgm:cxn modelId="{E907D1C3-82C7-2148-AFBF-29133AA396C7}" srcId="{E4E74575-FB3B-453E-BD8A-FCC4262CA3EF}" destId="{159E5B2C-32CE-2247-8479-E383BE2CAF49}" srcOrd="1" destOrd="0" parTransId="{5AD6B0EB-BD62-FD46-A75C-2977CF5B99BD}" sibTransId="{42DD19BA-DE31-8F4A-AFB5-CB60AE3FE684}"/>
    <dgm:cxn modelId="{8EDD85C4-B3E7-44C9-9A52-99B6C64B5E53}" srcId="{85EC4182-659A-4134-8C22-886BE1B97FC8}" destId="{BA70A3D6-BDA0-4FBC-8E10-338A7A7E5D1D}" srcOrd="0" destOrd="0" parTransId="{C7D26277-3FEF-4F51-8A66-5B84B022C571}" sibTransId="{432C28C4-0D17-4DB8-A664-131420757126}"/>
    <dgm:cxn modelId="{884522DB-EBD4-4546-AD5C-092357ED17D4}" srcId="{E4E74575-FB3B-453E-BD8A-FCC4262CA3EF}" destId="{92C56346-2A59-E246-BF00-268272E52F41}" srcOrd="2" destOrd="0" parTransId="{03A7112E-0B8A-B64F-BDAB-B4EA1A37E4CA}" sibTransId="{2470A06C-4BC3-0D4A-8B3E-A6EAB9CB3681}"/>
    <dgm:cxn modelId="{B4DB80DD-FBA9-4ED6-9F08-DC7998FFCDB1}" type="presOf" srcId="{133DEED1-BA71-461A-8C69-1D2C134A1685}" destId="{C7AAC963-8EA1-407F-A708-1DCA6F22C908}" srcOrd="0" destOrd="0" presId="urn:microsoft.com/office/officeart/2005/8/layout/list1"/>
    <dgm:cxn modelId="{57C335EB-EB5B-4AB5-B6AD-DB3B7E5D1F12}" srcId="{E4E74575-FB3B-453E-BD8A-FCC4262CA3EF}" destId="{133DEED1-BA71-461A-8C69-1D2C134A1685}" srcOrd="0" destOrd="0" parTransId="{A37032C6-D13A-48A6-8310-4C04E09F166D}" sibTransId="{04D9FC5B-81C0-47FA-9959-48EF172C1735}"/>
    <dgm:cxn modelId="{BF4A389C-C358-4999-94E5-1674C7F75870}" type="presParOf" srcId="{1F6EFDCD-948F-4FB8-91AA-61F3410BAF5A}" destId="{0D0D5423-3CB2-4AB3-9F43-35FFF926D9C6}" srcOrd="0" destOrd="0" presId="urn:microsoft.com/office/officeart/2005/8/layout/list1"/>
    <dgm:cxn modelId="{B83A0878-C5CA-461C-B935-445D308712E8}" type="presParOf" srcId="{0D0D5423-3CB2-4AB3-9F43-35FFF926D9C6}" destId="{798B7097-0A68-47C8-AB22-92B3121048E1}" srcOrd="0" destOrd="0" presId="urn:microsoft.com/office/officeart/2005/8/layout/list1"/>
    <dgm:cxn modelId="{83354F66-0188-451F-9161-96C4535D4BD9}" type="presParOf" srcId="{0D0D5423-3CB2-4AB3-9F43-35FFF926D9C6}" destId="{110CE9A5-03B1-4B01-BB1D-A40DAB09B1FB}" srcOrd="1" destOrd="0" presId="urn:microsoft.com/office/officeart/2005/8/layout/list1"/>
    <dgm:cxn modelId="{D45C8A3E-E2F2-440F-A0B7-0BBCA52943D3}" type="presParOf" srcId="{1F6EFDCD-948F-4FB8-91AA-61F3410BAF5A}" destId="{82A14D91-ED82-437E-AD3C-0F34B9B10E96}" srcOrd="1" destOrd="0" presId="urn:microsoft.com/office/officeart/2005/8/layout/list1"/>
    <dgm:cxn modelId="{E0D6547F-F706-4894-A594-987ACC6534CD}" type="presParOf" srcId="{1F6EFDCD-948F-4FB8-91AA-61F3410BAF5A}" destId="{4B3E5BA7-B08E-4F85-9419-E12052003C7C}" srcOrd="2" destOrd="0" presId="urn:microsoft.com/office/officeart/2005/8/layout/list1"/>
    <dgm:cxn modelId="{D3F5250A-4AAE-47A5-AFC5-7C878354E13D}" type="presParOf" srcId="{1F6EFDCD-948F-4FB8-91AA-61F3410BAF5A}" destId="{9CBBCF27-2797-41F8-8324-505B1858DC7D}" srcOrd="3" destOrd="0" presId="urn:microsoft.com/office/officeart/2005/8/layout/list1"/>
    <dgm:cxn modelId="{0B017DA9-6AF9-4537-99A5-CEDF79C747A0}" type="presParOf" srcId="{1F6EFDCD-948F-4FB8-91AA-61F3410BAF5A}" destId="{D962F2CC-CBD0-461A-A096-EE9F975BE705}" srcOrd="4" destOrd="0" presId="urn:microsoft.com/office/officeart/2005/8/layout/list1"/>
    <dgm:cxn modelId="{D4B88A18-0BE0-42AB-BFE1-33FCF95E08CE}" type="presParOf" srcId="{D962F2CC-CBD0-461A-A096-EE9F975BE705}" destId="{97C1893D-03BC-48CB-A9FF-36FD30BD6C1E}" srcOrd="0" destOrd="0" presId="urn:microsoft.com/office/officeart/2005/8/layout/list1"/>
    <dgm:cxn modelId="{C2B8988A-21E5-4712-9592-677F6EF42D44}" type="presParOf" srcId="{D962F2CC-CBD0-461A-A096-EE9F975BE705}" destId="{D7E385AB-48F7-4369-AF73-1ED6C27FDB70}" srcOrd="1" destOrd="0" presId="urn:microsoft.com/office/officeart/2005/8/layout/list1"/>
    <dgm:cxn modelId="{3122BE15-6AD9-4750-9CB8-ADC11A96CFB7}" type="presParOf" srcId="{1F6EFDCD-948F-4FB8-91AA-61F3410BAF5A}" destId="{31F08337-A619-4878-B5B3-074F37EB2A27}" srcOrd="5" destOrd="0" presId="urn:microsoft.com/office/officeart/2005/8/layout/list1"/>
    <dgm:cxn modelId="{3802C820-C1DC-47D2-ADE3-3BA5C821FA99}" type="presParOf" srcId="{1F6EFDCD-948F-4FB8-91AA-61F3410BAF5A}" destId="{C7AAC963-8EA1-407F-A708-1DCA6F22C908}" srcOrd="6"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1F17DD3-09A1-4574-A79B-4BC337BA25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BA7AF9-5576-40F7-AB83-E647E312E2AA}">
      <dgm:prSet/>
      <dgm:spPr>
        <a:solidFill>
          <a:srgbClr val="E12227"/>
        </a:solidFill>
      </dgm:spPr>
      <dgm:t>
        <a:bodyPr/>
        <a:lstStyle/>
        <a:p>
          <a:r>
            <a:rPr lang="en-GB" dirty="0" err="1"/>
            <a:t>Dell’Era</a:t>
          </a:r>
          <a:r>
            <a:rPr lang="en-GB" dirty="0"/>
            <a:t> et al. (2018, p. 329) </a:t>
          </a:r>
          <a:r>
            <a:rPr lang="en-GB" dirty="0" err="1"/>
            <a:t>četiri</a:t>
          </a:r>
          <a:r>
            <a:rPr lang="en-GB" dirty="0"/>
            <a:t> </a:t>
          </a:r>
          <a:r>
            <a:rPr lang="en-GB" dirty="0" err="1"/>
            <a:t>vrste</a:t>
          </a:r>
          <a:r>
            <a:rPr lang="en-GB" dirty="0"/>
            <a:t> </a:t>
          </a:r>
          <a:r>
            <a:rPr lang="en-GB" dirty="0" err="1"/>
            <a:t>dizajn</a:t>
          </a:r>
          <a:r>
            <a:rPr lang="en-GB" dirty="0"/>
            <a:t> </a:t>
          </a:r>
          <a:r>
            <a:rPr lang="en-GB" dirty="0" err="1"/>
            <a:t>razmišljanja</a:t>
          </a:r>
          <a:r>
            <a:rPr lang="en-GB" dirty="0"/>
            <a:t>:</a:t>
          </a:r>
          <a:endParaRPr lang="hr-HR" dirty="0"/>
        </a:p>
      </dgm:t>
    </dgm:pt>
    <dgm:pt modelId="{BEC9C9F6-E558-46EA-8B96-775B4F700920}" type="parTrans" cxnId="{5EA0C4F4-3B08-4EED-8DDC-9679507CE736}">
      <dgm:prSet/>
      <dgm:spPr/>
      <dgm:t>
        <a:bodyPr/>
        <a:lstStyle/>
        <a:p>
          <a:endParaRPr lang="en-US"/>
        </a:p>
      </dgm:t>
    </dgm:pt>
    <dgm:pt modelId="{BB4249AB-6071-4E1D-9967-4ECCA0EB335A}" type="sibTrans" cxnId="{5EA0C4F4-3B08-4EED-8DDC-9679507CE736}">
      <dgm:prSet/>
      <dgm:spPr/>
      <dgm:t>
        <a:bodyPr/>
        <a:lstStyle/>
        <a:p>
          <a:endParaRPr lang="en-US"/>
        </a:p>
      </dgm:t>
    </dgm:pt>
    <dgm:pt modelId="{ABDE8677-C7A5-4C8F-8D24-5FCC32FCEC17}">
      <dgm:prSet/>
      <dgm:spPr/>
      <dgm:t>
        <a:bodyPr/>
        <a:lstStyle/>
        <a:p>
          <a:r>
            <a:rPr lang="en-GB" b="1" i="1"/>
            <a:t>Kreativno rješavanje</a:t>
          </a:r>
          <a:r>
            <a:rPr lang="en-GB"/>
            <a:t> problema: rješavanje zahtjevnih problema usvajanjem analitičkog i intuitivnog razmišljanja</a:t>
          </a:r>
          <a:endParaRPr lang="hr-HR" dirty="0">
            <a:solidFill>
              <a:srgbClr val="243255"/>
            </a:solidFill>
          </a:endParaRPr>
        </a:p>
      </dgm:t>
    </dgm:pt>
    <dgm:pt modelId="{163BB883-458F-44DF-878B-D728273A582D}" type="parTrans" cxnId="{C04DA569-34CF-4713-8B73-EEBCE67664B0}">
      <dgm:prSet/>
      <dgm:spPr/>
      <dgm:t>
        <a:bodyPr/>
        <a:lstStyle/>
        <a:p>
          <a:endParaRPr lang="en-US"/>
        </a:p>
      </dgm:t>
    </dgm:pt>
    <dgm:pt modelId="{004B01F8-038C-4125-9D39-7A6AA20E17AB}" type="sibTrans" cxnId="{C04DA569-34CF-4713-8B73-EEBCE67664B0}">
      <dgm:prSet/>
      <dgm:spPr/>
      <dgm:t>
        <a:bodyPr/>
        <a:lstStyle/>
        <a:p>
          <a:endParaRPr lang="en-US"/>
        </a:p>
      </dgm:t>
    </dgm:pt>
    <dgm:pt modelId="{6318C273-4352-584D-BE26-DE64C62ECA28}">
      <dgm:prSet/>
      <dgm:spPr/>
      <dgm:t>
        <a:bodyPr/>
        <a:lstStyle/>
        <a:p>
          <a:pPr>
            <a:buFont typeface="Symbol" pitchFamily="2" charset="2"/>
            <a:buChar char=""/>
          </a:pPr>
          <a:r>
            <a:rPr lang="en-GB" b="1" i="1"/>
            <a:t>Brzo izvršenje</a:t>
          </a:r>
          <a:r>
            <a:rPr lang="en-GB"/>
            <a:t>: Isporuka i testiranje održivih proizvoda za učenje od kupaca i poboljšanje rješenja</a:t>
          </a:r>
          <a:endParaRPr lang="en-HR"/>
        </a:p>
      </dgm:t>
    </dgm:pt>
    <dgm:pt modelId="{7ADDB6A5-01C5-0E41-9DE9-EEB1A14365EA}" type="parTrans" cxnId="{2290FBA6-4A2A-D54E-B890-AEBA77B8F64C}">
      <dgm:prSet/>
      <dgm:spPr/>
      <dgm:t>
        <a:bodyPr/>
        <a:lstStyle/>
        <a:p>
          <a:endParaRPr lang="en-GB"/>
        </a:p>
      </dgm:t>
    </dgm:pt>
    <dgm:pt modelId="{368A95B4-AF23-FC43-B0D4-3ABA10B0912F}" type="sibTrans" cxnId="{2290FBA6-4A2A-D54E-B890-AEBA77B8F64C}">
      <dgm:prSet/>
      <dgm:spPr/>
      <dgm:t>
        <a:bodyPr/>
        <a:lstStyle/>
        <a:p>
          <a:endParaRPr lang="en-GB"/>
        </a:p>
      </dgm:t>
    </dgm:pt>
    <dgm:pt modelId="{9FDA996F-F3A7-4543-B25C-A984DA60D22D}">
      <dgm:prSet/>
      <dgm:spPr/>
      <dgm:t>
        <a:bodyPr/>
        <a:lstStyle/>
        <a:p>
          <a:pPr>
            <a:buFont typeface="Symbol" pitchFamily="2" charset="2"/>
            <a:buChar char=""/>
          </a:pPr>
          <a:r>
            <a:rPr lang="en-GB" b="1" i="1"/>
            <a:t>Kreativno samopouzdanje</a:t>
          </a:r>
          <a:r>
            <a:rPr lang="en-GB"/>
            <a:t>: Angažiranje ljudi kako bi im se dalo više povjerenja u kreativne procese</a:t>
          </a:r>
          <a:endParaRPr lang="en-HR"/>
        </a:p>
      </dgm:t>
    </dgm:pt>
    <dgm:pt modelId="{57341307-E75D-5946-94BB-E5A156466576}" type="parTrans" cxnId="{BF2A8419-D082-DB48-BB6A-700C3D4A3F18}">
      <dgm:prSet/>
      <dgm:spPr/>
      <dgm:t>
        <a:bodyPr/>
        <a:lstStyle/>
        <a:p>
          <a:endParaRPr lang="en-GB"/>
        </a:p>
      </dgm:t>
    </dgm:pt>
    <dgm:pt modelId="{2235DF63-5DED-C842-8A1E-38E95FBED8F7}" type="sibTrans" cxnId="{BF2A8419-D082-DB48-BB6A-700C3D4A3F18}">
      <dgm:prSet/>
      <dgm:spPr/>
      <dgm:t>
        <a:bodyPr/>
        <a:lstStyle/>
        <a:p>
          <a:endParaRPr lang="en-GB"/>
        </a:p>
      </dgm:t>
    </dgm:pt>
    <dgm:pt modelId="{86F85752-F180-9544-A5B8-E94DD09FC18E}">
      <dgm:prSet/>
      <dgm:spPr/>
      <dgm:t>
        <a:bodyPr/>
        <a:lstStyle/>
        <a:p>
          <a:r>
            <a:rPr lang="en-GB" b="1" i="1" dirty="0" err="1"/>
            <a:t>Inovacija</a:t>
          </a:r>
          <a:r>
            <a:rPr lang="en-GB" b="1" i="1" dirty="0"/>
            <a:t> </a:t>
          </a:r>
          <a:r>
            <a:rPr lang="en-GB" b="1" i="1" dirty="0" err="1"/>
            <a:t>značenja</a:t>
          </a:r>
          <a:r>
            <a:rPr lang="en-GB" dirty="0"/>
            <a:t>: </a:t>
          </a:r>
          <a:r>
            <a:rPr lang="en-GB" dirty="0" err="1"/>
            <a:t>Zamišljanje</a:t>
          </a:r>
          <a:r>
            <a:rPr lang="en-GB" dirty="0"/>
            <a:t> </a:t>
          </a:r>
          <a:r>
            <a:rPr lang="en-GB" dirty="0" err="1"/>
            <a:t>novih</a:t>
          </a:r>
          <a:r>
            <a:rPr lang="en-GB" dirty="0"/>
            <a:t> </a:t>
          </a:r>
          <a:r>
            <a:rPr lang="en-GB" dirty="0" err="1"/>
            <a:t>smjerova</a:t>
          </a:r>
          <a:r>
            <a:rPr lang="en-GB" dirty="0"/>
            <a:t> koji </a:t>
          </a:r>
          <a:r>
            <a:rPr lang="en-GB" dirty="0" err="1"/>
            <a:t>imaju</a:t>
          </a:r>
          <a:r>
            <a:rPr lang="en-GB" dirty="0"/>
            <a:t> za </a:t>
          </a:r>
          <a:r>
            <a:rPr lang="en-GB" dirty="0" err="1"/>
            <a:t>cilj</a:t>
          </a:r>
          <a:r>
            <a:rPr lang="en-GB" dirty="0"/>
            <a:t> </a:t>
          </a:r>
          <a:r>
            <a:rPr lang="en-GB" dirty="0" err="1"/>
            <a:t>predložiti</a:t>
          </a:r>
          <a:r>
            <a:rPr lang="en-GB" dirty="0"/>
            <a:t> </a:t>
          </a:r>
          <a:r>
            <a:rPr lang="en-GB" dirty="0" err="1"/>
            <a:t>smislena</a:t>
          </a:r>
          <a:r>
            <a:rPr lang="en-GB" dirty="0"/>
            <a:t> </a:t>
          </a:r>
          <a:r>
            <a:rPr lang="en-GB" dirty="0" err="1"/>
            <a:t>iskustva</a:t>
          </a:r>
          <a:r>
            <a:rPr lang="en-GB" dirty="0"/>
            <a:t> </a:t>
          </a:r>
          <a:r>
            <a:rPr lang="en-GB" dirty="0" err="1"/>
            <a:t>ljudima</a:t>
          </a:r>
          <a:r>
            <a:rPr lang="en-GB" dirty="0"/>
            <a:t>.</a:t>
          </a:r>
          <a:endParaRPr lang="hr-HR" dirty="0"/>
        </a:p>
      </dgm:t>
    </dgm:pt>
    <dgm:pt modelId="{AAC7B8BD-FFCC-CF48-88FE-D71C4551DD9C}" type="parTrans" cxnId="{0ACB38A5-85C2-EE44-AE0B-1B8D8AFCFB4C}">
      <dgm:prSet/>
      <dgm:spPr/>
      <dgm:t>
        <a:bodyPr/>
        <a:lstStyle/>
        <a:p>
          <a:endParaRPr lang="en-GB"/>
        </a:p>
      </dgm:t>
    </dgm:pt>
    <dgm:pt modelId="{9539ED62-A6C2-A740-80D3-3ED1BA33F867}" type="sibTrans" cxnId="{0ACB38A5-85C2-EE44-AE0B-1B8D8AFCFB4C}">
      <dgm:prSet/>
      <dgm:spPr/>
      <dgm:t>
        <a:bodyPr/>
        <a:lstStyle/>
        <a:p>
          <a:endParaRPr lang="en-GB"/>
        </a:p>
      </dgm:t>
    </dgm:pt>
    <dgm:pt modelId="{F6AE9C80-1365-481F-87B9-0E708FE8C38E}" type="pres">
      <dgm:prSet presAssocID="{81F17DD3-09A1-4574-A79B-4BC337BA2516}" presName="linear" presStyleCnt="0">
        <dgm:presLayoutVars>
          <dgm:animLvl val="lvl"/>
          <dgm:resizeHandles val="exact"/>
        </dgm:presLayoutVars>
      </dgm:prSet>
      <dgm:spPr/>
    </dgm:pt>
    <dgm:pt modelId="{9A925AF4-3F00-4DC8-A7BE-4FEA3959CEB6}" type="pres">
      <dgm:prSet presAssocID="{ECBA7AF9-5576-40F7-AB83-E647E312E2AA}" presName="parentText" presStyleLbl="node1" presStyleIdx="0" presStyleCnt="1" custScaleY="84836">
        <dgm:presLayoutVars>
          <dgm:chMax val="0"/>
          <dgm:bulletEnabled val="1"/>
        </dgm:presLayoutVars>
      </dgm:prSet>
      <dgm:spPr/>
    </dgm:pt>
    <dgm:pt modelId="{CD04DB2F-EB4D-4657-85EB-943F95162FDF}" type="pres">
      <dgm:prSet presAssocID="{ECBA7AF9-5576-40F7-AB83-E647E312E2AA}" presName="childText" presStyleLbl="revTx" presStyleIdx="0" presStyleCnt="1">
        <dgm:presLayoutVars>
          <dgm:bulletEnabled val="1"/>
        </dgm:presLayoutVars>
      </dgm:prSet>
      <dgm:spPr/>
    </dgm:pt>
  </dgm:ptLst>
  <dgm:cxnLst>
    <dgm:cxn modelId="{BF2A8419-D082-DB48-BB6A-700C3D4A3F18}" srcId="{ECBA7AF9-5576-40F7-AB83-E647E312E2AA}" destId="{9FDA996F-F3A7-4543-B25C-A984DA60D22D}" srcOrd="2" destOrd="0" parTransId="{57341307-E75D-5946-94BB-E5A156466576}" sibTransId="{2235DF63-5DED-C842-8A1E-38E95FBED8F7}"/>
    <dgm:cxn modelId="{79A89F60-5E00-457C-A714-27F84AA4DF23}" type="presOf" srcId="{ECBA7AF9-5576-40F7-AB83-E647E312E2AA}" destId="{9A925AF4-3F00-4DC8-A7BE-4FEA3959CEB6}" srcOrd="0" destOrd="0" presId="urn:microsoft.com/office/officeart/2005/8/layout/vList2"/>
    <dgm:cxn modelId="{C04DA569-34CF-4713-8B73-EEBCE67664B0}" srcId="{ECBA7AF9-5576-40F7-AB83-E647E312E2AA}" destId="{ABDE8677-C7A5-4C8F-8D24-5FCC32FCEC17}" srcOrd="0" destOrd="0" parTransId="{163BB883-458F-44DF-878B-D728273A582D}" sibTransId="{004B01F8-038C-4125-9D39-7A6AA20E17AB}"/>
    <dgm:cxn modelId="{AB975E9A-B202-F040-8A7B-79E7DDF90AD7}" type="presOf" srcId="{9FDA996F-F3A7-4543-B25C-A984DA60D22D}" destId="{CD04DB2F-EB4D-4657-85EB-943F95162FDF}" srcOrd="0" destOrd="2" presId="urn:microsoft.com/office/officeart/2005/8/layout/vList2"/>
    <dgm:cxn modelId="{4BDE3FA4-CC02-8C4F-89F6-CBE63B66AD68}" type="presOf" srcId="{86F85752-F180-9544-A5B8-E94DD09FC18E}" destId="{CD04DB2F-EB4D-4657-85EB-943F95162FDF}" srcOrd="0" destOrd="3" presId="urn:microsoft.com/office/officeart/2005/8/layout/vList2"/>
    <dgm:cxn modelId="{0ACB38A5-85C2-EE44-AE0B-1B8D8AFCFB4C}" srcId="{ECBA7AF9-5576-40F7-AB83-E647E312E2AA}" destId="{86F85752-F180-9544-A5B8-E94DD09FC18E}" srcOrd="3" destOrd="0" parTransId="{AAC7B8BD-FFCC-CF48-88FE-D71C4551DD9C}" sibTransId="{9539ED62-A6C2-A740-80D3-3ED1BA33F867}"/>
    <dgm:cxn modelId="{2290FBA6-4A2A-D54E-B890-AEBA77B8F64C}" srcId="{ECBA7AF9-5576-40F7-AB83-E647E312E2AA}" destId="{6318C273-4352-584D-BE26-DE64C62ECA28}" srcOrd="1" destOrd="0" parTransId="{7ADDB6A5-01C5-0E41-9DE9-EEB1A14365EA}" sibTransId="{368A95B4-AF23-FC43-B0D4-3ABA10B0912F}"/>
    <dgm:cxn modelId="{62302AAC-060F-47F5-8C0A-1FB1A2888910}" type="presOf" srcId="{ABDE8677-C7A5-4C8F-8D24-5FCC32FCEC17}" destId="{CD04DB2F-EB4D-4657-85EB-943F95162FDF}" srcOrd="0" destOrd="0" presId="urn:microsoft.com/office/officeart/2005/8/layout/vList2"/>
    <dgm:cxn modelId="{4CE419C0-FCD6-40CE-8CF0-F465001B0E8B}" type="presOf" srcId="{81F17DD3-09A1-4574-A79B-4BC337BA2516}" destId="{F6AE9C80-1365-481F-87B9-0E708FE8C38E}" srcOrd="0" destOrd="0" presId="urn:microsoft.com/office/officeart/2005/8/layout/vList2"/>
    <dgm:cxn modelId="{5EA0C4F4-3B08-4EED-8DDC-9679507CE736}" srcId="{81F17DD3-09A1-4574-A79B-4BC337BA2516}" destId="{ECBA7AF9-5576-40F7-AB83-E647E312E2AA}" srcOrd="0" destOrd="0" parTransId="{BEC9C9F6-E558-46EA-8B96-775B4F700920}" sibTransId="{BB4249AB-6071-4E1D-9967-4ECCA0EB335A}"/>
    <dgm:cxn modelId="{EEAA85F8-CC24-A44D-B506-43AD83841283}" type="presOf" srcId="{6318C273-4352-584D-BE26-DE64C62ECA28}" destId="{CD04DB2F-EB4D-4657-85EB-943F95162FDF}" srcOrd="0" destOrd="1" presId="urn:microsoft.com/office/officeart/2005/8/layout/vList2"/>
    <dgm:cxn modelId="{8EFBB79F-E89F-4F0E-BBA4-6A91BFFACA26}" type="presParOf" srcId="{F6AE9C80-1365-481F-87B9-0E708FE8C38E}" destId="{9A925AF4-3F00-4DC8-A7BE-4FEA3959CEB6}" srcOrd="0" destOrd="0" presId="urn:microsoft.com/office/officeart/2005/8/layout/vList2"/>
    <dgm:cxn modelId="{ADA7C322-6471-409B-B473-EB0523112F72}" type="presParOf" srcId="{F6AE9C80-1365-481F-87B9-0E708FE8C38E}" destId="{CD04DB2F-EB4D-4657-85EB-943F95162FDF}" srcOrd="1" destOrd="0" presId="urn:microsoft.com/office/officeart/2005/8/layout/vList2"/>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6D34D5-6D4B-4C94-A87B-430E02245C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32A19C-4EE2-416A-9175-B445C7BC34A7}">
      <dgm:prSet/>
      <dgm:spPr>
        <a:solidFill>
          <a:srgbClr val="243255"/>
        </a:solidFill>
      </dgm:spPr>
      <dgm:t>
        <a:bodyPr/>
        <a:lstStyle/>
        <a:p>
          <a:pPr rtl="0"/>
          <a:r>
            <a:rPr lang="en-GB" b="1" dirty="0" err="1"/>
            <a:t>Investicijska</a:t>
          </a:r>
          <a:r>
            <a:rPr lang="en-GB" b="1" dirty="0"/>
            <a:t> </a:t>
          </a:r>
          <a:r>
            <a:rPr lang="en-GB" b="1" dirty="0" err="1"/>
            <a:t>teorija</a:t>
          </a:r>
          <a:r>
            <a:rPr lang="en-GB" b="1" dirty="0"/>
            <a:t> </a:t>
          </a:r>
          <a:r>
            <a:rPr lang="en-GB" b="1" dirty="0" err="1"/>
            <a:t>kreativnosti</a:t>
          </a:r>
          <a:endParaRPr lang="hr-HR" dirty="0"/>
        </a:p>
      </dgm:t>
    </dgm:pt>
    <dgm:pt modelId="{5D0182BF-6515-414A-8243-F933892DB6D1}" type="parTrans" cxnId="{2343A4A9-1660-4B4A-B31F-6780C6736DF8}">
      <dgm:prSet/>
      <dgm:spPr/>
      <dgm:t>
        <a:bodyPr/>
        <a:lstStyle/>
        <a:p>
          <a:endParaRPr lang="en-US"/>
        </a:p>
      </dgm:t>
    </dgm:pt>
    <dgm:pt modelId="{14E929F3-969C-42BC-84C7-6E2338806DE2}" type="sibTrans" cxnId="{2343A4A9-1660-4B4A-B31F-6780C6736DF8}">
      <dgm:prSet/>
      <dgm:spPr/>
      <dgm:t>
        <a:bodyPr/>
        <a:lstStyle/>
        <a:p>
          <a:endParaRPr lang="en-US"/>
        </a:p>
      </dgm:t>
    </dgm:pt>
    <dgm:pt modelId="{DE003A1C-C93E-4E5C-993B-B3B96A1C25B0}" type="pres">
      <dgm:prSet presAssocID="{476D34D5-6D4B-4C94-A87B-430E02245C1B}" presName="linear" presStyleCnt="0">
        <dgm:presLayoutVars>
          <dgm:animLvl val="lvl"/>
          <dgm:resizeHandles val="exact"/>
        </dgm:presLayoutVars>
      </dgm:prSet>
      <dgm:spPr/>
    </dgm:pt>
    <dgm:pt modelId="{D8BC4C90-D9CD-4FD7-9E86-70E93FA0A0BE}" type="pres">
      <dgm:prSet presAssocID="{AD32A19C-4EE2-416A-9175-B445C7BC34A7}" presName="parentText" presStyleLbl="node1" presStyleIdx="0" presStyleCnt="1" custScaleX="99489" custScaleY="105471" custLinFactNeighborX="-25203" custLinFactNeighborY="-28637">
        <dgm:presLayoutVars>
          <dgm:chMax val="0"/>
          <dgm:bulletEnabled val="1"/>
        </dgm:presLayoutVars>
      </dgm:prSet>
      <dgm:spPr/>
    </dgm:pt>
  </dgm:ptLst>
  <dgm:cxnLst>
    <dgm:cxn modelId="{A100D19E-2CB6-4D39-9536-DF673A9E968C}" type="presOf" srcId="{476D34D5-6D4B-4C94-A87B-430E02245C1B}" destId="{DE003A1C-C93E-4E5C-993B-B3B96A1C25B0}" srcOrd="0" destOrd="0" presId="urn:microsoft.com/office/officeart/2005/8/layout/vList2"/>
    <dgm:cxn modelId="{2343A4A9-1660-4B4A-B31F-6780C6736DF8}" srcId="{476D34D5-6D4B-4C94-A87B-430E02245C1B}" destId="{AD32A19C-4EE2-416A-9175-B445C7BC34A7}" srcOrd="0" destOrd="0" parTransId="{5D0182BF-6515-414A-8243-F933892DB6D1}" sibTransId="{14E929F3-969C-42BC-84C7-6E2338806DE2}"/>
    <dgm:cxn modelId="{5E6793D0-D4C9-40FF-9B8C-09A2F5909788}" type="presOf" srcId="{AD32A19C-4EE2-416A-9175-B445C7BC34A7}" destId="{D8BC4C90-D9CD-4FD7-9E86-70E93FA0A0BE}" srcOrd="0" destOrd="0" presId="urn:microsoft.com/office/officeart/2005/8/layout/vList2"/>
    <dgm:cxn modelId="{7EEC894F-01D4-4F00-9736-1A8ECD0B27B8}" type="presParOf" srcId="{DE003A1C-C93E-4E5C-993B-B3B96A1C25B0}" destId="{D8BC4C90-D9CD-4FD7-9E86-70E93FA0A0B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3D33C3-628D-4FFB-8482-2311D1F1C8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37B334-48ED-4808-AD79-D06BEF93098B}">
      <dgm:prSet custT="1"/>
      <dgm:spPr>
        <a:solidFill>
          <a:srgbClr val="243255"/>
        </a:solidFill>
      </dgm:spPr>
      <dgm:t>
        <a:bodyPr/>
        <a:lstStyle/>
        <a:p>
          <a:pPr rtl="0"/>
          <a:r>
            <a:rPr lang="en-GB" sz="4000" b="1" dirty="0" err="1"/>
            <a:t>Značaj</a:t>
          </a:r>
          <a:r>
            <a:rPr lang="en-GB" sz="4000" b="1" dirty="0"/>
            <a:t> </a:t>
          </a:r>
          <a:r>
            <a:rPr lang="en-GB" sz="4000" b="1" dirty="0" err="1"/>
            <a:t>kreativnosti</a:t>
          </a:r>
          <a:endParaRPr lang="hr-HR" sz="4000" dirty="0"/>
        </a:p>
      </dgm:t>
    </dgm:pt>
    <dgm:pt modelId="{A6ABA545-1443-4FE2-8C7D-70C2A8755623}" type="parTrans" cxnId="{987862B2-651A-4021-9618-3C8E324B8356}">
      <dgm:prSet/>
      <dgm:spPr/>
      <dgm:t>
        <a:bodyPr/>
        <a:lstStyle/>
        <a:p>
          <a:endParaRPr lang="en-US"/>
        </a:p>
      </dgm:t>
    </dgm:pt>
    <dgm:pt modelId="{64A21707-A4E5-4266-A989-9CCFF91F2277}" type="sibTrans" cxnId="{987862B2-651A-4021-9618-3C8E324B8356}">
      <dgm:prSet/>
      <dgm:spPr/>
      <dgm:t>
        <a:bodyPr/>
        <a:lstStyle/>
        <a:p>
          <a:endParaRPr lang="en-US"/>
        </a:p>
      </dgm:t>
    </dgm:pt>
    <dgm:pt modelId="{21E48BEC-EEA4-4CA4-A662-BB77DD7CE295}" type="pres">
      <dgm:prSet presAssocID="{7A3D33C3-628D-4FFB-8482-2311D1F1C861}" presName="linear" presStyleCnt="0">
        <dgm:presLayoutVars>
          <dgm:animLvl val="lvl"/>
          <dgm:resizeHandles val="exact"/>
        </dgm:presLayoutVars>
      </dgm:prSet>
      <dgm:spPr/>
    </dgm:pt>
    <dgm:pt modelId="{FAA37E14-4DBF-4465-AA1B-1CBB6F8FF855}" type="pres">
      <dgm:prSet presAssocID="{C737B334-48ED-4808-AD79-D06BEF93098B}" presName="parentText" presStyleLbl="node1" presStyleIdx="0" presStyleCnt="1" custScaleX="95780" custScaleY="84954" custLinFactNeighborX="-2150" custLinFactNeighborY="6104">
        <dgm:presLayoutVars>
          <dgm:chMax val="0"/>
          <dgm:bulletEnabled val="1"/>
        </dgm:presLayoutVars>
      </dgm:prSet>
      <dgm:spPr/>
    </dgm:pt>
  </dgm:ptLst>
  <dgm:cxnLst>
    <dgm:cxn modelId="{987862B2-651A-4021-9618-3C8E324B8356}" srcId="{7A3D33C3-628D-4FFB-8482-2311D1F1C861}" destId="{C737B334-48ED-4808-AD79-D06BEF93098B}" srcOrd="0" destOrd="0" parTransId="{A6ABA545-1443-4FE2-8C7D-70C2A8755623}" sibTransId="{64A21707-A4E5-4266-A989-9CCFF91F2277}"/>
    <dgm:cxn modelId="{ACC974C8-007D-451C-A2E7-C335AB9D7003}" type="presOf" srcId="{7A3D33C3-628D-4FFB-8482-2311D1F1C861}" destId="{21E48BEC-EEA4-4CA4-A662-BB77DD7CE295}" srcOrd="0" destOrd="0" presId="urn:microsoft.com/office/officeart/2005/8/layout/vList2"/>
    <dgm:cxn modelId="{C0AED2EC-E9DD-4826-8184-7883A9F9F907}" type="presOf" srcId="{C737B334-48ED-4808-AD79-D06BEF93098B}" destId="{FAA37E14-4DBF-4465-AA1B-1CBB6F8FF855}" srcOrd="0" destOrd="0" presId="urn:microsoft.com/office/officeart/2005/8/layout/vList2"/>
    <dgm:cxn modelId="{9E069436-1288-4299-84D0-B0E21F3EECAE}" type="presParOf" srcId="{21E48BEC-EEA4-4CA4-A662-BB77DD7CE295}" destId="{FAA37E14-4DBF-4465-AA1B-1CBB6F8FF85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3C8857-0932-4AC7-BD63-5A1EB6029997}"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hr-HR"/>
        </a:p>
      </dgm:t>
    </dgm:pt>
    <dgm:pt modelId="{21BF8D8A-861A-4DF9-90EC-F533FDE41FBF}">
      <dgm:prSet phldrT="[Text]" custT="1"/>
      <dgm:spPr>
        <a:solidFill>
          <a:srgbClr val="243255"/>
        </a:solidFill>
      </dgm:spPr>
      <dgm:t>
        <a:bodyPr/>
        <a:lstStyle/>
        <a:p>
          <a:r>
            <a:rPr lang="en-GB" sz="3200" noProof="0" dirty="0"/>
            <a:t>Na </a:t>
          </a:r>
          <a:r>
            <a:rPr lang="en-GB" sz="3200" noProof="0" dirty="0" err="1"/>
            <a:t>individualnoj</a:t>
          </a:r>
          <a:r>
            <a:rPr lang="en-GB" sz="3200" noProof="0" dirty="0"/>
            <a:t> </a:t>
          </a:r>
          <a:r>
            <a:rPr lang="en-GB" sz="3200" noProof="0" dirty="0" err="1"/>
            <a:t>razini</a:t>
          </a:r>
          <a:endParaRPr lang="en-GB" sz="3200" noProof="0" dirty="0"/>
        </a:p>
      </dgm:t>
    </dgm:pt>
    <dgm:pt modelId="{F21274AC-59FC-4B3F-B28D-11DA62F738F4}" type="parTrans" cxnId="{F2148F55-14E6-4549-970F-BB132939BE7A}">
      <dgm:prSet/>
      <dgm:spPr/>
      <dgm:t>
        <a:bodyPr/>
        <a:lstStyle/>
        <a:p>
          <a:endParaRPr lang="hr-HR"/>
        </a:p>
      </dgm:t>
    </dgm:pt>
    <dgm:pt modelId="{FCA86EB2-4E33-450D-AA6D-B7ADE29F4D70}" type="sibTrans" cxnId="{F2148F55-14E6-4549-970F-BB132939BE7A}">
      <dgm:prSet/>
      <dgm:spPr/>
      <dgm:t>
        <a:bodyPr/>
        <a:lstStyle/>
        <a:p>
          <a:endParaRPr lang="hr-HR"/>
        </a:p>
      </dgm:t>
    </dgm:pt>
    <dgm:pt modelId="{F2CEAE8F-EB5E-436F-A511-525561F801BC}">
      <dgm:prSet phldrT="[Text]" custT="1"/>
      <dgm:spPr/>
      <dgm:t>
        <a:bodyPr/>
        <a:lstStyle/>
        <a:p>
          <a:r>
            <a:rPr lang="en-US" sz="2800" dirty="0" err="1">
              <a:solidFill>
                <a:srgbClr val="C00000"/>
              </a:solidFill>
            </a:rPr>
            <a:t>Rješavanje</a:t>
          </a:r>
          <a:r>
            <a:rPr lang="en-US" sz="2800" dirty="0">
              <a:solidFill>
                <a:srgbClr val="C00000"/>
              </a:solidFill>
            </a:rPr>
            <a:t> </a:t>
          </a:r>
          <a:r>
            <a:rPr lang="en-US" sz="2800" dirty="0" err="1">
              <a:solidFill>
                <a:srgbClr val="C00000"/>
              </a:solidFill>
            </a:rPr>
            <a:t>problema</a:t>
          </a:r>
          <a:r>
            <a:rPr lang="en-US" sz="2800" dirty="0">
              <a:solidFill>
                <a:srgbClr val="C00000"/>
              </a:solidFill>
            </a:rPr>
            <a:t> </a:t>
          </a:r>
          <a:r>
            <a:rPr lang="en-US" sz="2800" dirty="0" err="1">
              <a:solidFill>
                <a:srgbClr val="C00000"/>
              </a:solidFill>
            </a:rPr>
            <a:t>na</a:t>
          </a:r>
          <a:r>
            <a:rPr lang="en-US" sz="2800" dirty="0">
              <a:solidFill>
                <a:srgbClr val="C00000"/>
              </a:solidFill>
            </a:rPr>
            <a:t> </a:t>
          </a:r>
          <a:r>
            <a:rPr lang="en-US" sz="2800" dirty="0" err="1">
              <a:solidFill>
                <a:srgbClr val="C00000"/>
              </a:solidFill>
            </a:rPr>
            <a:t>radnom</a:t>
          </a:r>
          <a:r>
            <a:rPr lang="en-US" sz="2800" dirty="0">
              <a:solidFill>
                <a:srgbClr val="C00000"/>
              </a:solidFill>
            </a:rPr>
            <a:t> </a:t>
          </a:r>
          <a:r>
            <a:rPr lang="en-US" sz="2800" dirty="0" err="1">
              <a:solidFill>
                <a:srgbClr val="C00000"/>
              </a:solidFill>
            </a:rPr>
            <a:t>mjestu</a:t>
          </a:r>
          <a:r>
            <a:rPr lang="en-US" sz="2800" dirty="0">
              <a:solidFill>
                <a:srgbClr val="C00000"/>
              </a:solidFill>
            </a:rPr>
            <a:t> </a:t>
          </a:r>
          <a:r>
            <a:rPr lang="en-US" sz="2800" dirty="0" err="1">
              <a:solidFill>
                <a:srgbClr val="C00000"/>
              </a:solidFill>
            </a:rPr>
            <a:t>i</a:t>
          </a:r>
          <a:r>
            <a:rPr lang="en-US" sz="2800" dirty="0">
              <a:solidFill>
                <a:srgbClr val="C00000"/>
              </a:solidFill>
            </a:rPr>
            <a:t> u </a:t>
          </a:r>
          <a:r>
            <a:rPr lang="en-US" sz="2800" dirty="0" err="1">
              <a:solidFill>
                <a:srgbClr val="C00000"/>
              </a:solidFill>
            </a:rPr>
            <a:t>svakodnevnom</a:t>
          </a:r>
          <a:r>
            <a:rPr lang="en-US" sz="2800" dirty="0">
              <a:solidFill>
                <a:srgbClr val="C00000"/>
              </a:solidFill>
            </a:rPr>
            <a:t> </a:t>
          </a:r>
          <a:r>
            <a:rPr lang="en-US" sz="2800" dirty="0" err="1">
              <a:solidFill>
                <a:srgbClr val="C00000"/>
              </a:solidFill>
            </a:rPr>
            <a:t>životu</a:t>
          </a:r>
          <a:endParaRPr lang="hr-HR" sz="2800" dirty="0">
            <a:solidFill>
              <a:srgbClr val="C00000"/>
            </a:solidFill>
          </a:endParaRPr>
        </a:p>
      </dgm:t>
    </dgm:pt>
    <dgm:pt modelId="{1C33AF83-660D-43BD-87E8-CF50CC944BC7}" type="parTrans" cxnId="{8EC45A42-B2B7-48BE-A9A3-13103B463EC3}">
      <dgm:prSet/>
      <dgm:spPr/>
      <dgm:t>
        <a:bodyPr/>
        <a:lstStyle/>
        <a:p>
          <a:endParaRPr lang="hr-HR"/>
        </a:p>
      </dgm:t>
    </dgm:pt>
    <dgm:pt modelId="{9142054A-A099-430E-979F-A3CAA7429D7E}" type="sibTrans" cxnId="{8EC45A42-B2B7-48BE-A9A3-13103B463EC3}">
      <dgm:prSet/>
      <dgm:spPr/>
      <dgm:t>
        <a:bodyPr/>
        <a:lstStyle/>
        <a:p>
          <a:endParaRPr lang="hr-HR"/>
        </a:p>
      </dgm:t>
    </dgm:pt>
    <dgm:pt modelId="{14A36E9B-3BF3-42AF-9184-AB8A4F9A0E96}">
      <dgm:prSet phldrT="[Text]" custT="1"/>
      <dgm:spPr>
        <a:solidFill>
          <a:srgbClr val="243255"/>
        </a:solidFill>
      </dgm:spPr>
      <dgm:t>
        <a:bodyPr/>
        <a:lstStyle/>
        <a:p>
          <a:r>
            <a:rPr lang="en-GB" sz="3200" noProof="0" dirty="0"/>
            <a:t>Na </a:t>
          </a:r>
          <a:r>
            <a:rPr lang="en-GB" sz="3200" noProof="0" dirty="0" err="1"/>
            <a:t>društvenoj</a:t>
          </a:r>
          <a:r>
            <a:rPr lang="en-GB" sz="3200" noProof="0" dirty="0"/>
            <a:t> </a:t>
          </a:r>
          <a:r>
            <a:rPr lang="en-GB" sz="3200" noProof="0" dirty="0" err="1"/>
            <a:t>razini</a:t>
          </a:r>
          <a:endParaRPr lang="en-GB" sz="3200" noProof="0" dirty="0"/>
        </a:p>
      </dgm:t>
    </dgm:pt>
    <dgm:pt modelId="{DF4D9A95-EBBC-4570-B83F-6F34CD39047B}" type="parTrans" cxnId="{DBE8B8F3-7DE7-4169-AB9F-6C84AB59F24C}">
      <dgm:prSet/>
      <dgm:spPr/>
      <dgm:t>
        <a:bodyPr/>
        <a:lstStyle/>
        <a:p>
          <a:endParaRPr lang="hr-HR"/>
        </a:p>
      </dgm:t>
    </dgm:pt>
    <dgm:pt modelId="{20BA0BF3-098C-4766-936F-B6B34BCDD91A}" type="sibTrans" cxnId="{DBE8B8F3-7DE7-4169-AB9F-6C84AB59F24C}">
      <dgm:prSet/>
      <dgm:spPr/>
      <dgm:t>
        <a:bodyPr/>
        <a:lstStyle/>
        <a:p>
          <a:endParaRPr lang="hr-HR"/>
        </a:p>
      </dgm:t>
    </dgm:pt>
    <dgm:pt modelId="{A7CF1C0D-ECEA-4548-A8C6-6A99031D4D23}">
      <dgm:prSet phldrT="[Text]" custT="1"/>
      <dgm:spPr/>
      <dgm:t>
        <a:bodyPr/>
        <a:lstStyle/>
        <a:p>
          <a:r>
            <a:rPr lang="hr-HR" sz="2800" dirty="0">
              <a:solidFill>
                <a:srgbClr val="C00000"/>
              </a:solidFill>
            </a:rPr>
            <a:t>Nove znanstvene spoznaje, novi umjetnički pravci, novi izumi</a:t>
          </a:r>
        </a:p>
      </dgm:t>
    </dgm:pt>
    <dgm:pt modelId="{D4A7008D-C420-42AF-B2E5-5CAA88EEFF12}" type="parTrans" cxnId="{B925B802-0C40-4520-B72B-45FAD071DDDC}">
      <dgm:prSet/>
      <dgm:spPr/>
      <dgm:t>
        <a:bodyPr/>
        <a:lstStyle/>
        <a:p>
          <a:endParaRPr lang="hr-HR"/>
        </a:p>
      </dgm:t>
    </dgm:pt>
    <dgm:pt modelId="{4A39C2F8-953E-4773-8C03-22857E9A98D8}" type="sibTrans" cxnId="{B925B802-0C40-4520-B72B-45FAD071DDDC}">
      <dgm:prSet/>
      <dgm:spPr/>
      <dgm:t>
        <a:bodyPr/>
        <a:lstStyle/>
        <a:p>
          <a:endParaRPr lang="hr-HR"/>
        </a:p>
      </dgm:t>
    </dgm:pt>
    <dgm:pt modelId="{802C8410-4F69-4C25-A4B8-E4427D9BCCCE}">
      <dgm:prSet phldrT="[Text]" custT="1"/>
      <dgm:spPr>
        <a:solidFill>
          <a:srgbClr val="243255"/>
        </a:solidFill>
      </dgm:spPr>
      <dgm:t>
        <a:bodyPr/>
        <a:lstStyle/>
        <a:p>
          <a:r>
            <a:rPr lang="en-GB" sz="3200" noProof="0" dirty="0" err="1"/>
            <a:t>Ekonomski</a:t>
          </a:r>
          <a:r>
            <a:rPr lang="en-GB" sz="3200" noProof="0" dirty="0"/>
            <a:t> </a:t>
          </a:r>
          <a:r>
            <a:rPr lang="en-GB" sz="3200" noProof="0" dirty="0" err="1"/>
            <a:t>značaj</a:t>
          </a:r>
          <a:endParaRPr lang="en-GB" sz="3200" noProof="0" dirty="0"/>
        </a:p>
      </dgm:t>
    </dgm:pt>
    <dgm:pt modelId="{4A6D81AF-BCF7-4DFC-A23B-81C22D6BA312}" type="parTrans" cxnId="{5BBE9AFF-E049-48D2-8FC2-AD2B4FCD5FB7}">
      <dgm:prSet/>
      <dgm:spPr/>
      <dgm:t>
        <a:bodyPr/>
        <a:lstStyle/>
        <a:p>
          <a:endParaRPr lang="hr-HR"/>
        </a:p>
      </dgm:t>
    </dgm:pt>
    <dgm:pt modelId="{74492595-71CF-4152-9AB8-CAFA278296EF}" type="sibTrans" cxnId="{5BBE9AFF-E049-48D2-8FC2-AD2B4FCD5FB7}">
      <dgm:prSet/>
      <dgm:spPr/>
      <dgm:t>
        <a:bodyPr/>
        <a:lstStyle/>
        <a:p>
          <a:endParaRPr lang="hr-HR"/>
        </a:p>
      </dgm:t>
    </dgm:pt>
    <dgm:pt modelId="{97075A62-D073-42F8-A8C5-52EC9DD69B80}">
      <dgm:prSet phldrT="[Text]" custT="1"/>
      <dgm:spPr/>
      <dgm:t>
        <a:bodyPr/>
        <a:lstStyle/>
        <a:p>
          <a:r>
            <a:rPr lang="en-US" sz="2800" dirty="0">
              <a:solidFill>
                <a:srgbClr val="C00000"/>
              </a:solidFill>
            </a:rPr>
            <a:t>Novi </a:t>
          </a:r>
          <a:r>
            <a:rPr lang="en-US" sz="2800" dirty="0" err="1">
              <a:solidFill>
                <a:srgbClr val="C00000"/>
              </a:solidFill>
            </a:rPr>
            <a:t>proizvodi</a:t>
          </a:r>
          <a:r>
            <a:rPr lang="en-US" sz="2800" dirty="0">
              <a:solidFill>
                <a:srgbClr val="C00000"/>
              </a:solidFill>
            </a:rPr>
            <a:t> </a:t>
          </a:r>
          <a:r>
            <a:rPr lang="en-US" sz="2800" dirty="0" err="1">
              <a:solidFill>
                <a:srgbClr val="C00000"/>
              </a:solidFill>
            </a:rPr>
            <a:t>i</a:t>
          </a:r>
          <a:r>
            <a:rPr lang="en-US" sz="2800" dirty="0">
              <a:solidFill>
                <a:srgbClr val="C00000"/>
              </a:solidFill>
            </a:rPr>
            <a:t> </a:t>
          </a:r>
          <a:r>
            <a:rPr lang="en-US" sz="2800" dirty="0" err="1">
              <a:solidFill>
                <a:srgbClr val="C00000"/>
              </a:solidFill>
            </a:rPr>
            <a:t>usluge</a:t>
          </a:r>
          <a:r>
            <a:rPr lang="en-US" sz="2800" dirty="0">
              <a:solidFill>
                <a:srgbClr val="C00000"/>
              </a:solidFill>
            </a:rPr>
            <a:t> koji </a:t>
          </a:r>
          <a:r>
            <a:rPr lang="en-US" sz="2800" dirty="0" err="1">
              <a:solidFill>
                <a:srgbClr val="C00000"/>
              </a:solidFill>
            </a:rPr>
            <a:t>stvaraju</a:t>
          </a:r>
          <a:r>
            <a:rPr lang="en-US" sz="2800" dirty="0">
              <a:solidFill>
                <a:srgbClr val="C00000"/>
              </a:solidFill>
            </a:rPr>
            <a:t> </a:t>
          </a:r>
          <a:r>
            <a:rPr lang="en-US" sz="2800" dirty="0" err="1">
              <a:solidFill>
                <a:srgbClr val="C00000"/>
              </a:solidFill>
            </a:rPr>
            <a:t>poslove</a:t>
          </a:r>
          <a:endParaRPr lang="hr-HR" sz="2800" dirty="0">
            <a:solidFill>
              <a:srgbClr val="C00000"/>
            </a:solidFill>
          </a:endParaRPr>
        </a:p>
      </dgm:t>
    </dgm:pt>
    <dgm:pt modelId="{410927D1-A68A-4397-8581-D925F95466C3}" type="sibTrans" cxnId="{BDD567B3-C422-4742-98A5-B8079EEB9EE3}">
      <dgm:prSet/>
      <dgm:spPr/>
      <dgm:t>
        <a:bodyPr/>
        <a:lstStyle/>
        <a:p>
          <a:endParaRPr lang="hr-HR"/>
        </a:p>
      </dgm:t>
    </dgm:pt>
    <dgm:pt modelId="{FA8885FA-9F72-412B-A2C9-4A3EDC46994B}" type="parTrans" cxnId="{BDD567B3-C422-4742-98A5-B8079EEB9EE3}">
      <dgm:prSet/>
      <dgm:spPr/>
      <dgm:t>
        <a:bodyPr/>
        <a:lstStyle/>
        <a:p>
          <a:endParaRPr lang="hr-HR"/>
        </a:p>
      </dgm:t>
    </dgm:pt>
    <dgm:pt modelId="{3EA56B01-BB93-40FD-8346-CAF4EAECB391}" type="pres">
      <dgm:prSet presAssocID="{483C8857-0932-4AC7-BD63-5A1EB6029997}" presName="Name0" presStyleCnt="0">
        <dgm:presLayoutVars>
          <dgm:dir/>
          <dgm:animLvl val="lvl"/>
          <dgm:resizeHandles val="exact"/>
        </dgm:presLayoutVars>
      </dgm:prSet>
      <dgm:spPr/>
    </dgm:pt>
    <dgm:pt modelId="{94A2DC8C-645D-46C1-BEF6-368BACA73462}" type="pres">
      <dgm:prSet presAssocID="{21BF8D8A-861A-4DF9-90EC-F533FDE41FBF}" presName="linNode" presStyleCnt="0"/>
      <dgm:spPr/>
    </dgm:pt>
    <dgm:pt modelId="{E1534FEC-4C35-484A-ABBB-B1099D4B2696}" type="pres">
      <dgm:prSet presAssocID="{21BF8D8A-861A-4DF9-90EC-F533FDE41FBF}" presName="parentText" presStyleLbl="node1" presStyleIdx="0" presStyleCnt="3" custScaleX="154803" custScaleY="59745">
        <dgm:presLayoutVars>
          <dgm:chMax val="1"/>
          <dgm:bulletEnabled val="1"/>
        </dgm:presLayoutVars>
      </dgm:prSet>
      <dgm:spPr/>
    </dgm:pt>
    <dgm:pt modelId="{5D28BFC0-C28E-48CD-AAE7-42B27B46BE28}" type="pres">
      <dgm:prSet presAssocID="{21BF8D8A-861A-4DF9-90EC-F533FDE41FBF}" presName="descendantText" presStyleLbl="alignAccFollowNode1" presStyleIdx="0" presStyleCnt="3">
        <dgm:presLayoutVars>
          <dgm:bulletEnabled val="1"/>
        </dgm:presLayoutVars>
      </dgm:prSet>
      <dgm:spPr/>
    </dgm:pt>
    <dgm:pt modelId="{02260332-0083-4770-91CA-6087602FA9EB}" type="pres">
      <dgm:prSet presAssocID="{FCA86EB2-4E33-450D-AA6D-B7ADE29F4D70}" presName="sp" presStyleCnt="0"/>
      <dgm:spPr/>
    </dgm:pt>
    <dgm:pt modelId="{DD5CA113-9882-4387-9AD4-EA199377E2DA}" type="pres">
      <dgm:prSet presAssocID="{14A36E9B-3BF3-42AF-9184-AB8A4F9A0E96}" presName="linNode" presStyleCnt="0"/>
      <dgm:spPr/>
    </dgm:pt>
    <dgm:pt modelId="{ED7A3EE9-A2B9-451A-BA46-9BE4AFB6697F}" type="pres">
      <dgm:prSet presAssocID="{14A36E9B-3BF3-42AF-9184-AB8A4F9A0E96}" presName="parentText" presStyleLbl="node1" presStyleIdx="1" presStyleCnt="3" custScaleX="154478" custScaleY="63038">
        <dgm:presLayoutVars>
          <dgm:chMax val="1"/>
          <dgm:bulletEnabled val="1"/>
        </dgm:presLayoutVars>
      </dgm:prSet>
      <dgm:spPr/>
    </dgm:pt>
    <dgm:pt modelId="{6F188ED6-B9A0-4E54-A7D8-F36F49A4A13A}" type="pres">
      <dgm:prSet presAssocID="{14A36E9B-3BF3-42AF-9184-AB8A4F9A0E96}" presName="descendantText" presStyleLbl="alignAccFollowNode1" presStyleIdx="1" presStyleCnt="3">
        <dgm:presLayoutVars>
          <dgm:bulletEnabled val="1"/>
        </dgm:presLayoutVars>
      </dgm:prSet>
      <dgm:spPr/>
    </dgm:pt>
    <dgm:pt modelId="{04EFF573-B0B9-4FE7-872B-A4C0458FF9DA}" type="pres">
      <dgm:prSet presAssocID="{20BA0BF3-098C-4766-936F-B6B34BCDD91A}" presName="sp" presStyleCnt="0"/>
      <dgm:spPr/>
    </dgm:pt>
    <dgm:pt modelId="{E80D789A-B7E9-4813-A578-56BDF02F742E}" type="pres">
      <dgm:prSet presAssocID="{802C8410-4F69-4C25-A4B8-E4427D9BCCCE}" presName="linNode" presStyleCnt="0"/>
      <dgm:spPr/>
    </dgm:pt>
    <dgm:pt modelId="{B725AE02-4317-4683-ADAA-B985F65A01CB}" type="pres">
      <dgm:prSet presAssocID="{802C8410-4F69-4C25-A4B8-E4427D9BCCCE}" presName="parentText" presStyleLbl="node1" presStyleIdx="2" presStyleCnt="3" custScaleX="129222" custScaleY="56888">
        <dgm:presLayoutVars>
          <dgm:chMax val="1"/>
          <dgm:bulletEnabled val="1"/>
        </dgm:presLayoutVars>
      </dgm:prSet>
      <dgm:spPr/>
    </dgm:pt>
    <dgm:pt modelId="{DB93C367-2312-4D63-8B3C-187D81AB16DA}" type="pres">
      <dgm:prSet presAssocID="{802C8410-4F69-4C25-A4B8-E4427D9BCCCE}" presName="descendantText" presStyleLbl="alignAccFollowNode1" presStyleIdx="2" presStyleCnt="3" custScaleX="83544">
        <dgm:presLayoutVars>
          <dgm:bulletEnabled val="1"/>
        </dgm:presLayoutVars>
      </dgm:prSet>
      <dgm:spPr/>
    </dgm:pt>
  </dgm:ptLst>
  <dgm:cxnLst>
    <dgm:cxn modelId="{B925B802-0C40-4520-B72B-45FAD071DDDC}" srcId="{14A36E9B-3BF3-42AF-9184-AB8A4F9A0E96}" destId="{A7CF1C0D-ECEA-4548-A8C6-6A99031D4D23}" srcOrd="0" destOrd="0" parTransId="{D4A7008D-C420-42AF-B2E5-5CAA88EEFF12}" sibTransId="{4A39C2F8-953E-4773-8C03-22857E9A98D8}"/>
    <dgm:cxn modelId="{CCFDFC0F-95B5-4365-B392-BBC0270365F5}" type="presOf" srcId="{F2CEAE8F-EB5E-436F-A511-525561F801BC}" destId="{5D28BFC0-C28E-48CD-AAE7-42B27B46BE28}" srcOrd="0" destOrd="0" presId="urn:microsoft.com/office/officeart/2005/8/layout/vList5"/>
    <dgm:cxn modelId="{7F15A732-82F5-4E79-BCCB-429D602E1C91}" type="presOf" srcId="{A7CF1C0D-ECEA-4548-A8C6-6A99031D4D23}" destId="{6F188ED6-B9A0-4E54-A7D8-F36F49A4A13A}" srcOrd="0" destOrd="0" presId="urn:microsoft.com/office/officeart/2005/8/layout/vList5"/>
    <dgm:cxn modelId="{8EC45A42-B2B7-48BE-A9A3-13103B463EC3}" srcId="{21BF8D8A-861A-4DF9-90EC-F533FDE41FBF}" destId="{F2CEAE8F-EB5E-436F-A511-525561F801BC}" srcOrd="0" destOrd="0" parTransId="{1C33AF83-660D-43BD-87E8-CF50CC944BC7}" sibTransId="{9142054A-A099-430E-979F-A3CAA7429D7E}"/>
    <dgm:cxn modelId="{F2148F55-14E6-4549-970F-BB132939BE7A}" srcId="{483C8857-0932-4AC7-BD63-5A1EB6029997}" destId="{21BF8D8A-861A-4DF9-90EC-F533FDE41FBF}" srcOrd="0" destOrd="0" parTransId="{F21274AC-59FC-4B3F-B28D-11DA62F738F4}" sibTransId="{FCA86EB2-4E33-450D-AA6D-B7ADE29F4D70}"/>
    <dgm:cxn modelId="{3676F06E-C586-45B0-A58E-C85B03F5AC40}" type="presOf" srcId="{21BF8D8A-861A-4DF9-90EC-F533FDE41FBF}" destId="{E1534FEC-4C35-484A-ABBB-B1099D4B2696}" srcOrd="0" destOrd="0" presId="urn:microsoft.com/office/officeart/2005/8/layout/vList5"/>
    <dgm:cxn modelId="{EDCD5E80-2501-48E6-9D4E-D90083B3918C}" type="presOf" srcId="{483C8857-0932-4AC7-BD63-5A1EB6029997}" destId="{3EA56B01-BB93-40FD-8346-CAF4EAECB391}" srcOrd="0" destOrd="0" presId="urn:microsoft.com/office/officeart/2005/8/layout/vList5"/>
    <dgm:cxn modelId="{CC03B8A7-7E5A-4A4E-8D51-DB533E8FD819}" type="presOf" srcId="{14A36E9B-3BF3-42AF-9184-AB8A4F9A0E96}" destId="{ED7A3EE9-A2B9-451A-BA46-9BE4AFB6697F}" srcOrd="0" destOrd="0" presId="urn:microsoft.com/office/officeart/2005/8/layout/vList5"/>
    <dgm:cxn modelId="{BDD567B3-C422-4742-98A5-B8079EEB9EE3}" srcId="{802C8410-4F69-4C25-A4B8-E4427D9BCCCE}" destId="{97075A62-D073-42F8-A8C5-52EC9DD69B80}" srcOrd="0" destOrd="0" parTransId="{FA8885FA-9F72-412B-A2C9-4A3EDC46994B}" sibTransId="{410927D1-A68A-4397-8581-D925F95466C3}"/>
    <dgm:cxn modelId="{670E6DC0-59F7-48C3-9E24-02BEE53748AA}" type="presOf" srcId="{802C8410-4F69-4C25-A4B8-E4427D9BCCCE}" destId="{B725AE02-4317-4683-ADAA-B985F65A01CB}" srcOrd="0" destOrd="0" presId="urn:microsoft.com/office/officeart/2005/8/layout/vList5"/>
    <dgm:cxn modelId="{2BCE46C7-1731-46D8-8465-002156122B17}" type="presOf" srcId="{97075A62-D073-42F8-A8C5-52EC9DD69B80}" destId="{DB93C367-2312-4D63-8B3C-187D81AB16DA}" srcOrd="0" destOrd="0" presId="urn:microsoft.com/office/officeart/2005/8/layout/vList5"/>
    <dgm:cxn modelId="{DBE8B8F3-7DE7-4169-AB9F-6C84AB59F24C}" srcId="{483C8857-0932-4AC7-BD63-5A1EB6029997}" destId="{14A36E9B-3BF3-42AF-9184-AB8A4F9A0E96}" srcOrd="1" destOrd="0" parTransId="{DF4D9A95-EBBC-4570-B83F-6F34CD39047B}" sibTransId="{20BA0BF3-098C-4766-936F-B6B34BCDD91A}"/>
    <dgm:cxn modelId="{5BBE9AFF-E049-48D2-8FC2-AD2B4FCD5FB7}" srcId="{483C8857-0932-4AC7-BD63-5A1EB6029997}" destId="{802C8410-4F69-4C25-A4B8-E4427D9BCCCE}" srcOrd="2" destOrd="0" parTransId="{4A6D81AF-BCF7-4DFC-A23B-81C22D6BA312}" sibTransId="{74492595-71CF-4152-9AB8-CAFA278296EF}"/>
    <dgm:cxn modelId="{D4AC4CD5-2CCF-4A0A-A325-2226FFF7F875}" type="presParOf" srcId="{3EA56B01-BB93-40FD-8346-CAF4EAECB391}" destId="{94A2DC8C-645D-46C1-BEF6-368BACA73462}" srcOrd="0" destOrd="0" presId="urn:microsoft.com/office/officeart/2005/8/layout/vList5"/>
    <dgm:cxn modelId="{24828286-BCF1-40BB-BAD9-1AD527D4C5F5}" type="presParOf" srcId="{94A2DC8C-645D-46C1-BEF6-368BACA73462}" destId="{E1534FEC-4C35-484A-ABBB-B1099D4B2696}" srcOrd="0" destOrd="0" presId="urn:microsoft.com/office/officeart/2005/8/layout/vList5"/>
    <dgm:cxn modelId="{2D94A66A-0327-4B36-9E0F-ED033E19EA35}" type="presParOf" srcId="{94A2DC8C-645D-46C1-BEF6-368BACA73462}" destId="{5D28BFC0-C28E-48CD-AAE7-42B27B46BE28}" srcOrd="1" destOrd="0" presId="urn:microsoft.com/office/officeart/2005/8/layout/vList5"/>
    <dgm:cxn modelId="{221435BC-E9AD-4262-98D7-0660E92155BB}" type="presParOf" srcId="{3EA56B01-BB93-40FD-8346-CAF4EAECB391}" destId="{02260332-0083-4770-91CA-6087602FA9EB}" srcOrd="1" destOrd="0" presId="urn:microsoft.com/office/officeart/2005/8/layout/vList5"/>
    <dgm:cxn modelId="{F50E7E02-0F80-45CF-922A-9F1BB848332D}" type="presParOf" srcId="{3EA56B01-BB93-40FD-8346-CAF4EAECB391}" destId="{DD5CA113-9882-4387-9AD4-EA199377E2DA}" srcOrd="2" destOrd="0" presId="urn:microsoft.com/office/officeart/2005/8/layout/vList5"/>
    <dgm:cxn modelId="{1446F184-122C-4C0B-8A33-D2B5B00CBD2A}" type="presParOf" srcId="{DD5CA113-9882-4387-9AD4-EA199377E2DA}" destId="{ED7A3EE9-A2B9-451A-BA46-9BE4AFB6697F}" srcOrd="0" destOrd="0" presId="urn:microsoft.com/office/officeart/2005/8/layout/vList5"/>
    <dgm:cxn modelId="{F3F98171-F63F-4618-BA43-2F0833895588}" type="presParOf" srcId="{DD5CA113-9882-4387-9AD4-EA199377E2DA}" destId="{6F188ED6-B9A0-4E54-A7D8-F36F49A4A13A}" srcOrd="1" destOrd="0" presId="urn:microsoft.com/office/officeart/2005/8/layout/vList5"/>
    <dgm:cxn modelId="{4F2F27DE-0C17-4DD2-A24D-03B0D1A4BD66}" type="presParOf" srcId="{3EA56B01-BB93-40FD-8346-CAF4EAECB391}" destId="{04EFF573-B0B9-4FE7-872B-A4C0458FF9DA}" srcOrd="3" destOrd="0" presId="urn:microsoft.com/office/officeart/2005/8/layout/vList5"/>
    <dgm:cxn modelId="{DB2B6633-9D21-4FD4-ACA4-B4D1AFA94B51}" type="presParOf" srcId="{3EA56B01-BB93-40FD-8346-CAF4EAECB391}" destId="{E80D789A-B7E9-4813-A578-56BDF02F742E}" srcOrd="4" destOrd="0" presId="urn:microsoft.com/office/officeart/2005/8/layout/vList5"/>
    <dgm:cxn modelId="{B072CC0C-4C48-4195-B9AA-DFC56E0C196A}" type="presParOf" srcId="{E80D789A-B7E9-4813-A578-56BDF02F742E}" destId="{B725AE02-4317-4683-ADAA-B985F65A01CB}" srcOrd="0" destOrd="0" presId="urn:microsoft.com/office/officeart/2005/8/layout/vList5"/>
    <dgm:cxn modelId="{6E4572BE-09F5-48AB-84CB-4BE37178701D}" type="presParOf" srcId="{E80D789A-B7E9-4813-A578-56BDF02F742E}" destId="{DB93C367-2312-4D63-8B3C-187D81AB16DA}"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02001C-43B1-4353-B0B7-C7EBD85A66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EC14547-C59B-4DC8-BF32-198A736F4B18}">
      <dgm:prSet/>
      <dgm:spPr>
        <a:solidFill>
          <a:srgbClr val="243255"/>
        </a:solidFill>
      </dgm:spPr>
      <dgm:t>
        <a:bodyPr/>
        <a:lstStyle/>
        <a:p>
          <a:pPr rtl="0"/>
          <a:r>
            <a:rPr lang="en-GB" b="1" dirty="0"/>
            <a:t>Pet </a:t>
          </a:r>
          <a:r>
            <a:rPr lang="en-GB" b="1" dirty="0" err="1"/>
            <a:t>komponenti</a:t>
          </a:r>
          <a:r>
            <a:rPr lang="en-GB" b="1" dirty="0"/>
            <a:t> </a:t>
          </a:r>
          <a:r>
            <a:rPr lang="en-GB" b="1" dirty="0" err="1"/>
            <a:t>kreativnosti</a:t>
          </a:r>
          <a:r>
            <a:rPr lang="hr-HR" b="1" dirty="0"/>
            <a:t>: </a:t>
          </a:r>
          <a:r>
            <a:rPr lang="en-GB" b="1" dirty="0"/>
            <a:t>Sternberg and </a:t>
          </a:r>
          <a:r>
            <a:rPr lang="en-GB" b="1" dirty="0" err="1"/>
            <a:t>Lubart</a:t>
          </a:r>
          <a:r>
            <a:rPr lang="en-GB" b="1" dirty="0"/>
            <a:t> (1992)</a:t>
          </a:r>
          <a:endParaRPr lang="hr-HR" dirty="0"/>
        </a:p>
      </dgm:t>
    </dgm:pt>
    <dgm:pt modelId="{F9A33425-8454-4604-A579-4573ADB14FB9}" type="parTrans" cxnId="{A3EFE07D-38A0-43C2-9536-506EE2C717D6}">
      <dgm:prSet/>
      <dgm:spPr/>
      <dgm:t>
        <a:bodyPr/>
        <a:lstStyle/>
        <a:p>
          <a:endParaRPr lang="en-US"/>
        </a:p>
      </dgm:t>
    </dgm:pt>
    <dgm:pt modelId="{AE05132A-4597-4D30-929D-43C763701523}" type="sibTrans" cxnId="{A3EFE07D-38A0-43C2-9536-506EE2C717D6}">
      <dgm:prSet/>
      <dgm:spPr/>
      <dgm:t>
        <a:bodyPr/>
        <a:lstStyle/>
        <a:p>
          <a:endParaRPr lang="en-US"/>
        </a:p>
      </dgm:t>
    </dgm:pt>
    <dgm:pt modelId="{0E84E816-381F-4EE2-B4A7-262DCA400F99}" type="pres">
      <dgm:prSet presAssocID="{8402001C-43B1-4353-B0B7-C7EBD85A66DE}" presName="linear" presStyleCnt="0">
        <dgm:presLayoutVars>
          <dgm:animLvl val="lvl"/>
          <dgm:resizeHandles val="exact"/>
        </dgm:presLayoutVars>
      </dgm:prSet>
      <dgm:spPr/>
    </dgm:pt>
    <dgm:pt modelId="{05F7B1CA-DB78-427E-ACB2-C82394A21199}" type="pres">
      <dgm:prSet presAssocID="{EEC14547-C59B-4DC8-BF32-198A736F4B18}" presName="parentText" presStyleLbl="node1" presStyleIdx="0" presStyleCnt="1" custScaleX="95780" custScaleY="96489">
        <dgm:presLayoutVars>
          <dgm:chMax val="0"/>
          <dgm:bulletEnabled val="1"/>
        </dgm:presLayoutVars>
      </dgm:prSet>
      <dgm:spPr/>
    </dgm:pt>
  </dgm:ptLst>
  <dgm:cxnLst>
    <dgm:cxn modelId="{F3437047-7CA9-42DB-ADBC-D9384B0B3451}" type="presOf" srcId="{8402001C-43B1-4353-B0B7-C7EBD85A66DE}" destId="{0E84E816-381F-4EE2-B4A7-262DCA400F99}" srcOrd="0" destOrd="0" presId="urn:microsoft.com/office/officeart/2005/8/layout/vList2"/>
    <dgm:cxn modelId="{A3EFE07D-38A0-43C2-9536-506EE2C717D6}" srcId="{8402001C-43B1-4353-B0B7-C7EBD85A66DE}" destId="{EEC14547-C59B-4DC8-BF32-198A736F4B18}" srcOrd="0" destOrd="0" parTransId="{F9A33425-8454-4604-A579-4573ADB14FB9}" sibTransId="{AE05132A-4597-4D30-929D-43C763701523}"/>
    <dgm:cxn modelId="{E55969A0-05AF-4509-8A0A-3B7E76A8D125}" type="presOf" srcId="{EEC14547-C59B-4DC8-BF32-198A736F4B18}" destId="{05F7B1CA-DB78-427E-ACB2-C82394A21199}" srcOrd="0" destOrd="0" presId="urn:microsoft.com/office/officeart/2005/8/layout/vList2"/>
    <dgm:cxn modelId="{D02A6D9C-4594-4C0B-8D6A-14AC42531ED8}" type="presParOf" srcId="{0E84E816-381F-4EE2-B4A7-262DCA400F99}" destId="{05F7B1CA-DB78-427E-ACB2-C82394A2119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2D6C4A-C4CF-4FF3-954F-0965B7B193A4}" type="doc">
      <dgm:prSet loTypeId="urn:microsoft.com/office/officeart/2005/8/layout/chevron2" loCatId="process" qsTypeId="urn:microsoft.com/office/officeart/2005/8/quickstyle/3d2" qsCatId="3D" csTypeId="urn:microsoft.com/office/officeart/2005/8/colors/accent2_2" csCatId="accent2" phldr="1"/>
      <dgm:spPr/>
      <dgm:t>
        <a:bodyPr/>
        <a:lstStyle/>
        <a:p>
          <a:endParaRPr lang="hr-HR"/>
        </a:p>
      </dgm:t>
    </dgm:pt>
    <dgm:pt modelId="{BB5F09F7-8281-4E91-B670-E9F9868F9F93}">
      <dgm:prSet/>
      <dgm:spPr>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rtl="0"/>
          <a:endParaRPr lang="hr-HR"/>
        </a:p>
      </dgm:t>
    </dgm:pt>
    <dgm:pt modelId="{4A9ED53B-A189-4316-B902-82024D6EC4AD}" type="parTrans" cxnId="{69077FAC-9970-455C-BB2C-56C42B3F76E1}">
      <dgm:prSet/>
      <dgm:spPr/>
      <dgm:t>
        <a:bodyPr/>
        <a:lstStyle/>
        <a:p>
          <a:endParaRPr lang="hr-HR"/>
        </a:p>
      </dgm:t>
    </dgm:pt>
    <dgm:pt modelId="{16EE71DA-EB00-4D7E-B44B-9E21C581CB23}" type="sibTrans" cxnId="{69077FAC-9970-455C-BB2C-56C42B3F76E1}">
      <dgm:prSet/>
      <dgm:spPr/>
      <dgm:t>
        <a:bodyPr/>
        <a:lstStyle/>
        <a:p>
          <a:endParaRPr lang="hr-HR"/>
        </a:p>
      </dgm:t>
    </dgm:pt>
    <dgm:pt modelId="{2A690DE2-3342-4744-AD07-1D6B2A408AB1}">
      <dgm:prSet/>
      <dgm:spPr>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rtl="0"/>
          <a:r>
            <a:rPr lang="en-US" dirty="0"/>
            <a:t>	</a:t>
          </a:r>
          <a:endParaRPr lang="hr-HR" dirty="0"/>
        </a:p>
      </dgm:t>
    </dgm:pt>
    <dgm:pt modelId="{10BD68FB-0133-47EB-9A9D-3A0FD0C9BCE9}" type="parTrans" cxnId="{9E3D741E-36F5-4DD1-979B-FDA5A44B926C}">
      <dgm:prSet/>
      <dgm:spPr/>
      <dgm:t>
        <a:bodyPr/>
        <a:lstStyle/>
        <a:p>
          <a:endParaRPr lang="hr-HR"/>
        </a:p>
      </dgm:t>
    </dgm:pt>
    <dgm:pt modelId="{87F0D7C8-F60A-40E0-8971-5E5EDD82C0FD}" type="sibTrans" cxnId="{9E3D741E-36F5-4DD1-979B-FDA5A44B926C}">
      <dgm:prSet/>
      <dgm:spPr/>
      <dgm:t>
        <a:bodyPr/>
        <a:lstStyle/>
        <a:p>
          <a:endParaRPr lang="hr-HR"/>
        </a:p>
      </dgm:t>
    </dgm:pt>
    <dgm:pt modelId="{2F875E47-8AB2-44AC-9232-B95912660695}">
      <dgm:prSet/>
      <dgm:spPr>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rtl="0"/>
          <a:endParaRPr lang="hr-HR" dirty="0"/>
        </a:p>
      </dgm:t>
    </dgm:pt>
    <dgm:pt modelId="{B23E6F96-EBB0-4D1F-A9AE-211A80658F63}" type="parTrans" cxnId="{13B2C5FD-04BA-4CE0-913E-E2AD590C2AAC}">
      <dgm:prSet/>
      <dgm:spPr/>
      <dgm:t>
        <a:bodyPr/>
        <a:lstStyle/>
        <a:p>
          <a:endParaRPr lang="hr-HR"/>
        </a:p>
      </dgm:t>
    </dgm:pt>
    <dgm:pt modelId="{926A9778-D82E-48A0-BCA7-641F55A27D6A}" type="sibTrans" cxnId="{13B2C5FD-04BA-4CE0-913E-E2AD590C2AAC}">
      <dgm:prSet/>
      <dgm:spPr/>
      <dgm:t>
        <a:bodyPr/>
        <a:lstStyle/>
        <a:p>
          <a:endParaRPr lang="hr-HR"/>
        </a:p>
      </dgm:t>
    </dgm:pt>
    <dgm:pt modelId="{2141D68F-AFBD-4794-A2DA-044B9C64F868}">
      <dgm:prSet custT="1"/>
      <dgm:spPr/>
      <dgm:t>
        <a:bodyPr/>
        <a:lstStyle/>
        <a:p>
          <a:r>
            <a:rPr lang="en-GB" sz="2800" b="1" i="0" dirty="0" err="1"/>
            <a:t>Unutarnja</a:t>
          </a:r>
          <a:r>
            <a:rPr lang="en-GB" sz="2800" b="1" i="0" dirty="0"/>
            <a:t> </a:t>
          </a:r>
          <a:r>
            <a:rPr lang="en-GB" sz="2800" b="1" i="0" dirty="0" err="1"/>
            <a:t>motivacija</a:t>
          </a:r>
          <a:r>
            <a:rPr lang="en-GB" sz="2800" b="1" i="0" dirty="0"/>
            <a:t> </a:t>
          </a:r>
          <a:r>
            <a:rPr lang="en-GB" sz="2800" dirty="0"/>
            <a:t>– </a:t>
          </a:r>
          <a:r>
            <a:rPr lang="en-GB" sz="2800" dirty="0" err="1"/>
            <a:t>kvaliteta</a:t>
          </a:r>
          <a:r>
            <a:rPr lang="en-GB" sz="2800" dirty="0"/>
            <a:t> </a:t>
          </a:r>
          <a:r>
            <a:rPr lang="en-GB" sz="2800" dirty="0" err="1"/>
            <a:t>pokretanja</a:t>
          </a:r>
          <a:r>
            <a:rPr lang="en-GB" sz="2800" dirty="0"/>
            <a:t> </a:t>
          </a:r>
          <a:r>
            <a:rPr lang="en-GB" sz="2800" dirty="0" err="1"/>
            <a:t>interesa</a:t>
          </a:r>
          <a:r>
            <a:rPr lang="en-GB" sz="2800" dirty="0"/>
            <a:t>, </a:t>
          </a:r>
          <a:r>
            <a:rPr lang="en-GB" sz="2800" dirty="0" err="1"/>
            <a:t>zadovoljstva</a:t>
          </a:r>
          <a:r>
            <a:rPr lang="en-GB" sz="2800" dirty="0"/>
            <a:t> </a:t>
          </a:r>
          <a:r>
            <a:rPr lang="en-GB" sz="2800" dirty="0" err="1"/>
            <a:t>i</a:t>
          </a:r>
          <a:r>
            <a:rPr lang="en-GB" sz="2800" dirty="0"/>
            <a:t> </a:t>
          </a:r>
          <a:r>
            <a:rPr lang="en-GB" sz="2800" dirty="0" err="1"/>
            <a:t>izazova</a:t>
          </a:r>
          <a:endParaRPr lang="hr-HR" sz="2100" dirty="0"/>
        </a:p>
      </dgm:t>
    </dgm:pt>
    <dgm:pt modelId="{4F92A6B7-12AA-4EA8-94C2-68ADCD07309C}" type="parTrans" cxnId="{9138E69F-CEE9-49E6-BF1D-04A857BB638D}">
      <dgm:prSet/>
      <dgm:spPr/>
      <dgm:t>
        <a:bodyPr/>
        <a:lstStyle/>
        <a:p>
          <a:endParaRPr lang="hr-HR"/>
        </a:p>
      </dgm:t>
    </dgm:pt>
    <dgm:pt modelId="{5B698699-CFAE-432B-9EA1-9D213C0DA4FB}" type="sibTrans" cxnId="{9138E69F-CEE9-49E6-BF1D-04A857BB638D}">
      <dgm:prSet/>
      <dgm:spPr/>
      <dgm:t>
        <a:bodyPr/>
        <a:lstStyle/>
        <a:p>
          <a:endParaRPr lang="hr-HR"/>
        </a:p>
      </dgm:t>
    </dgm:pt>
    <dgm:pt modelId="{F8F9766B-9B77-4E3F-BECB-15954D333FE0}">
      <dgm:prSet/>
      <dgm:spPr>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endParaRPr lang="hr-HR"/>
        </a:p>
      </dgm:t>
    </dgm:pt>
    <dgm:pt modelId="{CA234793-A6A5-4E6A-AFD0-96FD3DFAE714}" type="parTrans" cxnId="{94B668F0-E34A-4A6D-8C0F-939932502983}">
      <dgm:prSet/>
      <dgm:spPr/>
      <dgm:t>
        <a:bodyPr/>
        <a:lstStyle/>
        <a:p>
          <a:endParaRPr lang="hr-HR"/>
        </a:p>
      </dgm:t>
    </dgm:pt>
    <dgm:pt modelId="{6AA122E3-477F-4EF4-840A-D78B578EF0F9}" type="sibTrans" cxnId="{94B668F0-E34A-4A6D-8C0F-939932502983}">
      <dgm:prSet/>
      <dgm:spPr/>
      <dgm:t>
        <a:bodyPr/>
        <a:lstStyle/>
        <a:p>
          <a:endParaRPr lang="hr-HR"/>
        </a:p>
      </dgm:t>
    </dgm:pt>
    <dgm:pt modelId="{0D5C4F07-A04C-4271-A60B-82995C534A0F}">
      <dgm:prSet/>
      <dgm:spPr>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endParaRPr lang="hr-HR"/>
        </a:p>
      </dgm:t>
    </dgm:pt>
    <dgm:pt modelId="{1BBC7F77-5242-457B-9670-CEB6D3FB790F}" type="parTrans" cxnId="{AD777DE4-6536-4B00-8CAD-CC97A7A7179B}">
      <dgm:prSet/>
      <dgm:spPr/>
      <dgm:t>
        <a:bodyPr/>
        <a:lstStyle/>
        <a:p>
          <a:endParaRPr lang="hr-HR"/>
        </a:p>
      </dgm:t>
    </dgm:pt>
    <dgm:pt modelId="{7FF2B73F-1504-4677-9ED2-2018061549CE}" type="sibTrans" cxnId="{AD777DE4-6536-4B00-8CAD-CC97A7A7179B}">
      <dgm:prSet/>
      <dgm:spPr/>
      <dgm:t>
        <a:bodyPr/>
        <a:lstStyle/>
        <a:p>
          <a:endParaRPr lang="hr-HR"/>
        </a:p>
      </dgm:t>
    </dgm:pt>
    <dgm:pt modelId="{D876B078-C56E-4AD8-92EF-BD58CDDA4633}">
      <dgm:prSet custT="1"/>
      <dgm:spPr/>
      <dgm:t>
        <a:bodyPr/>
        <a:lstStyle/>
        <a:p>
          <a:r>
            <a:rPr lang="en-GB" sz="2800" b="1" i="0" dirty="0" err="1"/>
            <a:t>Stručnost</a:t>
          </a:r>
          <a:r>
            <a:rPr lang="en-GB" sz="2800" dirty="0"/>
            <a:t> - dobro </a:t>
          </a:r>
          <a:r>
            <a:rPr lang="en-GB" sz="2800" dirty="0" err="1"/>
            <a:t>razvijena</a:t>
          </a:r>
          <a:r>
            <a:rPr lang="en-GB" sz="2800" dirty="0"/>
            <a:t> </a:t>
          </a:r>
          <a:r>
            <a:rPr lang="en-GB" sz="2800" dirty="0" err="1"/>
            <a:t>baza</a:t>
          </a:r>
          <a:r>
            <a:rPr lang="en-GB" sz="2800" dirty="0"/>
            <a:t> </a:t>
          </a:r>
          <a:r>
            <a:rPr lang="en-GB" sz="2800" dirty="0" err="1"/>
            <a:t>znanja</a:t>
          </a:r>
          <a:r>
            <a:rPr lang="en-GB" sz="2800" dirty="0"/>
            <a:t> </a:t>
          </a:r>
          <a:r>
            <a:rPr lang="en-GB" sz="2800" dirty="0" err="1"/>
            <a:t>koja</a:t>
          </a:r>
          <a:r>
            <a:rPr lang="en-GB" sz="2800" dirty="0"/>
            <a:t> </a:t>
          </a:r>
          <a:r>
            <a:rPr lang="en-GB" sz="2800" dirty="0" err="1"/>
            <a:t>pruža</a:t>
          </a:r>
          <a:r>
            <a:rPr lang="en-GB" sz="2800" dirty="0"/>
            <a:t> </a:t>
          </a:r>
          <a:r>
            <a:rPr lang="en-GB" sz="2800" dirty="0" err="1"/>
            <a:t>ideje</a:t>
          </a:r>
          <a:r>
            <a:rPr lang="en-GB" sz="2800" dirty="0"/>
            <a:t>, </a:t>
          </a:r>
          <a:r>
            <a:rPr lang="en-GB" sz="2800" dirty="0" err="1"/>
            <a:t>slike</a:t>
          </a:r>
          <a:r>
            <a:rPr lang="en-GB" sz="2800" dirty="0"/>
            <a:t> </a:t>
          </a:r>
          <a:r>
            <a:rPr lang="en-GB" sz="2800" dirty="0" err="1"/>
            <a:t>i</a:t>
          </a:r>
          <a:r>
            <a:rPr lang="en-GB" sz="2800" dirty="0"/>
            <a:t> </a:t>
          </a:r>
          <a:r>
            <a:rPr lang="en-GB" sz="2800" dirty="0" err="1"/>
            <a:t>izraze</a:t>
          </a:r>
          <a:r>
            <a:rPr lang="en-GB" sz="2800" dirty="0"/>
            <a:t>,</a:t>
          </a:r>
          <a:endParaRPr lang="hr-HR" sz="2800" dirty="0"/>
        </a:p>
      </dgm:t>
    </dgm:pt>
    <dgm:pt modelId="{54CE6E36-AC04-43E3-8420-CE563DE05D22}" type="parTrans" cxnId="{8AE94633-5BDA-4A61-A5FF-5AD74E56B522}">
      <dgm:prSet/>
      <dgm:spPr/>
      <dgm:t>
        <a:bodyPr/>
        <a:lstStyle/>
        <a:p>
          <a:endParaRPr lang="hr-HR"/>
        </a:p>
      </dgm:t>
    </dgm:pt>
    <dgm:pt modelId="{F0BC80A2-ED7B-4CAE-84B0-BF3B4BB2D1BE}" type="sibTrans" cxnId="{8AE94633-5BDA-4A61-A5FF-5AD74E56B522}">
      <dgm:prSet/>
      <dgm:spPr/>
      <dgm:t>
        <a:bodyPr/>
        <a:lstStyle/>
        <a:p>
          <a:endParaRPr lang="hr-HR"/>
        </a:p>
      </dgm:t>
    </dgm:pt>
    <dgm:pt modelId="{8EF012D5-1050-4EE0-975B-FD7DD9E598AC}">
      <dgm:prSet custT="1"/>
      <dgm:spPr/>
      <dgm:t>
        <a:bodyPr/>
        <a:lstStyle/>
        <a:p>
          <a:r>
            <a:rPr lang="en-GB" sz="2800" b="1" i="0" dirty="0" err="1"/>
            <a:t>Vještine</a:t>
          </a:r>
          <a:r>
            <a:rPr lang="en-GB" sz="2800" b="1" i="0" dirty="0"/>
            <a:t> </a:t>
          </a:r>
          <a:r>
            <a:rPr lang="en-GB" sz="2800" b="1" i="0" dirty="0" err="1"/>
            <a:t>maštovitog</a:t>
          </a:r>
          <a:r>
            <a:rPr lang="en-GB" sz="2800" b="1" i="0" dirty="0"/>
            <a:t> </a:t>
          </a:r>
          <a:r>
            <a:rPr lang="en-GB" sz="2800" b="1" i="0" dirty="0" err="1"/>
            <a:t>razmišljanja</a:t>
          </a:r>
          <a:r>
            <a:rPr lang="en-GB" sz="2800" b="1" i="0" dirty="0"/>
            <a:t> </a:t>
          </a:r>
          <a:r>
            <a:rPr lang="en-GB" sz="2800" dirty="0"/>
            <a:t>- </a:t>
          </a:r>
          <a:r>
            <a:rPr lang="en-GB" sz="2800" dirty="0" err="1"/>
            <a:t>sposobnost</a:t>
          </a:r>
          <a:r>
            <a:rPr lang="en-GB" sz="2800" dirty="0"/>
            <a:t> </a:t>
          </a:r>
          <a:r>
            <a:rPr lang="en-GB" sz="2800" dirty="0" err="1"/>
            <a:t>sagledavanja</a:t>
          </a:r>
          <a:r>
            <a:rPr lang="en-GB" sz="2800" dirty="0"/>
            <a:t> </a:t>
          </a:r>
          <a:r>
            <a:rPr lang="en-GB" sz="2800" dirty="0" err="1"/>
            <a:t>stvari</a:t>
          </a:r>
          <a:r>
            <a:rPr lang="en-GB" sz="2800" dirty="0"/>
            <a:t> </a:t>
          </a:r>
          <a:r>
            <a:rPr lang="en-GB" sz="2800" dirty="0" err="1"/>
            <a:t>na</a:t>
          </a:r>
          <a:r>
            <a:rPr lang="en-GB" sz="2800" dirty="0"/>
            <a:t> </a:t>
          </a:r>
          <a:r>
            <a:rPr lang="en-GB" sz="2800" dirty="0" err="1"/>
            <a:t>nove</a:t>
          </a:r>
          <a:r>
            <a:rPr lang="en-GB" sz="2800" dirty="0"/>
            <a:t> </a:t>
          </a:r>
          <a:r>
            <a:rPr lang="en-GB" sz="2800" dirty="0" err="1"/>
            <a:t>načine</a:t>
          </a:r>
          <a:r>
            <a:rPr lang="en-GB" sz="2800" dirty="0"/>
            <a:t>, </a:t>
          </a:r>
          <a:r>
            <a:rPr lang="en-GB" sz="2800" dirty="0" err="1"/>
            <a:t>prepoznavanja</a:t>
          </a:r>
          <a:r>
            <a:rPr lang="en-GB" sz="2800" dirty="0"/>
            <a:t> </a:t>
          </a:r>
          <a:r>
            <a:rPr lang="en-GB" sz="2800" dirty="0" err="1"/>
            <a:t>obrazaca</a:t>
          </a:r>
          <a:r>
            <a:rPr lang="en-GB" sz="2800" dirty="0"/>
            <a:t> </a:t>
          </a:r>
          <a:r>
            <a:rPr lang="en-GB" sz="2800" dirty="0" err="1"/>
            <a:t>i</a:t>
          </a:r>
          <a:r>
            <a:rPr lang="en-GB" sz="2800" dirty="0"/>
            <a:t> </a:t>
          </a:r>
          <a:r>
            <a:rPr lang="en-GB" sz="2800" dirty="0" err="1"/>
            <a:t>povezivanja</a:t>
          </a:r>
          <a:r>
            <a:rPr lang="en-GB" sz="2800" dirty="0"/>
            <a:t>,</a:t>
          </a:r>
          <a:endParaRPr lang="en-GB" sz="2800" noProof="0" dirty="0"/>
        </a:p>
      </dgm:t>
    </dgm:pt>
    <dgm:pt modelId="{3F35CF77-7196-499F-8997-09FD78D14553}" type="parTrans" cxnId="{35F745F5-4D66-448D-8655-EC5999C8B1FA}">
      <dgm:prSet/>
      <dgm:spPr/>
      <dgm:t>
        <a:bodyPr/>
        <a:lstStyle/>
        <a:p>
          <a:endParaRPr lang="hr-HR"/>
        </a:p>
      </dgm:t>
    </dgm:pt>
    <dgm:pt modelId="{3F2A9AE8-CDCA-482C-A324-F2066098084A}" type="sibTrans" cxnId="{35F745F5-4D66-448D-8655-EC5999C8B1FA}">
      <dgm:prSet/>
      <dgm:spPr/>
      <dgm:t>
        <a:bodyPr/>
        <a:lstStyle/>
        <a:p>
          <a:endParaRPr lang="hr-HR"/>
        </a:p>
      </dgm:t>
    </dgm:pt>
    <dgm:pt modelId="{39A6AA4C-69E3-4896-B880-FE49DC391271}">
      <dgm:prSet custT="1"/>
      <dgm:spPr/>
      <dgm:t>
        <a:bodyPr/>
        <a:lstStyle/>
        <a:p>
          <a:r>
            <a:rPr lang="en-GB" sz="2800" b="1" i="0" dirty="0" err="1"/>
            <a:t>Odvažna</a:t>
          </a:r>
          <a:r>
            <a:rPr lang="en-GB" sz="2800" b="1" i="0" dirty="0"/>
            <a:t> </a:t>
          </a:r>
          <a:r>
            <a:rPr lang="en-GB" sz="2800" b="1" i="0" dirty="0" err="1"/>
            <a:t>osobnost</a:t>
          </a:r>
          <a:r>
            <a:rPr lang="en-GB" sz="2800" b="1" i="0" dirty="0"/>
            <a:t> </a:t>
          </a:r>
          <a:r>
            <a:rPr lang="en-GB" sz="2800" dirty="0"/>
            <a:t>- </a:t>
          </a:r>
          <a:r>
            <a:rPr lang="en-GB" sz="2800" dirty="0" err="1"/>
            <a:t>traži</a:t>
          </a:r>
          <a:r>
            <a:rPr lang="en-GB" sz="2800" dirty="0"/>
            <a:t> nova </a:t>
          </a:r>
          <a:r>
            <a:rPr lang="en-GB" sz="2800" dirty="0" err="1"/>
            <a:t>iskustva</a:t>
          </a:r>
          <a:r>
            <a:rPr lang="en-GB" sz="2800" dirty="0"/>
            <a:t>, </a:t>
          </a:r>
          <a:r>
            <a:rPr lang="en-GB" sz="2800" dirty="0" err="1"/>
            <a:t>tolerira</a:t>
          </a:r>
          <a:r>
            <a:rPr lang="en-GB" sz="2800" dirty="0"/>
            <a:t> </a:t>
          </a:r>
          <a:r>
            <a:rPr lang="en-GB" sz="2800" dirty="0" err="1"/>
            <a:t>nejasnoće</a:t>
          </a:r>
          <a:r>
            <a:rPr lang="en-GB" sz="2800" dirty="0"/>
            <a:t> </a:t>
          </a:r>
          <a:r>
            <a:rPr lang="en-GB" sz="2800" dirty="0" err="1"/>
            <a:t>i</a:t>
          </a:r>
          <a:r>
            <a:rPr lang="en-GB" sz="2800" dirty="0"/>
            <a:t> </a:t>
          </a:r>
          <a:r>
            <a:rPr lang="en-GB" sz="2800" dirty="0" err="1"/>
            <a:t>rizik</a:t>
          </a:r>
          <a:r>
            <a:rPr lang="en-GB" sz="2800" dirty="0"/>
            <a:t> </a:t>
          </a:r>
          <a:r>
            <a:rPr lang="en-GB" sz="2800" dirty="0" err="1"/>
            <a:t>i</a:t>
          </a:r>
          <a:r>
            <a:rPr lang="en-GB" sz="2800" dirty="0"/>
            <a:t> </a:t>
          </a:r>
          <a:r>
            <a:rPr lang="en-GB" sz="2800" dirty="0" err="1"/>
            <a:t>ustrajno</a:t>
          </a:r>
          <a:r>
            <a:rPr lang="en-GB" sz="2800" dirty="0"/>
            <a:t> </a:t>
          </a:r>
          <a:r>
            <a:rPr lang="en-GB" sz="2800" dirty="0" err="1"/>
            <a:t>prevladava</a:t>
          </a:r>
          <a:r>
            <a:rPr lang="en-GB" sz="2800" dirty="0"/>
            <a:t> </a:t>
          </a:r>
          <a:r>
            <a:rPr lang="en-GB" sz="2800" dirty="0" err="1"/>
            <a:t>prepreke</a:t>
          </a:r>
          <a:endParaRPr lang="hr-HR" sz="2800" dirty="0"/>
        </a:p>
      </dgm:t>
    </dgm:pt>
    <dgm:pt modelId="{161B3261-B26D-4B51-884E-A15BF052A7F7}" type="parTrans" cxnId="{AC6FD5DB-EE42-4631-AB11-D78DEAEBBAB4}">
      <dgm:prSet/>
      <dgm:spPr/>
      <dgm:t>
        <a:bodyPr/>
        <a:lstStyle/>
        <a:p>
          <a:endParaRPr lang="hr-HR"/>
        </a:p>
      </dgm:t>
    </dgm:pt>
    <dgm:pt modelId="{27C90728-AE03-46C4-931A-A824B734CDEA}" type="sibTrans" cxnId="{AC6FD5DB-EE42-4631-AB11-D78DEAEBBAB4}">
      <dgm:prSet/>
      <dgm:spPr/>
      <dgm:t>
        <a:bodyPr/>
        <a:lstStyle/>
        <a:p>
          <a:endParaRPr lang="hr-HR"/>
        </a:p>
      </dgm:t>
    </dgm:pt>
    <dgm:pt modelId="{408B3521-5838-4A0C-A5E4-319A467BE713}">
      <dgm:prSet custT="1"/>
      <dgm:spPr/>
      <dgm:t>
        <a:bodyPr/>
        <a:lstStyle/>
        <a:p>
          <a:r>
            <a:rPr lang="en-GB" sz="2800" b="1" i="0" dirty="0" err="1"/>
            <a:t>Kreativno</a:t>
          </a:r>
          <a:r>
            <a:rPr lang="en-GB" sz="2800" b="1" i="0" dirty="0"/>
            <a:t> </a:t>
          </a:r>
          <a:r>
            <a:rPr lang="en-GB" sz="2800" b="1" i="0" dirty="0" err="1"/>
            <a:t>okruženje</a:t>
          </a:r>
          <a:r>
            <a:rPr lang="en-GB" sz="2800" b="1" i="0" dirty="0"/>
            <a:t> </a:t>
          </a:r>
          <a:r>
            <a:rPr lang="en-GB" sz="2800" dirty="0"/>
            <a:t>– </a:t>
          </a:r>
          <a:r>
            <a:rPr lang="en-GB" sz="2800" dirty="0" err="1"/>
            <a:t>inovativno</a:t>
          </a:r>
          <a:r>
            <a:rPr lang="en-GB" sz="2800" dirty="0"/>
            <a:t>/</a:t>
          </a:r>
          <a:r>
            <a:rPr lang="en-GB" sz="2800" dirty="0" err="1"/>
            <a:t>interaktivno</a:t>
          </a:r>
          <a:r>
            <a:rPr lang="en-GB" sz="2800" dirty="0"/>
            <a:t> </a:t>
          </a:r>
          <a:r>
            <a:rPr lang="en-GB" sz="2800" dirty="0" err="1"/>
            <a:t>okruženje</a:t>
          </a:r>
          <a:r>
            <a:rPr lang="en-GB" sz="2800" dirty="0"/>
            <a:t> </a:t>
          </a:r>
          <a:r>
            <a:rPr lang="en-GB" sz="2800" dirty="0" err="1"/>
            <a:t>potiče</a:t>
          </a:r>
          <a:r>
            <a:rPr lang="en-GB" sz="2800" dirty="0"/>
            <a:t>, </a:t>
          </a:r>
          <a:r>
            <a:rPr lang="en-GB" sz="2800" dirty="0" err="1"/>
            <a:t>podržava</a:t>
          </a:r>
          <a:r>
            <a:rPr lang="en-GB" sz="2800" dirty="0"/>
            <a:t> </a:t>
          </a:r>
          <a:r>
            <a:rPr lang="en-GB" sz="2800" dirty="0" err="1"/>
            <a:t>i</a:t>
          </a:r>
          <a:r>
            <a:rPr lang="en-GB" sz="2800" dirty="0"/>
            <a:t> </a:t>
          </a:r>
          <a:r>
            <a:rPr lang="en-GB" sz="2800" dirty="0" err="1"/>
            <a:t>usavršava</a:t>
          </a:r>
          <a:r>
            <a:rPr lang="en-GB" sz="2800" dirty="0"/>
            <a:t> </a:t>
          </a:r>
          <a:r>
            <a:rPr lang="en-GB" sz="2800" dirty="0" err="1"/>
            <a:t>kreativne</a:t>
          </a:r>
          <a:r>
            <a:rPr lang="en-GB" sz="2800" dirty="0"/>
            <a:t> </a:t>
          </a:r>
          <a:r>
            <a:rPr lang="en-GB" sz="2800" dirty="0" err="1"/>
            <a:t>ideje</a:t>
          </a:r>
          <a:endParaRPr lang="en-GB" sz="2800" noProof="0" dirty="0"/>
        </a:p>
      </dgm:t>
    </dgm:pt>
    <dgm:pt modelId="{99F28FDE-EDD5-4776-858C-6D94FD61A40F}" type="parTrans" cxnId="{ED518B5F-BAD6-490B-8C93-87356BEE3CF8}">
      <dgm:prSet/>
      <dgm:spPr/>
      <dgm:t>
        <a:bodyPr/>
        <a:lstStyle/>
        <a:p>
          <a:endParaRPr lang="hr-HR"/>
        </a:p>
      </dgm:t>
    </dgm:pt>
    <dgm:pt modelId="{338DE279-6A9C-4183-83CF-9471C7988AEC}" type="sibTrans" cxnId="{ED518B5F-BAD6-490B-8C93-87356BEE3CF8}">
      <dgm:prSet/>
      <dgm:spPr/>
      <dgm:t>
        <a:bodyPr/>
        <a:lstStyle/>
        <a:p>
          <a:endParaRPr lang="hr-HR"/>
        </a:p>
      </dgm:t>
    </dgm:pt>
    <dgm:pt modelId="{D9807C8E-5F31-46AA-B651-853350AD342B}" type="pres">
      <dgm:prSet presAssocID="{AD2D6C4A-C4CF-4FF3-954F-0965B7B193A4}" presName="linearFlow" presStyleCnt="0">
        <dgm:presLayoutVars>
          <dgm:dir/>
          <dgm:animLvl val="lvl"/>
          <dgm:resizeHandles val="exact"/>
        </dgm:presLayoutVars>
      </dgm:prSet>
      <dgm:spPr/>
    </dgm:pt>
    <dgm:pt modelId="{C28B8C42-2648-490C-842F-09E3FB6DFD8F}" type="pres">
      <dgm:prSet presAssocID="{BB5F09F7-8281-4E91-B670-E9F9868F9F93}" presName="composite" presStyleCnt="0"/>
      <dgm:spPr/>
    </dgm:pt>
    <dgm:pt modelId="{CC88F0E4-7EC4-4233-9D09-702C1618FF43}" type="pres">
      <dgm:prSet presAssocID="{BB5F09F7-8281-4E91-B670-E9F9868F9F93}" presName="parentText" presStyleLbl="alignNode1" presStyleIdx="0" presStyleCnt="5">
        <dgm:presLayoutVars>
          <dgm:chMax val="1"/>
          <dgm:bulletEnabled val="1"/>
        </dgm:presLayoutVars>
      </dgm:prSet>
      <dgm:spPr/>
    </dgm:pt>
    <dgm:pt modelId="{DE65D2FD-3151-4A19-94F2-01BB1344DAAD}" type="pres">
      <dgm:prSet presAssocID="{BB5F09F7-8281-4E91-B670-E9F9868F9F93}" presName="descendantText" presStyleLbl="alignAcc1" presStyleIdx="0" presStyleCnt="5" custScaleY="99902" custLinFactNeighborX="-32" custLinFactNeighborY="-3939">
        <dgm:presLayoutVars>
          <dgm:bulletEnabled val="1"/>
        </dgm:presLayoutVars>
      </dgm:prSet>
      <dgm:spPr/>
    </dgm:pt>
    <dgm:pt modelId="{7030C765-96B0-495D-B90F-ADFB707CDCB1}" type="pres">
      <dgm:prSet presAssocID="{16EE71DA-EB00-4D7E-B44B-9E21C581CB23}" presName="sp" presStyleCnt="0"/>
      <dgm:spPr/>
    </dgm:pt>
    <dgm:pt modelId="{0A585BB3-8B61-40C2-B4D6-5C1088C51E8E}" type="pres">
      <dgm:prSet presAssocID="{0D5C4F07-A04C-4271-A60B-82995C534A0F}" presName="composite" presStyleCnt="0"/>
      <dgm:spPr/>
    </dgm:pt>
    <dgm:pt modelId="{EE335CE4-CBFA-4AA3-9F09-A168A58EFEC8}" type="pres">
      <dgm:prSet presAssocID="{0D5C4F07-A04C-4271-A60B-82995C534A0F}" presName="parentText" presStyleLbl="alignNode1" presStyleIdx="1" presStyleCnt="5">
        <dgm:presLayoutVars>
          <dgm:chMax val="1"/>
          <dgm:bulletEnabled val="1"/>
        </dgm:presLayoutVars>
      </dgm:prSet>
      <dgm:spPr/>
    </dgm:pt>
    <dgm:pt modelId="{6B7680C4-6699-4158-AD1E-139867F7C9EB}" type="pres">
      <dgm:prSet presAssocID="{0D5C4F07-A04C-4271-A60B-82995C534A0F}" presName="descendantText" presStyleLbl="alignAcc1" presStyleIdx="1" presStyleCnt="5">
        <dgm:presLayoutVars>
          <dgm:bulletEnabled val="1"/>
        </dgm:presLayoutVars>
      </dgm:prSet>
      <dgm:spPr/>
    </dgm:pt>
    <dgm:pt modelId="{60E85461-483B-42DF-8B8E-2BBF45177478}" type="pres">
      <dgm:prSet presAssocID="{7FF2B73F-1504-4677-9ED2-2018061549CE}" presName="sp" presStyleCnt="0"/>
      <dgm:spPr/>
    </dgm:pt>
    <dgm:pt modelId="{E95E3EFD-1045-46E1-B64A-4DAFA777AD6F}" type="pres">
      <dgm:prSet presAssocID="{2A690DE2-3342-4744-AD07-1D6B2A408AB1}" presName="composite" presStyleCnt="0"/>
      <dgm:spPr/>
    </dgm:pt>
    <dgm:pt modelId="{020AE0F8-9CF4-4A2A-945F-91AA06C2E774}" type="pres">
      <dgm:prSet presAssocID="{2A690DE2-3342-4744-AD07-1D6B2A408AB1}" presName="parentText" presStyleLbl="alignNode1" presStyleIdx="2" presStyleCnt="5">
        <dgm:presLayoutVars>
          <dgm:chMax val="1"/>
          <dgm:bulletEnabled val="1"/>
        </dgm:presLayoutVars>
      </dgm:prSet>
      <dgm:spPr/>
    </dgm:pt>
    <dgm:pt modelId="{14E861B7-B48C-41D4-9185-B27512D91E05}" type="pres">
      <dgm:prSet presAssocID="{2A690DE2-3342-4744-AD07-1D6B2A408AB1}" presName="descendantText" presStyleLbl="alignAcc1" presStyleIdx="2" presStyleCnt="5">
        <dgm:presLayoutVars>
          <dgm:bulletEnabled val="1"/>
        </dgm:presLayoutVars>
      </dgm:prSet>
      <dgm:spPr/>
    </dgm:pt>
    <dgm:pt modelId="{03FBAD76-48CD-4BA6-9502-9E6A852B4082}" type="pres">
      <dgm:prSet presAssocID="{87F0D7C8-F60A-40E0-8971-5E5EDD82C0FD}" presName="sp" presStyleCnt="0"/>
      <dgm:spPr/>
    </dgm:pt>
    <dgm:pt modelId="{1F4ED553-35C2-4714-8642-5FA944A3A27A}" type="pres">
      <dgm:prSet presAssocID="{2F875E47-8AB2-44AC-9232-B95912660695}" presName="composite" presStyleCnt="0"/>
      <dgm:spPr/>
    </dgm:pt>
    <dgm:pt modelId="{AFF1C4FA-E7B1-4CB7-A056-83E26C3C25AA}" type="pres">
      <dgm:prSet presAssocID="{2F875E47-8AB2-44AC-9232-B95912660695}" presName="parentText" presStyleLbl="alignNode1" presStyleIdx="3" presStyleCnt="5">
        <dgm:presLayoutVars>
          <dgm:chMax val="1"/>
          <dgm:bulletEnabled val="1"/>
        </dgm:presLayoutVars>
      </dgm:prSet>
      <dgm:spPr/>
    </dgm:pt>
    <dgm:pt modelId="{19CE135D-0AE8-4812-8B7D-5A2601A337DA}" type="pres">
      <dgm:prSet presAssocID="{2F875E47-8AB2-44AC-9232-B95912660695}" presName="descendantText" presStyleLbl="alignAcc1" presStyleIdx="3" presStyleCnt="5">
        <dgm:presLayoutVars>
          <dgm:bulletEnabled val="1"/>
        </dgm:presLayoutVars>
      </dgm:prSet>
      <dgm:spPr/>
    </dgm:pt>
    <dgm:pt modelId="{D37F4609-BB7B-4772-966F-3E1C75CBEB65}" type="pres">
      <dgm:prSet presAssocID="{926A9778-D82E-48A0-BCA7-641F55A27D6A}" presName="sp" presStyleCnt="0"/>
      <dgm:spPr/>
    </dgm:pt>
    <dgm:pt modelId="{71A3270D-22D5-455D-AE7D-B2C45A0F275E}" type="pres">
      <dgm:prSet presAssocID="{F8F9766B-9B77-4E3F-BECB-15954D333FE0}" presName="composite" presStyleCnt="0"/>
      <dgm:spPr/>
    </dgm:pt>
    <dgm:pt modelId="{90A48DF3-474B-4BA6-832C-4F62E4A148BC}" type="pres">
      <dgm:prSet presAssocID="{F8F9766B-9B77-4E3F-BECB-15954D333FE0}" presName="parentText" presStyleLbl="alignNode1" presStyleIdx="4" presStyleCnt="5">
        <dgm:presLayoutVars>
          <dgm:chMax val="1"/>
          <dgm:bulletEnabled val="1"/>
        </dgm:presLayoutVars>
      </dgm:prSet>
      <dgm:spPr/>
    </dgm:pt>
    <dgm:pt modelId="{BFE07563-2CF7-4D34-86C5-23CDE01D2A39}" type="pres">
      <dgm:prSet presAssocID="{F8F9766B-9B77-4E3F-BECB-15954D333FE0}" presName="descendantText" presStyleLbl="alignAcc1" presStyleIdx="4" presStyleCnt="5" custLinFactNeighborX="9830" custLinFactNeighborY="-1582">
        <dgm:presLayoutVars>
          <dgm:bulletEnabled val="1"/>
        </dgm:presLayoutVars>
      </dgm:prSet>
      <dgm:spPr/>
    </dgm:pt>
  </dgm:ptLst>
  <dgm:cxnLst>
    <dgm:cxn modelId="{7EE8EC01-1FD2-4B4C-BB01-CE90379CDC73}" type="presOf" srcId="{8EF012D5-1050-4EE0-975B-FD7DD9E598AC}" destId="{6B7680C4-6699-4158-AD1E-139867F7C9EB}" srcOrd="0" destOrd="0" presId="urn:microsoft.com/office/officeart/2005/8/layout/chevron2"/>
    <dgm:cxn modelId="{9E3D741E-36F5-4DD1-979B-FDA5A44B926C}" srcId="{AD2D6C4A-C4CF-4FF3-954F-0965B7B193A4}" destId="{2A690DE2-3342-4744-AD07-1D6B2A408AB1}" srcOrd="2" destOrd="0" parTransId="{10BD68FB-0133-47EB-9A9D-3A0FD0C9BCE9}" sibTransId="{87F0D7C8-F60A-40E0-8971-5E5EDD82C0FD}"/>
    <dgm:cxn modelId="{463E6C1F-3228-4F9A-A5DD-126D72E8FAFC}" type="presOf" srcId="{AD2D6C4A-C4CF-4FF3-954F-0965B7B193A4}" destId="{D9807C8E-5F31-46AA-B651-853350AD342B}" srcOrd="0" destOrd="0" presId="urn:microsoft.com/office/officeart/2005/8/layout/chevron2"/>
    <dgm:cxn modelId="{8AE94633-5BDA-4A61-A5FF-5AD74E56B522}" srcId="{BB5F09F7-8281-4E91-B670-E9F9868F9F93}" destId="{D876B078-C56E-4AD8-92EF-BD58CDDA4633}" srcOrd="0" destOrd="0" parTransId="{54CE6E36-AC04-43E3-8420-CE563DE05D22}" sibTransId="{F0BC80A2-ED7B-4CAE-84B0-BF3B4BB2D1BE}"/>
    <dgm:cxn modelId="{4CBE4A5D-EF19-498C-A5C5-B8BFD25A468E}" type="presOf" srcId="{39A6AA4C-69E3-4896-B880-FE49DC391271}" destId="{14E861B7-B48C-41D4-9185-B27512D91E05}" srcOrd="0" destOrd="0" presId="urn:microsoft.com/office/officeart/2005/8/layout/chevron2"/>
    <dgm:cxn modelId="{ED518B5F-BAD6-490B-8C93-87356BEE3CF8}" srcId="{F8F9766B-9B77-4E3F-BECB-15954D333FE0}" destId="{408B3521-5838-4A0C-A5E4-319A467BE713}" srcOrd="0" destOrd="0" parTransId="{99F28FDE-EDD5-4776-858C-6D94FD61A40F}" sibTransId="{338DE279-6A9C-4183-83CF-9471C7988AEC}"/>
    <dgm:cxn modelId="{D154EC81-353D-4B72-9D2D-941EE6684F6D}" type="presOf" srcId="{2141D68F-AFBD-4794-A2DA-044B9C64F868}" destId="{19CE135D-0AE8-4812-8B7D-5A2601A337DA}" srcOrd="0" destOrd="0" presId="urn:microsoft.com/office/officeart/2005/8/layout/chevron2"/>
    <dgm:cxn modelId="{5B27AC97-A4E1-4105-A5A2-BCD39B6B78C5}" type="presOf" srcId="{408B3521-5838-4A0C-A5E4-319A467BE713}" destId="{BFE07563-2CF7-4D34-86C5-23CDE01D2A39}" srcOrd="0" destOrd="0" presId="urn:microsoft.com/office/officeart/2005/8/layout/chevron2"/>
    <dgm:cxn modelId="{9138E69F-CEE9-49E6-BF1D-04A857BB638D}" srcId="{2F875E47-8AB2-44AC-9232-B95912660695}" destId="{2141D68F-AFBD-4794-A2DA-044B9C64F868}" srcOrd="0" destOrd="0" parTransId="{4F92A6B7-12AA-4EA8-94C2-68ADCD07309C}" sibTransId="{5B698699-CFAE-432B-9EA1-9D213C0DA4FB}"/>
    <dgm:cxn modelId="{1EE964A0-5A1C-4276-A81D-5EE62899A84D}" type="presOf" srcId="{2A690DE2-3342-4744-AD07-1D6B2A408AB1}" destId="{020AE0F8-9CF4-4A2A-945F-91AA06C2E774}" srcOrd="0" destOrd="0" presId="urn:microsoft.com/office/officeart/2005/8/layout/chevron2"/>
    <dgm:cxn modelId="{69077FAC-9970-455C-BB2C-56C42B3F76E1}" srcId="{AD2D6C4A-C4CF-4FF3-954F-0965B7B193A4}" destId="{BB5F09F7-8281-4E91-B670-E9F9868F9F93}" srcOrd="0" destOrd="0" parTransId="{4A9ED53B-A189-4316-B902-82024D6EC4AD}" sibTransId="{16EE71DA-EB00-4D7E-B44B-9E21C581CB23}"/>
    <dgm:cxn modelId="{C24A22C7-11CA-4800-8A33-1058307CE452}" type="presOf" srcId="{D876B078-C56E-4AD8-92EF-BD58CDDA4633}" destId="{DE65D2FD-3151-4A19-94F2-01BB1344DAAD}" srcOrd="0" destOrd="0" presId="urn:microsoft.com/office/officeart/2005/8/layout/chevron2"/>
    <dgm:cxn modelId="{C4A260D1-F555-4B8A-B761-276CA848E6BD}" type="presOf" srcId="{0D5C4F07-A04C-4271-A60B-82995C534A0F}" destId="{EE335CE4-CBFA-4AA3-9F09-A168A58EFEC8}" srcOrd="0" destOrd="0" presId="urn:microsoft.com/office/officeart/2005/8/layout/chevron2"/>
    <dgm:cxn modelId="{C889DAD6-0D30-4D9D-96E1-DFAB1D760705}" type="presOf" srcId="{F8F9766B-9B77-4E3F-BECB-15954D333FE0}" destId="{90A48DF3-474B-4BA6-832C-4F62E4A148BC}" srcOrd="0" destOrd="0" presId="urn:microsoft.com/office/officeart/2005/8/layout/chevron2"/>
    <dgm:cxn modelId="{AC6FD5DB-EE42-4631-AB11-D78DEAEBBAB4}" srcId="{2A690DE2-3342-4744-AD07-1D6B2A408AB1}" destId="{39A6AA4C-69E3-4896-B880-FE49DC391271}" srcOrd="0" destOrd="0" parTransId="{161B3261-B26D-4B51-884E-A15BF052A7F7}" sibTransId="{27C90728-AE03-46C4-931A-A824B734CDEA}"/>
    <dgm:cxn modelId="{40D8D4E2-5BD5-4264-B2C6-43ACAD544016}" type="presOf" srcId="{2F875E47-8AB2-44AC-9232-B95912660695}" destId="{AFF1C4FA-E7B1-4CB7-A056-83E26C3C25AA}" srcOrd="0" destOrd="0" presId="urn:microsoft.com/office/officeart/2005/8/layout/chevron2"/>
    <dgm:cxn modelId="{0C0445E4-CEF4-4EEF-A90C-CD97527F8655}" type="presOf" srcId="{BB5F09F7-8281-4E91-B670-E9F9868F9F93}" destId="{CC88F0E4-7EC4-4233-9D09-702C1618FF43}" srcOrd="0" destOrd="0" presId="urn:microsoft.com/office/officeart/2005/8/layout/chevron2"/>
    <dgm:cxn modelId="{AD777DE4-6536-4B00-8CAD-CC97A7A7179B}" srcId="{AD2D6C4A-C4CF-4FF3-954F-0965B7B193A4}" destId="{0D5C4F07-A04C-4271-A60B-82995C534A0F}" srcOrd="1" destOrd="0" parTransId="{1BBC7F77-5242-457B-9670-CEB6D3FB790F}" sibTransId="{7FF2B73F-1504-4677-9ED2-2018061549CE}"/>
    <dgm:cxn modelId="{94B668F0-E34A-4A6D-8C0F-939932502983}" srcId="{AD2D6C4A-C4CF-4FF3-954F-0965B7B193A4}" destId="{F8F9766B-9B77-4E3F-BECB-15954D333FE0}" srcOrd="4" destOrd="0" parTransId="{CA234793-A6A5-4E6A-AFD0-96FD3DFAE714}" sibTransId="{6AA122E3-477F-4EF4-840A-D78B578EF0F9}"/>
    <dgm:cxn modelId="{35F745F5-4D66-448D-8655-EC5999C8B1FA}" srcId="{0D5C4F07-A04C-4271-A60B-82995C534A0F}" destId="{8EF012D5-1050-4EE0-975B-FD7DD9E598AC}" srcOrd="0" destOrd="0" parTransId="{3F35CF77-7196-499F-8997-09FD78D14553}" sibTransId="{3F2A9AE8-CDCA-482C-A324-F2066098084A}"/>
    <dgm:cxn modelId="{13B2C5FD-04BA-4CE0-913E-E2AD590C2AAC}" srcId="{AD2D6C4A-C4CF-4FF3-954F-0965B7B193A4}" destId="{2F875E47-8AB2-44AC-9232-B95912660695}" srcOrd="3" destOrd="0" parTransId="{B23E6F96-EBB0-4D1F-A9AE-211A80658F63}" sibTransId="{926A9778-D82E-48A0-BCA7-641F55A27D6A}"/>
    <dgm:cxn modelId="{D21AF18D-8425-4EFB-BDCD-4F661959AFE5}" type="presParOf" srcId="{D9807C8E-5F31-46AA-B651-853350AD342B}" destId="{C28B8C42-2648-490C-842F-09E3FB6DFD8F}" srcOrd="0" destOrd="0" presId="urn:microsoft.com/office/officeart/2005/8/layout/chevron2"/>
    <dgm:cxn modelId="{561C9998-7817-4F32-B4CE-89FB9FB68D1A}" type="presParOf" srcId="{C28B8C42-2648-490C-842F-09E3FB6DFD8F}" destId="{CC88F0E4-7EC4-4233-9D09-702C1618FF43}" srcOrd="0" destOrd="0" presId="urn:microsoft.com/office/officeart/2005/8/layout/chevron2"/>
    <dgm:cxn modelId="{D3D2121E-A895-43DF-8B99-B2B70F23FF29}" type="presParOf" srcId="{C28B8C42-2648-490C-842F-09E3FB6DFD8F}" destId="{DE65D2FD-3151-4A19-94F2-01BB1344DAAD}" srcOrd="1" destOrd="0" presId="urn:microsoft.com/office/officeart/2005/8/layout/chevron2"/>
    <dgm:cxn modelId="{A2B7DE39-8962-4EB4-8360-2B4D108FF58C}" type="presParOf" srcId="{D9807C8E-5F31-46AA-B651-853350AD342B}" destId="{7030C765-96B0-495D-B90F-ADFB707CDCB1}" srcOrd="1" destOrd="0" presId="urn:microsoft.com/office/officeart/2005/8/layout/chevron2"/>
    <dgm:cxn modelId="{5532B2B1-9C64-4548-80B6-08B2789F5F4D}" type="presParOf" srcId="{D9807C8E-5F31-46AA-B651-853350AD342B}" destId="{0A585BB3-8B61-40C2-B4D6-5C1088C51E8E}" srcOrd="2" destOrd="0" presId="urn:microsoft.com/office/officeart/2005/8/layout/chevron2"/>
    <dgm:cxn modelId="{CB6B46AA-5EF2-4DC8-8EAC-61E8F67612F5}" type="presParOf" srcId="{0A585BB3-8B61-40C2-B4D6-5C1088C51E8E}" destId="{EE335CE4-CBFA-4AA3-9F09-A168A58EFEC8}" srcOrd="0" destOrd="0" presId="urn:microsoft.com/office/officeart/2005/8/layout/chevron2"/>
    <dgm:cxn modelId="{6F5CCB15-A31B-4CEA-BC47-648D42EE2CF6}" type="presParOf" srcId="{0A585BB3-8B61-40C2-B4D6-5C1088C51E8E}" destId="{6B7680C4-6699-4158-AD1E-139867F7C9EB}" srcOrd="1" destOrd="0" presId="urn:microsoft.com/office/officeart/2005/8/layout/chevron2"/>
    <dgm:cxn modelId="{D1EF9B48-75DC-47EF-8F6C-B21A9A512993}" type="presParOf" srcId="{D9807C8E-5F31-46AA-B651-853350AD342B}" destId="{60E85461-483B-42DF-8B8E-2BBF45177478}" srcOrd="3" destOrd="0" presId="urn:microsoft.com/office/officeart/2005/8/layout/chevron2"/>
    <dgm:cxn modelId="{620C5135-C109-4651-A269-512BBAA690ED}" type="presParOf" srcId="{D9807C8E-5F31-46AA-B651-853350AD342B}" destId="{E95E3EFD-1045-46E1-B64A-4DAFA777AD6F}" srcOrd="4" destOrd="0" presId="urn:microsoft.com/office/officeart/2005/8/layout/chevron2"/>
    <dgm:cxn modelId="{BDEF4906-85C2-4401-A3C5-031DD7B86F9B}" type="presParOf" srcId="{E95E3EFD-1045-46E1-B64A-4DAFA777AD6F}" destId="{020AE0F8-9CF4-4A2A-945F-91AA06C2E774}" srcOrd="0" destOrd="0" presId="urn:microsoft.com/office/officeart/2005/8/layout/chevron2"/>
    <dgm:cxn modelId="{05D6801B-A3B7-4E61-B753-C9FD22E47CB9}" type="presParOf" srcId="{E95E3EFD-1045-46E1-B64A-4DAFA777AD6F}" destId="{14E861B7-B48C-41D4-9185-B27512D91E05}" srcOrd="1" destOrd="0" presId="urn:microsoft.com/office/officeart/2005/8/layout/chevron2"/>
    <dgm:cxn modelId="{36FF3801-709F-4DF5-AE4E-5C0FCEA2DFC3}" type="presParOf" srcId="{D9807C8E-5F31-46AA-B651-853350AD342B}" destId="{03FBAD76-48CD-4BA6-9502-9E6A852B4082}" srcOrd="5" destOrd="0" presId="urn:microsoft.com/office/officeart/2005/8/layout/chevron2"/>
    <dgm:cxn modelId="{BDCFEDA9-AD8C-40EF-BD04-0B5BF7ADF605}" type="presParOf" srcId="{D9807C8E-5F31-46AA-B651-853350AD342B}" destId="{1F4ED553-35C2-4714-8642-5FA944A3A27A}" srcOrd="6" destOrd="0" presId="urn:microsoft.com/office/officeart/2005/8/layout/chevron2"/>
    <dgm:cxn modelId="{D85B3A3C-02B1-45D7-A7A5-2B94953016B1}" type="presParOf" srcId="{1F4ED553-35C2-4714-8642-5FA944A3A27A}" destId="{AFF1C4FA-E7B1-4CB7-A056-83E26C3C25AA}" srcOrd="0" destOrd="0" presId="urn:microsoft.com/office/officeart/2005/8/layout/chevron2"/>
    <dgm:cxn modelId="{C1F09995-CB44-41B3-A887-E2AB955A5C9C}" type="presParOf" srcId="{1F4ED553-35C2-4714-8642-5FA944A3A27A}" destId="{19CE135D-0AE8-4812-8B7D-5A2601A337DA}" srcOrd="1" destOrd="0" presId="urn:microsoft.com/office/officeart/2005/8/layout/chevron2"/>
    <dgm:cxn modelId="{E8240802-A07F-454B-B523-28C95DB36E21}" type="presParOf" srcId="{D9807C8E-5F31-46AA-B651-853350AD342B}" destId="{D37F4609-BB7B-4772-966F-3E1C75CBEB65}" srcOrd="7" destOrd="0" presId="urn:microsoft.com/office/officeart/2005/8/layout/chevron2"/>
    <dgm:cxn modelId="{D7A78ABC-7D9D-44E1-85A6-404BFE7CA7C1}" type="presParOf" srcId="{D9807C8E-5F31-46AA-B651-853350AD342B}" destId="{71A3270D-22D5-455D-AE7D-B2C45A0F275E}" srcOrd="8" destOrd="0" presId="urn:microsoft.com/office/officeart/2005/8/layout/chevron2"/>
    <dgm:cxn modelId="{BD26AA0F-445D-4010-B1F8-03F076AB6FCC}" type="presParOf" srcId="{71A3270D-22D5-455D-AE7D-B2C45A0F275E}" destId="{90A48DF3-474B-4BA6-832C-4F62E4A148BC}" srcOrd="0" destOrd="0" presId="urn:microsoft.com/office/officeart/2005/8/layout/chevron2"/>
    <dgm:cxn modelId="{90F622DB-C580-41E6-A8C7-3E5D8134A091}" type="presParOf" srcId="{71A3270D-22D5-455D-AE7D-B2C45A0F275E}" destId="{BFE07563-2CF7-4D34-86C5-23CDE01D2A39}"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A286CD-B406-4BBA-BC23-19A48481C43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37142B5-E586-4D7F-965E-80EB5586B72E}">
      <dgm:prSet/>
      <dgm:spPr>
        <a:solidFill>
          <a:srgbClr val="243255"/>
        </a:solidFill>
      </dgm:spPr>
      <dgm:t>
        <a:bodyPr/>
        <a:lstStyle/>
        <a:p>
          <a:pPr rtl="0"/>
          <a:r>
            <a:rPr lang="en-GB" b="1" dirty="0" err="1"/>
            <a:t>Bitni</a:t>
          </a:r>
          <a:r>
            <a:rPr lang="en-GB" b="1" dirty="0"/>
            <a:t> </a:t>
          </a:r>
          <a:r>
            <a:rPr lang="en-GB" b="1" dirty="0" err="1"/>
            <a:t>resursi</a:t>
          </a:r>
          <a:r>
            <a:rPr lang="en-GB" b="1" dirty="0"/>
            <a:t> za </a:t>
          </a:r>
          <a:r>
            <a:rPr lang="en-GB" b="1" dirty="0" err="1"/>
            <a:t>osobnu</a:t>
          </a:r>
          <a:r>
            <a:rPr lang="en-GB" b="1" dirty="0"/>
            <a:t> </a:t>
          </a:r>
          <a:r>
            <a:rPr lang="en-GB" b="1" dirty="0" err="1"/>
            <a:t>kreativnu</a:t>
          </a:r>
          <a:r>
            <a:rPr lang="en-GB" b="1" dirty="0"/>
            <a:t> </a:t>
          </a:r>
          <a:r>
            <a:rPr lang="en-GB" b="1" dirty="0" err="1"/>
            <a:t>proizvodnju</a:t>
          </a:r>
          <a:endParaRPr lang="hr-HR" dirty="0"/>
        </a:p>
      </dgm:t>
    </dgm:pt>
    <dgm:pt modelId="{A8D5A295-CDE7-4ECC-8E00-0263F26B41CC}" type="parTrans" cxnId="{B9D56C52-5B35-4EF0-AF0A-7B320BD18E46}">
      <dgm:prSet/>
      <dgm:spPr/>
      <dgm:t>
        <a:bodyPr/>
        <a:lstStyle/>
        <a:p>
          <a:endParaRPr lang="en-US"/>
        </a:p>
      </dgm:t>
    </dgm:pt>
    <dgm:pt modelId="{26E762E3-62B2-4464-B6A7-1B9047AF4942}" type="sibTrans" cxnId="{B9D56C52-5B35-4EF0-AF0A-7B320BD18E46}">
      <dgm:prSet/>
      <dgm:spPr/>
      <dgm:t>
        <a:bodyPr/>
        <a:lstStyle/>
        <a:p>
          <a:endParaRPr lang="en-US"/>
        </a:p>
      </dgm:t>
    </dgm:pt>
    <dgm:pt modelId="{0002CE00-7587-497F-9FB8-D5F6386B2469}">
      <dgm:prSet/>
      <dgm:spPr>
        <a:ln>
          <a:solidFill>
            <a:srgbClr val="FF0000"/>
          </a:solidFill>
        </a:ln>
      </dgm:spPr>
      <dgm:t>
        <a:bodyPr/>
        <a:lstStyle/>
        <a:p>
          <a:pPr rtl="0"/>
          <a:r>
            <a:rPr lang="en-GB" i="1" dirty="0" err="1">
              <a:solidFill>
                <a:srgbClr val="FF0000"/>
              </a:solidFill>
            </a:rPr>
            <a:t>Skup</a:t>
          </a:r>
          <a:r>
            <a:rPr lang="en-GB" i="1" dirty="0">
              <a:solidFill>
                <a:srgbClr val="FF0000"/>
              </a:solidFill>
            </a:rPr>
            <a:t> </a:t>
          </a:r>
          <a:r>
            <a:rPr lang="en-GB" i="1" dirty="0" err="1">
              <a:solidFill>
                <a:srgbClr val="FF0000"/>
              </a:solidFill>
            </a:rPr>
            <a:t>intelektualnih</a:t>
          </a:r>
          <a:r>
            <a:rPr lang="en-GB" i="1" dirty="0">
              <a:solidFill>
                <a:srgbClr val="FF0000"/>
              </a:solidFill>
            </a:rPr>
            <a:t> </a:t>
          </a:r>
          <a:r>
            <a:rPr lang="en-GB" i="1" dirty="0" err="1">
              <a:solidFill>
                <a:srgbClr val="FF0000"/>
              </a:solidFill>
            </a:rPr>
            <a:t>vještina</a:t>
          </a:r>
          <a:r>
            <a:rPr lang="en-GB" dirty="0"/>
            <a:t>, od </a:t>
          </a:r>
          <a:r>
            <a:rPr lang="en-GB" dirty="0" err="1"/>
            <a:t>kojih</a:t>
          </a:r>
          <a:r>
            <a:rPr lang="en-GB" dirty="0"/>
            <a:t> </a:t>
          </a:r>
          <a:r>
            <a:rPr lang="en-GB" dirty="0" err="1"/>
            <a:t>su</a:t>
          </a:r>
          <a:r>
            <a:rPr lang="en-GB" dirty="0"/>
            <a:t> tri </a:t>
          </a:r>
          <a:r>
            <a:rPr lang="en-GB" dirty="0" err="1"/>
            <a:t>posebno</a:t>
          </a:r>
          <a:r>
            <a:rPr lang="en-GB" dirty="0"/>
            <a:t> </a:t>
          </a:r>
          <a:r>
            <a:rPr lang="en-GB" dirty="0" err="1"/>
            <a:t>važne</a:t>
          </a:r>
          <a:r>
            <a:rPr lang="en-GB" dirty="0"/>
            <a:t>: </a:t>
          </a:r>
          <a:r>
            <a:rPr lang="en-GB" dirty="0" err="1"/>
            <a:t>sposobnost</a:t>
          </a:r>
          <a:r>
            <a:rPr lang="en-GB" dirty="0"/>
            <a:t> </a:t>
          </a:r>
          <a:r>
            <a:rPr lang="en-GB" dirty="0" err="1"/>
            <a:t>sagledavanja</a:t>
          </a:r>
          <a:r>
            <a:rPr lang="en-GB" dirty="0"/>
            <a:t> </a:t>
          </a:r>
          <a:r>
            <a:rPr lang="en-GB" dirty="0" err="1"/>
            <a:t>problema</a:t>
          </a:r>
          <a:r>
            <a:rPr lang="en-GB" dirty="0"/>
            <a:t> </a:t>
          </a:r>
          <a:r>
            <a:rPr lang="en-GB" dirty="0" err="1"/>
            <a:t>na</a:t>
          </a:r>
          <a:r>
            <a:rPr lang="en-GB" dirty="0"/>
            <a:t> </a:t>
          </a:r>
          <a:r>
            <a:rPr lang="en-GB" dirty="0" err="1"/>
            <a:t>nove</a:t>
          </a:r>
          <a:r>
            <a:rPr lang="en-GB" dirty="0"/>
            <a:t> </a:t>
          </a:r>
          <a:r>
            <a:rPr lang="en-GB" dirty="0" err="1"/>
            <a:t>načine</a:t>
          </a:r>
          <a:r>
            <a:rPr lang="en-GB" dirty="0"/>
            <a:t> </a:t>
          </a:r>
          <a:r>
            <a:rPr lang="en-GB" dirty="0" err="1"/>
            <a:t>i</a:t>
          </a:r>
          <a:r>
            <a:rPr lang="en-GB" dirty="0"/>
            <a:t> </a:t>
          </a:r>
          <a:r>
            <a:rPr lang="en-GB" dirty="0" err="1"/>
            <a:t>nadilaženja</a:t>
          </a:r>
          <a:r>
            <a:rPr lang="en-GB" dirty="0"/>
            <a:t> </a:t>
          </a:r>
          <a:r>
            <a:rPr lang="en-GB" dirty="0" err="1"/>
            <a:t>običnih</a:t>
          </a:r>
          <a:r>
            <a:rPr lang="en-GB" dirty="0"/>
            <a:t> </a:t>
          </a:r>
          <a:r>
            <a:rPr lang="en-GB" dirty="0" err="1"/>
            <a:t>ideja</a:t>
          </a:r>
          <a:r>
            <a:rPr lang="en-GB" dirty="0"/>
            <a:t>; </a:t>
          </a:r>
          <a:r>
            <a:rPr lang="en-GB" dirty="0" err="1"/>
            <a:t>sposobnost</a:t>
          </a:r>
          <a:r>
            <a:rPr lang="en-GB" dirty="0"/>
            <a:t> </a:t>
          </a:r>
          <a:r>
            <a:rPr lang="en-GB" dirty="0" err="1"/>
            <a:t>identificiranja</a:t>
          </a:r>
          <a:r>
            <a:rPr lang="en-GB" dirty="0"/>
            <a:t> </a:t>
          </a:r>
          <a:r>
            <a:rPr lang="en-GB" dirty="0" err="1"/>
            <a:t>ideja</a:t>
          </a:r>
          <a:r>
            <a:rPr lang="en-GB" dirty="0"/>
            <a:t> </a:t>
          </a:r>
          <a:r>
            <a:rPr lang="en-GB" dirty="0" err="1"/>
            <a:t>koje</a:t>
          </a:r>
          <a:r>
            <a:rPr lang="en-GB" dirty="0"/>
            <a:t> </a:t>
          </a:r>
          <a:r>
            <a:rPr lang="en-GB" dirty="0" err="1"/>
            <a:t>vrijedi</a:t>
          </a:r>
          <a:r>
            <a:rPr lang="en-GB" dirty="0"/>
            <a:t> </a:t>
          </a:r>
          <a:r>
            <a:rPr lang="en-GB" dirty="0" err="1"/>
            <a:t>slijediti</a:t>
          </a:r>
          <a:r>
            <a:rPr lang="en-GB" dirty="0"/>
            <a:t>; </a:t>
          </a:r>
          <a:r>
            <a:rPr lang="en-GB" dirty="0" err="1"/>
            <a:t>i</a:t>
          </a:r>
          <a:r>
            <a:rPr lang="en-GB" dirty="0"/>
            <a:t> </a:t>
          </a:r>
          <a:r>
            <a:rPr lang="en-GB" dirty="0" err="1"/>
            <a:t>sposobnost</a:t>
          </a:r>
          <a:r>
            <a:rPr lang="en-GB" dirty="0"/>
            <a:t> </a:t>
          </a:r>
          <a:r>
            <a:rPr lang="en-GB" dirty="0" err="1"/>
            <a:t>uvjeravanja</a:t>
          </a:r>
          <a:r>
            <a:rPr lang="en-GB" dirty="0"/>
            <a:t> </a:t>
          </a:r>
          <a:r>
            <a:rPr lang="en-GB" dirty="0" err="1"/>
            <a:t>drugih</a:t>
          </a:r>
          <a:r>
            <a:rPr lang="en-GB" dirty="0"/>
            <a:t> u </a:t>
          </a:r>
          <a:r>
            <a:rPr lang="en-GB" dirty="0" err="1"/>
            <a:t>vrijednost</a:t>
          </a:r>
          <a:r>
            <a:rPr lang="en-GB" dirty="0"/>
            <a:t> </a:t>
          </a:r>
          <a:r>
            <a:rPr lang="en-GB" dirty="0" err="1"/>
            <a:t>svojih</a:t>
          </a:r>
          <a:r>
            <a:rPr lang="en-GB" dirty="0"/>
            <a:t> </a:t>
          </a:r>
          <a:r>
            <a:rPr lang="en-GB" dirty="0" err="1"/>
            <a:t>ideja</a:t>
          </a:r>
          <a:endParaRPr lang="hr-HR" dirty="0"/>
        </a:p>
      </dgm:t>
    </dgm:pt>
    <dgm:pt modelId="{51D3EB72-1046-4DA5-918C-20121289583A}" type="parTrans" cxnId="{3A293B4F-E8B9-4F80-AE9C-A3922D87E0C4}">
      <dgm:prSet/>
      <dgm:spPr/>
      <dgm:t>
        <a:bodyPr/>
        <a:lstStyle/>
        <a:p>
          <a:endParaRPr lang="en-US"/>
        </a:p>
      </dgm:t>
    </dgm:pt>
    <dgm:pt modelId="{2F37E390-B323-4F3B-A063-670A03B4F3BC}" type="sibTrans" cxnId="{3A293B4F-E8B9-4F80-AE9C-A3922D87E0C4}">
      <dgm:prSet/>
      <dgm:spPr/>
      <dgm:t>
        <a:bodyPr/>
        <a:lstStyle/>
        <a:p>
          <a:endParaRPr lang="en-US"/>
        </a:p>
      </dgm:t>
    </dgm:pt>
    <dgm:pt modelId="{964BFD34-0F11-4D8B-8C88-5021FB189F53}">
      <dgm:prSet/>
      <dgm:spPr>
        <a:ln>
          <a:solidFill>
            <a:srgbClr val="FF0000"/>
          </a:solidFill>
        </a:ln>
      </dgm:spPr>
      <dgm:t>
        <a:bodyPr/>
        <a:lstStyle/>
        <a:p>
          <a:pPr rtl="0"/>
          <a:r>
            <a:rPr lang="en-GB" i="1" dirty="0" err="1">
              <a:solidFill>
                <a:srgbClr val="FF0000"/>
              </a:solidFill>
            </a:rPr>
            <a:t>Poznavanje</a:t>
          </a:r>
          <a:r>
            <a:rPr lang="en-GB" i="1" dirty="0">
              <a:solidFill>
                <a:srgbClr val="FF0000"/>
              </a:solidFill>
            </a:rPr>
            <a:t> </a:t>
          </a:r>
          <a:r>
            <a:rPr lang="en-GB" i="1" dirty="0" err="1">
              <a:solidFill>
                <a:srgbClr val="FF0000"/>
              </a:solidFill>
            </a:rPr>
            <a:t>područja</a:t>
          </a:r>
          <a:r>
            <a:rPr lang="en-GB" dirty="0"/>
            <a:t>, </a:t>
          </a:r>
          <a:r>
            <a:rPr lang="en-GB" dirty="0" err="1"/>
            <a:t>iako</a:t>
          </a:r>
          <a:r>
            <a:rPr lang="en-GB" dirty="0"/>
            <a:t> </a:t>
          </a:r>
          <a:r>
            <a:rPr lang="en-GB" dirty="0" err="1"/>
            <a:t>previše</a:t>
          </a:r>
          <a:r>
            <a:rPr lang="en-GB" dirty="0"/>
            <a:t> </a:t>
          </a:r>
          <a:r>
            <a:rPr lang="en-GB" dirty="0" err="1"/>
            <a:t>znanja</a:t>
          </a:r>
          <a:r>
            <a:rPr lang="en-GB" dirty="0"/>
            <a:t> </a:t>
          </a:r>
          <a:r>
            <a:rPr lang="en-GB" dirty="0" err="1"/>
            <a:t>može</a:t>
          </a:r>
          <a:r>
            <a:rPr lang="en-GB" dirty="0"/>
            <a:t> </a:t>
          </a:r>
          <a:r>
            <a:rPr lang="en-GB" dirty="0" err="1"/>
            <a:t>omesti</a:t>
          </a:r>
          <a:r>
            <a:rPr lang="en-GB" dirty="0"/>
            <a:t> </a:t>
          </a:r>
          <a:r>
            <a:rPr lang="en-GB" dirty="0" err="1"/>
            <a:t>generiranje</a:t>
          </a:r>
          <a:r>
            <a:rPr lang="en-GB" dirty="0"/>
            <a:t> </a:t>
          </a:r>
          <a:r>
            <a:rPr lang="en-GB" dirty="0" err="1"/>
            <a:t>novih</a:t>
          </a:r>
          <a:r>
            <a:rPr lang="en-GB" dirty="0"/>
            <a:t> </a:t>
          </a:r>
          <a:r>
            <a:rPr lang="en-GB" dirty="0" err="1"/>
            <a:t>ideja</a:t>
          </a:r>
          <a:endParaRPr lang="hr-HR" dirty="0"/>
        </a:p>
      </dgm:t>
    </dgm:pt>
    <dgm:pt modelId="{48549DF7-E32E-4B62-B93C-31451E09F4CB}" type="parTrans" cxnId="{4C1B91D7-CA1A-41BA-8B64-AAD1BB5794D0}">
      <dgm:prSet/>
      <dgm:spPr/>
      <dgm:t>
        <a:bodyPr/>
        <a:lstStyle/>
        <a:p>
          <a:endParaRPr lang="en-US"/>
        </a:p>
      </dgm:t>
    </dgm:pt>
    <dgm:pt modelId="{3251166D-AD6F-4802-A60D-DDBDDF4BCB77}" type="sibTrans" cxnId="{4C1B91D7-CA1A-41BA-8B64-AAD1BB5794D0}">
      <dgm:prSet/>
      <dgm:spPr/>
      <dgm:t>
        <a:bodyPr/>
        <a:lstStyle/>
        <a:p>
          <a:endParaRPr lang="en-US"/>
        </a:p>
      </dgm:t>
    </dgm:pt>
    <dgm:pt modelId="{1F1038A3-29C1-410B-B355-1B2D30609202}">
      <dgm:prSet/>
      <dgm:spPr>
        <a:ln>
          <a:solidFill>
            <a:srgbClr val="FF0000"/>
          </a:solidFill>
        </a:ln>
      </dgm:spPr>
      <dgm:t>
        <a:bodyPr/>
        <a:lstStyle/>
        <a:p>
          <a:pPr rtl="0"/>
          <a:r>
            <a:rPr lang="en-GB" i="1" dirty="0" err="1">
              <a:solidFill>
                <a:srgbClr val="FF0000"/>
              </a:solidFill>
            </a:rPr>
            <a:t>Osobnost</a:t>
          </a:r>
          <a:r>
            <a:rPr lang="en-GB" i="1" dirty="0">
              <a:solidFill>
                <a:srgbClr val="FF0000"/>
              </a:solidFill>
            </a:rPr>
            <a:t> </a:t>
          </a:r>
          <a:r>
            <a:rPr lang="en-GB" dirty="0" err="1"/>
            <a:t>koja</a:t>
          </a:r>
          <a:r>
            <a:rPr lang="en-GB" dirty="0"/>
            <a:t> </a:t>
          </a:r>
          <a:r>
            <a:rPr lang="en-GB" dirty="0" err="1"/>
            <a:t>vam</a:t>
          </a:r>
          <a:r>
            <a:rPr lang="en-GB" dirty="0"/>
            <a:t> </a:t>
          </a:r>
          <a:r>
            <a:rPr lang="en-GB" dirty="0" err="1"/>
            <a:t>omogućuje</a:t>
          </a:r>
          <a:r>
            <a:rPr lang="en-GB" dirty="0"/>
            <a:t> da </a:t>
          </a:r>
          <a:r>
            <a:rPr lang="en-GB" dirty="0" err="1"/>
            <a:t>razmišljate</a:t>
          </a:r>
          <a:r>
            <a:rPr lang="en-GB" dirty="0"/>
            <a:t> </a:t>
          </a:r>
          <a:r>
            <a:rPr lang="en-GB" dirty="0" err="1"/>
            <a:t>neovisno</a:t>
          </a:r>
          <a:r>
            <a:rPr lang="en-GB" dirty="0"/>
            <a:t>, </a:t>
          </a:r>
          <a:r>
            <a:rPr lang="en-GB" dirty="0" err="1"/>
            <a:t>što</a:t>
          </a:r>
          <a:r>
            <a:rPr lang="en-GB" dirty="0"/>
            <a:t> je </a:t>
          </a:r>
          <a:r>
            <a:rPr lang="en-GB" dirty="0" err="1"/>
            <a:t>neophodno</a:t>
          </a:r>
          <a:r>
            <a:rPr lang="en-GB" dirty="0"/>
            <a:t> </a:t>
          </a:r>
          <a:r>
            <a:rPr lang="en-GB" dirty="0" err="1"/>
            <a:t>ako</a:t>
          </a:r>
          <a:r>
            <a:rPr lang="en-GB" dirty="0"/>
            <a:t> se </a:t>
          </a:r>
          <a:r>
            <a:rPr lang="en-GB" dirty="0" err="1"/>
            <a:t>želite</a:t>
          </a:r>
          <a:r>
            <a:rPr lang="en-GB" dirty="0"/>
            <a:t> </a:t>
          </a:r>
          <a:r>
            <a:rPr lang="en-GB" dirty="0" err="1"/>
            <a:t>boriti</a:t>
          </a:r>
          <a:r>
            <a:rPr lang="en-GB" dirty="0"/>
            <a:t> </a:t>
          </a:r>
          <a:r>
            <a:rPr lang="en-GB" dirty="0" err="1"/>
            <a:t>protiv</a:t>
          </a:r>
          <a:r>
            <a:rPr lang="en-GB" dirty="0"/>
            <a:t> </a:t>
          </a:r>
          <a:r>
            <a:rPr lang="en-GB" dirty="0" err="1"/>
            <a:t>gomile</a:t>
          </a:r>
          <a:r>
            <a:rPr lang="en-GB" dirty="0"/>
            <a:t> </a:t>
          </a:r>
          <a:r>
            <a:rPr lang="en-GB" dirty="0" err="1"/>
            <a:t>i</a:t>
          </a:r>
          <a:r>
            <a:rPr lang="en-GB" dirty="0"/>
            <a:t> </a:t>
          </a:r>
          <a:r>
            <a:rPr lang="en-GB" dirty="0" err="1"/>
            <a:t>zagovarati</a:t>
          </a:r>
          <a:r>
            <a:rPr lang="en-GB" dirty="0"/>
            <a:t> </a:t>
          </a:r>
          <a:r>
            <a:rPr lang="en-GB" dirty="0" err="1"/>
            <a:t>ideje</a:t>
          </a:r>
          <a:r>
            <a:rPr lang="en-GB" dirty="0"/>
            <a:t> s </a:t>
          </a:r>
          <a:r>
            <a:rPr lang="en-GB" dirty="0" err="1"/>
            <a:t>kojima</a:t>
          </a:r>
          <a:r>
            <a:rPr lang="en-GB" dirty="0"/>
            <a:t> se </a:t>
          </a:r>
          <a:r>
            <a:rPr lang="en-GB" dirty="0" err="1"/>
            <a:t>većina</a:t>
          </a:r>
          <a:r>
            <a:rPr lang="en-GB" dirty="0"/>
            <a:t> </a:t>
          </a:r>
          <a:r>
            <a:rPr lang="en-GB" dirty="0" err="1"/>
            <a:t>drugih</a:t>
          </a:r>
          <a:r>
            <a:rPr lang="en-GB" dirty="0"/>
            <a:t> ne </a:t>
          </a:r>
          <a:r>
            <a:rPr lang="en-GB" dirty="0" err="1"/>
            <a:t>slaže</a:t>
          </a:r>
          <a:endParaRPr lang="hr-HR" dirty="0"/>
        </a:p>
      </dgm:t>
    </dgm:pt>
    <dgm:pt modelId="{653DA023-1023-43C6-98DC-2127DBD25A78}" type="parTrans" cxnId="{6A007A24-5F32-4292-B530-BBBDFA08BCC6}">
      <dgm:prSet/>
      <dgm:spPr/>
      <dgm:t>
        <a:bodyPr/>
        <a:lstStyle/>
        <a:p>
          <a:endParaRPr lang="en-US"/>
        </a:p>
      </dgm:t>
    </dgm:pt>
    <dgm:pt modelId="{C7DF10AD-B9F0-4738-91E1-364D78BFB47F}" type="sibTrans" cxnId="{6A007A24-5F32-4292-B530-BBBDFA08BCC6}">
      <dgm:prSet/>
      <dgm:spPr/>
      <dgm:t>
        <a:bodyPr/>
        <a:lstStyle/>
        <a:p>
          <a:endParaRPr lang="en-US"/>
        </a:p>
      </dgm:t>
    </dgm:pt>
    <dgm:pt modelId="{0279DDBC-FD36-40DA-89C6-A02D0933E49D}">
      <dgm:prSet/>
      <dgm:spPr>
        <a:ln>
          <a:solidFill>
            <a:srgbClr val="FF0000"/>
          </a:solidFill>
        </a:ln>
      </dgm:spPr>
      <dgm:t>
        <a:bodyPr/>
        <a:lstStyle/>
        <a:p>
          <a:pPr rtl="0"/>
          <a:r>
            <a:rPr lang="en-GB" i="1" dirty="0" err="1">
              <a:solidFill>
                <a:srgbClr val="FF0000"/>
              </a:solidFill>
            </a:rPr>
            <a:t>Okruženje</a:t>
          </a:r>
          <a:r>
            <a:rPr lang="en-GB" dirty="0"/>
            <a:t> </a:t>
          </a:r>
          <a:r>
            <a:rPr lang="en-GB" dirty="0" err="1"/>
            <a:t>koje</a:t>
          </a:r>
          <a:r>
            <a:rPr lang="en-GB" dirty="0"/>
            <a:t> </a:t>
          </a:r>
          <a:r>
            <a:rPr lang="en-GB" dirty="0" err="1"/>
            <a:t>podržava</a:t>
          </a:r>
          <a:r>
            <a:rPr lang="en-GB" dirty="0"/>
            <a:t> </a:t>
          </a:r>
          <a:r>
            <a:rPr lang="en-GB" dirty="0" err="1"/>
            <a:t>i</a:t>
          </a:r>
          <a:r>
            <a:rPr lang="en-GB" dirty="0"/>
            <a:t> </a:t>
          </a:r>
          <a:r>
            <a:rPr lang="en-GB" dirty="0" err="1"/>
            <a:t>nagrađuje</a:t>
          </a:r>
          <a:r>
            <a:rPr lang="en-GB" dirty="0"/>
            <a:t> </a:t>
          </a:r>
          <a:r>
            <a:rPr lang="en-GB" dirty="0" err="1"/>
            <a:t>kreativne</a:t>
          </a:r>
          <a:r>
            <a:rPr lang="en-GB" dirty="0"/>
            <a:t> </a:t>
          </a:r>
          <a:r>
            <a:rPr lang="en-GB" dirty="0" err="1"/>
            <a:t>ideje</a:t>
          </a:r>
          <a:r>
            <a:rPr lang="en-GB" dirty="0"/>
            <a:t>.</a:t>
          </a:r>
          <a:endParaRPr lang="hr-HR" dirty="0"/>
        </a:p>
      </dgm:t>
    </dgm:pt>
    <dgm:pt modelId="{76C7340D-6456-4852-AC1A-BD69C29618CE}" type="parTrans" cxnId="{535723B8-FF3E-4FE9-BA99-AFC7ACD11226}">
      <dgm:prSet/>
      <dgm:spPr/>
      <dgm:t>
        <a:bodyPr/>
        <a:lstStyle/>
        <a:p>
          <a:endParaRPr lang="en-US"/>
        </a:p>
      </dgm:t>
    </dgm:pt>
    <dgm:pt modelId="{3531CDC3-B489-4B15-9EA5-8AB6D9DE09D5}" type="sibTrans" cxnId="{535723B8-FF3E-4FE9-BA99-AFC7ACD11226}">
      <dgm:prSet/>
      <dgm:spPr/>
      <dgm:t>
        <a:bodyPr/>
        <a:lstStyle/>
        <a:p>
          <a:endParaRPr lang="en-US"/>
        </a:p>
      </dgm:t>
    </dgm:pt>
    <dgm:pt modelId="{4D029066-4CA7-42BA-AB72-F3670E4E9339}">
      <dgm:prSet/>
      <dgm:spPr>
        <a:ln>
          <a:solidFill>
            <a:srgbClr val="FF0000"/>
          </a:solidFill>
        </a:ln>
      </dgm:spPr>
      <dgm:t>
        <a:bodyPr/>
        <a:lstStyle/>
        <a:p>
          <a:pPr rtl="0"/>
          <a:r>
            <a:rPr lang="en-GB" dirty="0" err="1"/>
            <a:t>Izvor</a:t>
          </a:r>
          <a:r>
            <a:rPr lang="en-GB" dirty="0"/>
            <a:t>: Sternberg and </a:t>
          </a:r>
          <a:r>
            <a:rPr lang="en-GB" dirty="0" err="1"/>
            <a:t>Lubart</a:t>
          </a:r>
          <a:r>
            <a:rPr lang="en-GB" dirty="0"/>
            <a:t> (1995) </a:t>
          </a:r>
          <a:endParaRPr lang="hr-HR" dirty="0"/>
        </a:p>
      </dgm:t>
    </dgm:pt>
    <dgm:pt modelId="{32841854-B5E6-4C72-B4FB-B9400CA644F3}" type="parTrans" cxnId="{BF174B47-6A6E-4B88-B664-3766AC4E7829}">
      <dgm:prSet/>
      <dgm:spPr/>
      <dgm:t>
        <a:bodyPr/>
        <a:lstStyle/>
        <a:p>
          <a:endParaRPr lang="en-US"/>
        </a:p>
      </dgm:t>
    </dgm:pt>
    <dgm:pt modelId="{23E6FFB8-3634-47BC-9A2E-FEDCF13B2C37}" type="sibTrans" cxnId="{BF174B47-6A6E-4B88-B664-3766AC4E7829}">
      <dgm:prSet/>
      <dgm:spPr/>
      <dgm:t>
        <a:bodyPr/>
        <a:lstStyle/>
        <a:p>
          <a:endParaRPr lang="en-US"/>
        </a:p>
      </dgm:t>
    </dgm:pt>
    <dgm:pt modelId="{EEFEDEE6-7B94-4E2B-A5CB-BBF9B3355CF0}" type="pres">
      <dgm:prSet presAssocID="{83A286CD-B406-4BBA-BC23-19A48481C43C}" presName="linear" presStyleCnt="0">
        <dgm:presLayoutVars>
          <dgm:dir/>
          <dgm:animLvl val="lvl"/>
          <dgm:resizeHandles val="exact"/>
        </dgm:presLayoutVars>
      </dgm:prSet>
      <dgm:spPr/>
    </dgm:pt>
    <dgm:pt modelId="{71A77E4C-3B11-4D21-8AA2-596DCA6E6EB6}" type="pres">
      <dgm:prSet presAssocID="{937142B5-E586-4D7F-965E-80EB5586B72E}" presName="parentLin" presStyleCnt="0"/>
      <dgm:spPr/>
    </dgm:pt>
    <dgm:pt modelId="{FAD29B8F-B981-4E1A-B7F9-4643A90A2125}" type="pres">
      <dgm:prSet presAssocID="{937142B5-E586-4D7F-965E-80EB5586B72E}" presName="parentLeftMargin" presStyleLbl="node1" presStyleIdx="0" presStyleCnt="1"/>
      <dgm:spPr/>
    </dgm:pt>
    <dgm:pt modelId="{7CA62AA6-5001-4149-BCB9-FE3DCC12FB6E}" type="pres">
      <dgm:prSet presAssocID="{937142B5-E586-4D7F-965E-80EB5586B72E}" presName="parentText" presStyleLbl="node1" presStyleIdx="0" presStyleCnt="1">
        <dgm:presLayoutVars>
          <dgm:chMax val="0"/>
          <dgm:bulletEnabled val="1"/>
        </dgm:presLayoutVars>
      </dgm:prSet>
      <dgm:spPr/>
    </dgm:pt>
    <dgm:pt modelId="{A2C86985-0C51-4527-9FF1-69F82454E7A8}" type="pres">
      <dgm:prSet presAssocID="{937142B5-E586-4D7F-965E-80EB5586B72E}" presName="negativeSpace" presStyleCnt="0"/>
      <dgm:spPr/>
    </dgm:pt>
    <dgm:pt modelId="{C5CB239E-9CB8-46F5-B331-D43224F00FB9}" type="pres">
      <dgm:prSet presAssocID="{937142B5-E586-4D7F-965E-80EB5586B72E}" presName="childText" presStyleLbl="conFgAcc1" presStyleIdx="0" presStyleCnt="1">
        <dgm:presLayoutVars>
          <dgm:bulletEnabled val="1"/>
        </dgm:presLayoutVars>
      </dgm:prSet>
      <dgm:spPr/>
    </dgm:pt>
  </dgm:ptLst>
  <dgm:cxnLst>
    <dgm:cxn modelId="{EC004E01-CB5F-49F2-A9CE-F3FB566AC545}" type="presOf" srcId="{1F1038A3-29C1-410B-B355-1B2D30609202}" destId="{C5CB239E-9CB8-46F5-B331-D43224F00FB9}" srcOrd="0" destOrd="2" presId="urn:microsoft.com/office/officeart/2005/8/layout/list1"/>
    <dgm:cxn modelId="{6A007A24-5F32-4292-B530-BBBDFA08BCC6}" srcId="{937142B5-E586-4D7F-965E-80EB5586B72E}" destId="{1F1038A3-29C1-410B-B355-1B2D30609202}" srcOrd="2" destOrd="0" parTransId="{653DA023-1023-43C6-98DC-2127DBD25A78}" sibTransId="{C7DF10AD-B9F0-4738-91E1-364D78BFB47F}"/>
    <dgm:cxn modelId="{E3D85A27-DADE-4C8B-89A6-BB90EEE052EE}" type="presOf" srcId="{937142B5-E586-4D7F-965E-80EB5586B72E}" destId="{FAD29B8F-B981-4E1A-B7F9-4643A90A2125}" srcOrd="0" destOrd="0" presId="urn:microsoft.com/office/officeart/2005/8/layout/list1"/>
    <dgm:cxn modelId="{63D60B36-888C-42E9-856D-82A18ED9BAB3}" type="presOf" srcId="{964BFD34-0F11-4D8B-8C88-5021FB189F53}" destId="{C5CB239E-9CB8-46F5-B331-D43224F00FB9}" srcOrd="0" destOrd="1" presId="urn:microsoft.com/office/officeart/2005/8/layout/list1"/>
    <dgm:cxn modelId="{BF174B47-6A6E-4B88-B664-3766AC4E7829}" srcId="{937142B5-E586-4D7F-965E-80EB5586B72E}" destId="{4D029066-4CA7-42BA-AB72-F3670E4E9339}" srcOrd="4" destOrd="0" parTransId="{32841854-B5E6-4C72-B4FB-B9400CA644F3}" sibTransId="{23E6FFB8-3634-47BC-9A2E-FEDCF13B2C37}"/>
    <dgm:cxn modelId="{3A293B4F-E8B9-4F80-AE9C-A3922D87E0C4}" srcId="{937142B5-E586-4D7F-965E-80EB5586B72E}" destId="{0002CE00-7587-497F-9FB8-D5F6386B2469}" srcOrd="0" destOrd="0" parTransId="{51D3EB72-1046-4DA5-918C-20121289583A}" sibTransId="{2F37E390-B323-4F3B-A063-670A03B4F3BC}"/>
    <dgm:cxn modelId="{B9D56C52-5B35-4EF0-AF0A-7B320BD18E46}" srcId="{83A286CD-B406-4BBA-BC23-19A48481C43C}" destId="{937142B5-E586-4D7F-965E-80EB5586B72E}" srcOrd="0" destOrd="0" parTransId="{A8D5A295-CDE7-4ECC-8E00-0263F26B41CC}" sibTransId="{26E762E3-62B2-4464-B6A7-1B9047AF4942}"/>
    <dgm:cxn modelId="{562BD96C-83A1-413F-B26F-3B731E42B7DC}" type="presOf" srcId="{4D029066-4CA7-42BA-AB72-F3670E4E9339}" destId="{C5CB239E-9CB8-46F5-B331-D43224F00FB9}" srcOrd="0" destOrd="4" presId="urn:microsoft.com/office/officeart/2005/8/layout/list1"/>
    <dgm:cxn modelId="{57CBCB76-6244-42A1-98B5-50E4499B79AD}" type="presOf" srcId="{937142B5-E586-4D7F-965E-80EB5586B72E}" destId="{7CA62AA6-5001-4149-BCB9-FE3DCC12FB6E}" srcOrd="1" destOrd="0" presId="urn:microsoft.com/office/officeart/2005/8/layout/list1"/>
    <dgm:cxn modelId="{FF0BC689-9B11-47C8-9C9A-EB521B7FBF34}" type="presOf" srcId="{0279DDBC-FD36-40DA-89C6-A02D0933E49D}" destId="{C5CB239E-9CB8-46F5-B331-D43224F00FB9}" srcOrd="0" destOrd="3" presId="urn:microsoft.com/office/officeart/2005/8/layout/list1"/>
    <dgm:cxn modelId="{535723B8-FF3E-4FE9-BA99-AFC7ACD11226}" srcId="{937142B5-E586-4D7F-965E-80EB5586B72E}" destId="{0279DDBC-FD36-40DA-89C6-A02D0933E49D}" srcOrd="3" destOrd="0" parTransId="{76C7340D-6456-4852-AC1A-BD69C29618CE}" sibTransId="{3531CDC3-B489-4B15-9EA5-8AB6D9DE09D5}"/>
    <dgm:cxn modelId="{101BCCCF-28D3-40A0-9F9D-A82FF0DBE042}" type="presOf" srcId="{83A286CD-B406-4BBA-BC23-19A48481C43C}" destId="{EEFEDEE6-7B94-4E2B-A5CB-BBF9B3355CF0}" srcOrd="0" destOrd="0" presId="urn:microsoft.com/office/officeart/2005/8/layout/list1"/>
    <dgm:cxn modelId="{4C1B91D7-CA1A-41BA-8B64-AAD1BB5794D0}" srcId="{937142B5-E586-4D7F-965E-80EB5586B72E}" destId="{964BFD34-0F11-4D8B-8C88-5021FB189F53}" srcOrd="1" destOrd="0" parTransId="{48549DF7-E32E-4B62-B93C-31451E09F4CB}" sibTransId="{3251166D-AD6F-4802-A60D-DDBDDF4BCB77}"/>
    <dgm:cxn modelId="{8D94D7E5-C3DF-42C6-9EA9-48AD86CCB1C5}" type="presOf" srcId="{0002CE00-7587-497F-9FB8-D5F6386B2469}" destId="{C5CB239E-9CB8-46F5-B331-D43224F00FB9}" srcOrd="0" destOrd="0" presId="urn:microsoft.com/office/officeart/2005/8/layout/list1"/>
    <dgm:cxn modelId="{2BC16F66-2A7D-45E3-8DBE-604FEC584C25}" type="presParOf" srcId="{EEFEDEE6-7B94-4E2B-A5CB-BBF9B3355CF0}" destId="{71A77E4C-3B11-4D21-8AA2-596DCA6E6EB6}" srcOrd="0" destOrd="0" presId="urn:microsoft.com/office/officeart/2005/8/layout/list1"/>
    <dgm:cxn modelId="{5FFEECB3-DD73-4517-B4FA-6CE15F35F74F}" type="presParOf" srcId="{71A77E4C-3B11-4D21-8AA2-596DCA6E6EB6}" destId="{FAD29B8F-B981-4E1A-B7F9-4643A90A2125}" srcOrd="0" destOrd="0" presId="urn:microsoft.com/office/officeart/2005/8/layout/list1"/>
    <dgm:cxn modelId="{5DD3DBC1-F42D-45A8-9C5E-CA4D2ECA88F2}" type="presParOf" srcId="{71A77E4C-3B11-4D21-8AA2-596DCA6E6EB6}" destId="{7CA62AA6-5001-4149-BCB9-FE3DCC12FB6E}" srcOrd="1" destOrd="0" presId="urn:microsoft.com/office/officeart/2005/8/layout/list1"/>
    <dgm:cxn modelId="{83D56ED0-BF0A-452E-8437-78A731C948F1}" type="presParOf" srcId="{EEFEDEE6-7B94-4E2B-A5CB-BBF9B3355CF0}" destId="{A2C86985-0C51-4527-9FF1-69F82454E7A8}" srcOrd="1" destOrd="0" presId="urn:microsoft.com/office/officeart/2005/8/layout/list1"/>
    <dgm:cxn modelId="{14FACC2C-9A42-4176-9964-5A3DC00460D2}" type="presParOf" srcId="{EEFEDEE6-7B94-4E2B-A5CB-BBF9B3355CF0}" destId="{C5CB239E-9CB8-46F5-B331-D43224F00FB9}" srcOrd="2" destOrd="0" presId="urn:microsoft.com/office/officeart/2005/8/layout/list1"/>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1B13C-AA17-44E9-8569-B75BA188C82C}">
      <dsp:nvSpPr>
        <dsp:cNvPr id="0" name=""/>
        <dsp:cNvSpPr/>
      </dsp:nvSpPr>
      <dsp:spPr>
        <a:xfrm>
          <a:off x="0" y="3904"/>
          <a:ext cx="16306800" cy="1065576"/>
        </a:xfrm>
        <a:prstGeom prst="roundRect">
          <a:avLst/>
        </a:prstGeom>
        <a:solidFill>
          <a:srgbClr val="243255"/>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rtl="0">
            <a:lnSpc>
              <a:spcPct val="90000"/>
            </a:lnSpc>
            <a:spcBef>
              <a:spcPct val="0"/>
            </a:spcBef>
            <a:spcAft>
              <a:spcPct val="35000"/>
            </a:spcAft>
            <a:buNone/>
          </a:pPr>
          <a:r>
            <a:rPr lang="en-GB" sz="4400" b="1" kern="1200" dirty="0"/>
            <a:t>KREATIVNOSTI</a:t>
          </a:r>
          <a:endParaRPr lang="hr-HR" sz="4400" kern="1200" dirty="0"/>
        </a:p>
      </dsp:txBody>
      <dsp:txXfrm>
        <a:off x="52017" y="55921"/>
        <a:ext cx="16202766" cy="9615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07ECB-5C7B-4661-BF9D-6574C90267C0}">
      <dsp:nvSpPr>
        <dsp:cNvPr id="0" name=""/>
        <dsp:cNvSpPr/>
      </dsp:nvSpPr>
      <dsp:spPr>
        <a:xfrm>
          <a:off x="0" y="67384"/>
          <a:ext cx="15316201" cy="81549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GB" sz="3400" b="1" kern="1200" dirty="0" err="1"/>
            <a:t>Obilježja</a:t>
          </a:r>
          <a:r>
            <a:rPr lang="en-GB" sz="3400" b="1" kern="1200" dirty="0"/>
            <a:t> </a:t>
          </a:r>
          <a:r>
            <a:rPr lang="en-GB" sz="3400" b="1" kern="1200" dirty="0" err="1"/>
            <a:t>kreativnih</a:t>
          </a:r>
          <a:r>
            <a:rPr lang="en-GB" sz="3400" b="1" kern="1200" dirty="0"/>
            <a:t> </a:t>
          </a:r>
          <a:r>
            <a:rPr lang="en-GB" sz="3400" b="1" kern="1200" dirty="0" err="1"/>
            <a:t>pojedinaca</a:t>
          </a:r>
          <a:r>
            <a:rPr lang="hr-HR" sz="3400" b="1" kern="1200" dirty="0"/>
            <a:t>: </a:t>
          </a:r>
          <a:r>
            <a:rPr lang="en-GB" sz="3400" b="1" kern="1200" dirty="0" err="1"/>
            <a:t>Prilagođeno</a:t>
          </a:r>
          <a:r>
            <a:rPr lang="en-GB" sz="3400" b="1" kern="1200" dirty="0"/>
            <a:t> </a:t>
          </a:r>
          <a:r>
            <a:rPr lang="en-GB" sz="3400" b="1" kern="1200" dirty="0" err="1"/>
            <a:t>prema</a:t>
          </a:r>
          <a:r>
            <a:rPr lang="en-GB" sz="3400" b="1" kern="1200" dirty="0"/>
            <a:t> Cloninger and </a:t>
          </a:r>
          <a:r>
            <a:rPr lang="en-GB" sz="3400" b="1" kern="1200" dirty="0" err="1"/>
            <a:t>Mengert</a:t>
          </a:r>
          <a:r>
            <a:rPr lang="en-GB" sz="3400" b="1" kern="1200" dirty="0"/>
            <a:t> (2010) </a:t>
          </a:r>
          <a:endParaRPr lang="hr-HR" sz="3400" kern="1200" dirty="0"/>
        </a:p>
      </dsp:txBody>
      <dsp:txXfrm>
        <a:off x="39809" y="107193"/>
        <a:ext cx="15236583" cy="7358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3C942-163B-44B1-8071-F21D6C0F06F4}">
      <dsp:nvSpPr>
        <dsp:cNvPr id="0" name=""/>
        <dsp:cNvSpPr/>
      </dsp:nvSpPr>
      <dsp:spPr>
        <a:xfrm>
          <a:off x="356879" y="7864"/>
          <a:ext cx="1619994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US" sz="3800" b="1" kern="1200" dirty="0"/>
            <a:t>4P model </a:t>
          </a:r>
          <a:r>
            <a:rPr lang="en-US" sz="3800" b="1" kern="1200" dirty="0" err="1"/>
            <a:t>kreativnosti</a:t>
          </a:r>
          <a:endParaRPr lang="hr-HR" sz="3800" kern="1200" dirty="0"/>
        </a:p>
      </dsp:txBody>
      <dsp:txXfrm>
        <a:off x="401803" y="52788"/>
        <a:ext cx="16110092" cy="8304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45FE5-4AD4-472A-9115-592D8C132F50}">
      <dsp:nvSpPr>
        <dsp:cNvPr id="0" name=""/>
        <dsp:cNvSpPr/>
      </dsp:nvSpPr>
      <dsp:spPr>
        <a:xfrm>
          <a:off x="0" y="292"/>
          <a:ext cx="16200000" cy="935415"/>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n-GB" sz="3900" b="1" kern="1200" dirty="0" err="1"/>
            <a:t>Vrste</a:t>
          </a:r>
          <a:r>
            <a:rPr lang="en-GB" sz="3900" b="1" kern="1200" dirty="0"/>
            <a:t> </a:t>
          </a:r>
          <a:r>
            <a:rPr lang="en-GB" sz="3900" b="1" kern="1200" dirty="0" err="1"/>
            <a:t>kreativnosti</a:t>
          </a:r>
          <a:endParaRPr lang="hr-HR" sz="3900" kern="1200" dirty="0"/>
        </a:p>
      </dsp:txBody>
      <dsp:txXfrm>
        <a:off x="45663" y="45955"/>
        <a:ext cx="16108674" cy="8440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4327F-475B-441E-816E-0A81FA37DB40}">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b="1" kern="1200" dirty="0" err="1"/>
            <a:t>Primjeri</a:t>
          </a:r>
          <a:r>
            <a:rPr lang="en-GB" sz="3800" b="1" kern="1200" dirty="0"/>
            <a:t> </a:t>
          </a:r>
          <a:r>
            <a:rPr lang="en-GB" sz="3800" b="1" kern="1200" dirty="0" err="1"/>
            <a:t>različitih</a:t>
          </a:r>
          <a:r>
            <a:rPr lang="en-GB" sz="3800" b="1" kern="1200" dirty="0"/>
            <a:t> </a:t>
          </a:r>
          <a:r>
            <a:rPr lang="en-GB" sz="3800" b="1" kern="1200" dirty="0" err="1"/>
            <a:t>vrsta</a:t>
          </a:r>
          <a:r>
            <a:rPr lang="en-GB" sz="3800" b="1" kern="1200" dirty="0"/>
            <a:t> </a:t>
          </a:r>
          <a:r>
            <a:rPr lang="en-GB" sz="3800" b="1" kern="1200" dirty="0" err="1"/>
            <a:t>kreativnosti</a:t>
          </a:r>
          <a:endParaRPr lang="hr-HR" sz="3800" kern="1200" dirty="0"/>
        </a:p>
      </dsp:txBody>
      <dsp:txXfrm>
        <a:off x="44924" y="52788"/>
        <a:ext cx="16110152" cy="8304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b="1" kern="1200" dirty="0" err="1"/>
            <a:t>Prevladavanje</a:t>
          </a:r>
          <a:r>
            <a:rPr lang="en-GB" sz="3800" b="1" kern="1200" dirty="0"/>
            <a:t> </a:t>
          </a:r>
          <a:r>
            <a:rPr lang="en-GB" sz="3800" b="1" kern="1200" dirty="0" err="1"/>
            <a:t>osobnih</a:t>
          </a:r>
          <a:r>
            <a:rPr lang="en-GB" sz="3800" b="1" kern="1200" dirty="0"/>
            <a:t> </a:t>
          </a:r>
          <a:r>
            <a:rPr lang="en-GB" sz="3800" b="1" kern="1200" dirty="0" err="1"/>
            <a:t>prepreka</a:t>
          </a:r>
          <a:r>
            <a:rPr lang="en-GB" sz="3800" b="1" kern="1200" dirty="0"/>
            <a:t> </a:t>
          </a:r>
          <a:r>
            <a:rPr lang="en-GB" sz="3800" b="1" kern="1200" dirty="0" err="1"/>
            <a:t>kreativnosti</a:t>
          </a:r>
          <a:endParaRPr lang="hr-HR" sz="3800" b="1" kern="1200" dirty="0"/>
        </a:p>
      </dsp:txBody>
      <dsp:txXfrm>
        <a:off x="44924" y="52788"/>
        <a:ext cx="16110152" cy="8304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hr-HR" sz="3800" b="1" kern="1200" dirty="0"/>
            <a:t>Prevladavanje osobnih prepreka kreativnosti</a:t>
          </a:r>
        </a:p>
      </dsp:txBody>
      <dsp:txXfrm>
        <a:off x="44924" y="44924"/>
        <a:ext cx="16110152" cy="8304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10598"/>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hr-HR" sz="3800" b="1" kern="1200" dirty="0"/>
            <a:t>Prevladavanje osobnih prepreka kreativnosti</a:t>
          </a:r>
        </a:p>
      </dsp:txBody>
      <dsp:txXfrm>
        <a:off x="44924" y="55522"/>
        <a:ext cx="16110152" cy="83042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hr-HR" sz="3800" b="1" kern="1200" dirty="0"/>
            <a:t>Prevladavanje osobnih prepreka kreativnosti</a:t>
          </a:r>
        </a:p>
      </dsp:txBody>
      <dsp:txXfrm>
        <a:off x="44924" y="44924"/>
        <a:ext cx="16110152" cy="83042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hr-HR" sz="3800" b="1" kern="1200" dirty="0"/>
            <a:t>Prevladavanje osobnih prepreka kreativnosti</a:t>
          </a:r>
        </a:p>
      </dsp:txBody>
      <dsp:txXfrm>
        <a:off x="44924" y="44924"/>
        <a:ext cx="16110152" cy="83042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hr-HR" sz="3800" b="1" kern="1200" dirty="0"/>
            <a:t>Prevladavanje osobnih prepreka kreativnosti</a:t>
          </a:r>
        </a:p>
      </dsp:txBody>
      <dsp:txXfrm>
        <a:off x="44924" y="44924"/>
        <a:ext cx="16110152" cy="830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B42E7-1FED-4B36-ABBC-6C5A43F75138}">
      <dsp:nvSpPr>
        <dsp:cNvPr id="0" name=""/>
        <dsp:cNvSpPr/>
      </dsp:nvSpPr>
      <dsp:spPr>
        <a:xfrm>
          <a:off x="0" y="670079"/>
          <a:ext cx="16199935" cy="6199200"/>
        </a:xfrm>
        <a:prstGeom prst="rect">
          <a:avLst/>
        </a:prstGeom>
        <a:solidFill>
          <a:schemeClr val="lt1">
            <a:alpha val="90000"/>
            <a:hueOff val="0"/>
            <a:satOff val="0"/>
            <a:lumOff val="0"/>
            <a:alphaOff val="0"/>
          </a:schemeClr>
        </a:solidFill>
        <a:ln w="25400" cap="flat" cmpd="sng" algn="ctr">
          <a:solidFill>
            <a:srgbClr val="E12227"/>
          </a:solidFill>
          <a:prstDash val="solid"/>
        </a:ln>
        <a:effectLst/>
      </dsp:spPr>
      <dsp:style>
        <a:lnRef idx="2">
          <a:scrgbClr r="0" g="0" b="0"/>
        </a:lnRef>
        <a:fillRef idx="1">
          <a:scrgbClr r="0" g="0" b="0"/>
        </a:fillRef>
        <a:effectRef idx="0">
          <a:scrgbClr r="0" g="0" b="0"/>
        </a:effectRef>
        <a:fontRef idx="minor"/>
      </dsp:style>
      <dsp:txBody>
        <a:bodyPr spcFirstLastPara="0" vert="horz" wrap="square" lIns="1306987" tIns="833120" rIns="1306987" bIns="284480" numCol="1" spcCol="1270" anchor="t" anchorCtr="0">
          <a:noAutofit/>
        </a:bodyPr>
        <a:lstStyle/>
        <a:p>
          <a:pPr marL="285750" lvl="1" indent="-285750" algn="l" defTabSz="1778000" rtl="0">
            <a:lnSpc>
              <a:spcPct val="90000"/>
            </a:lnSpc>
            <a:spcBef>
              <a:spcPct val="0"/>
            </a:spcBef>
            <a:spcAft>
              <a:spcPct val="15000"/>
            </a:spcAft>
            <a:buChar char="•"/>
          </a:pPr>
          <a:r>
            <a:rPr lang="en-GB" sz="4000" kern="1200" dirty="0" err="1"/>
            <a:t>Biti</a:t>
          </a:r>
          <a:r>
            <a:rPr lang="en-GB" sz="4000" kern="1200" dirty="0"/>
            <a:t> </a:t>
          </a:r>
          <a:r>
            <a:rPr lang="en-GB" sz="4000" kern="1200" dirty="0" err="1"/>
            <a:t>kreativan</a:t>
          </a:r>
          <a:r>
            <a:rPr lang="en-GB" sz="4000" kern="1200" dirty="0"/>
            <a:t> je </a:t>
          </a:r>
          <a:r>
            <a:rPr lang="en-GB" sz="4000" kern="1200" dirty="0" err="1"/>
            <a:t>nužnost</a:t>
          </a:r>
          <a:r>
            <a:rPr lang="en-GB" sz="4000" kern="1200" dirty="0"/>
            <a:t> u </a:t>
          </a:r>
          <a:r>
            <a:rPr lang="en-GB" sz="4000" kern="1200" dirty="0" err="1"/>
            <a:t>današnjem</a:t>
          </a:r>
          <a:r>
            <a:rPr lang="en-GB" sz="4000" kern="1200" dirty="0"/>
            <a:t> </a:t>
          </a:r>
          <a:r>
            <a:rPr lang="en-GB" sz="4000" kern="1200" dirty="0" err="1"/>
            <a:t>svijetu</a:t>
          </a:r>
          <a:r>
            <a:rPr lang="en-GB" sz="4000" kern="1200" dirty="0"/>
            <a:t> koji se </a:t>
          </a:r>
          <a:r>
            <a:rPr lang="en-GB" sz="4000" kern="1200" dirty="0" err="1"/>
            <a:t>brzo</a:t>
          </a:r>
          <a:r>
            <a:rPr lang="en-GB" sz="4000" kern="1200" dirty="0"/>
            <a:t> </a:t>
          </a:r>
          <a:r>
            <a:rPr lang="en-GB" sz="4000" kern="1200" dirty="0" err="1"/>
            <a:t>mijenja</a:t>
          </a:r>
          <a:endParaRPr lang="hr-HR" sz="4000" kern="1200" dirty="0"/>
        </a:p>
        <a:p>
          <a:pPr marL="285750" lvl="1" indent="-285750" algn="l" defTabSz="1778000" rtl="0">
            <a:lnSpc>
              <a:spcPct val="90000"/>
            </a:lnSpc>
            <a:spcBef>
              <a:spcPct val="0"/>
            </a:spcBef>
            <a:spcAft>
              <a:spcPct val="15000"/>
            </a:spcAft>
            <a:buChar char="•"/>
          </a:pPr>
          <a:r>
            <a:rPr lang="en-GB" sz="4000" kern="1200" dirty="0" err="1"/>
            <a:t>Kreativnost</a:t>
          </a:r>
          <a:r>
            <a:rPr lang="en-GB" sz="4000" kern="1200" dirty="0"/>
            <a:t> je </a:t>
          </a:r>
          <a:r>
            <a:rPr lang="en-GB" sz="4000" kern="1200" dirty="0" err="1"/>
            <a:t>ključ</a:t>
          </a:r>
          <a:r>
            <a:rPr lang="en-GB" sz="4000" kern="1200" dirty="0"/>
            <a:t> </a:t>
          </a:r>
          <a:r>
            <a:rPr lang="en-GB" sz="4000" kern="1200" dirty="0" err="1"/>
            <a:t>uspjeha</a:t>
          </a:r>
          <a:r>
            <a:rPr lang="en-GB" sz="4000" kern="1200" dirty="0"/>
            <a:t> u </a:t>
          </a:r>
          <a:r>
            <a:rPr lang="en-GB" sz="4000" kern="1200" dirty="0" err="1"/>
            <a:t>gotovo</a:t>
          </a:r>
          <a:r>
            <a:rPr lang="en-GB" sz="4000" kern="1200" dirty="0"/>
            <a:t> </a:t>
          </a:r>
          <a:r>
            <a:rPr lang="en-GB" sz="4000" kern="1200" dirty="0" err="1"/>
            <a:t>svim</a:t>
          </a:r>
          <a:r>
            <a:rPr lang="en-GB" sz="4000" kern="1200" dirty="0"/>
            <a:t> </a:t>
          </a:r>
          <a:r>
            <a:rPr lang="en-GB" sz="4000" kern="1200" dirty="0" err="1"/>
            <a:t>aspektima</a:t>
          </a:r>
          <a:r>
            <a:rPr lang="en-GB" sz="4000" kern="1200" dirty="0"/>
            <a:t> </a:t>
          </a:r>
          <a:r>
            <a:rPr lang="en-GB" sz="4000" kern="1200" dirty="0" err="1"/>
            <a:t>života</a:t>
          </a:r>
          <a:r>
            <a:rPr lang="en-GB" sz="4000" kern="1200" dirty="0"/>
            <a:t>, </a:t>
          </a:r>
          <a:r>
            <a:rPr lang="en-GB" sz="4000" kern="1200" dirty="0" err="1"/>
            <a:t>osobnom</a:t>
          </a:r>
          <a:r>
            <a:rPr lang="en-GB" sz="4000" kern="1200" dirty="0"/>
            <a:t> </a:t>
          </a:r>
          <a:r>
            <a:rPr lang="en-GB" sz="4000" kern="1200" dirty="0" err="1"/>
            <a:t>i</a:t>
          </a:r>
          <a:r>
            <a:rPr lang="en-GB" sz="4000" kern="1200" dirty="0"/>
            <a:t> </a:t>
          </a:r>
          <a:r>
            <a:rPr lang="en-GB" sz="4000" kern="1200" dirty="0" err="1"/>
            <a:t>profesionalnom</a:t>
          </a:r>
          <a:endParaRPr lang="hr-HR" sz="4000" kern="1200" dirty="0"/>
        </a:p>
        <a:p>
          <a:pPr marL="285750" lvl="1" indent="-285750" algn="l" defTabSz="1778000" rtl="0">
            <a:lnSpc>
              <a:spcPct val="90000"/>
            </a:lnSpc>
            <a:spcBef>
              <a:spcPct val="0"/>
            </a:spcBef>
            <a:spcAft>
              <a:spcPct val="15000"/>
            </a:spcAft>
            <a:buChar char="•"/>
          </a:pPr>
          <a:r>
            <a:rPr lang="en-GB" sz="4000" kern="1200" dirty="0" err="1"/>
            <a:t>Kreativnost</a:t>
          </a:r>
          <a:r>
            <a:rPr lang="en-GB" sz="4000" kern="1200" dirty="0"/>
            <a:t> je </a:t>
          </a:r>
          <a:r>
            <a:rPr lang="en-GB" sz="4000" kern="1200" dirty="0" err="1"/>
            <a:t>važna</a:t>
          </a:r>
          <a:r>
            <a:rPr lang="en-GB" sz="4000" kern="1200" dirty="0"/>
            <a:t> za </a:t>
          </a:r>
          <a:r>
            <a:rPr lang="en-GB" sz="4000" kern="1200" dirty="0" err="1"/>
            <a:t>društvo</a:t>
          </a:r>
          <a:r>
            <a:rPr lang="en-GB" sz="4000" kern="1200" dirty="0"/>
            <a:t> </a:t>
          </a:r>
          <a:r>
            <a:rPr lang="en-GB" sz="4000" kern="1200" dirty="0" err="1"/>
            <a:t>i</a:t>
          </a:r>
          <a:r>
            <a:rPr lang="en-GB" sz="4000" kern="1200" dirty="0"/>
            <a:t> </a:t>
          </a:r>
          <a:r>
            <a:rPr lang="en-GB" sz="4000" kern="1200" dirty="0" err="1"/>
            <a:t>ima</a:t>
          </a:r>
          <a:r>
            <a:rPr lang="en-GB" sz="4000" kern="1200" dirty="0"/>
            <a:t> </a:t>
          </a:r>
          <a:r>
            <a:rPr lang="en-GB" sz="4000" kern="1200" dirty="0" err="1"/>
            <a:t>snažan</a:t>
          </a:r>
          <a:r>
            <a:rPr lang="en-GB" sz="4000" kern="1200" dirty="0"/>
            <a:t> </a:t>
          </a:r>
          <a:r>
            <a:rPr lang="en-GB" sz="4000" kern="1200" dirty="0" err="1"/>
            <a:t>utjecaj</a:t>
          </a:r>
          <a:r>
            <a:rPr lang="en-GB" sz="4000" kern="1200" dirty="0"/>
            <a:t> </a:t>
          </a:r>
          <a:r>
            <a:rPr lang="en-GB" sz="4000" kern="1200" dirty="0" err="1"/>
            <a:t>na</a:t>
          </a:r>
          <a:r>
            <a:rPr lang="en-GB" sz="4000" kern="1200" dirty="0"/>
            <a:t> </a:t>
          </a:r>
          <a:r>
            <a:rPr lang="en-GB" sz="4000" kern="1200" dirty="0" err="1"/>
            <a:t>sve</a:t>
          </a:r>
          <a:r>
            <a:rPr lang="en-GB" sz="4000" kern="1200" dirty="0"/>
            <a:t> </a:t>
          </a:r>
          <a:r>
            <a:rPr lang="en-GB" sz="4000" kern="1200" dirty="0" err="1"/>
            <a:t>aspekte</a:t>
          </a:r>
          <a:r>
            <a:rPr lang="en-GB" sz="4000" kern="1200" dirty="0"/>
            <a:t> </a:t>
          </a:r>
          <a:r>
            <a:rPr lang="en-GB" sz="4000" kern="1200" dirty="0" err="1"/>
            <a:t>društva</a:t>
          </a:r>
          <a:endParaRPr lang="hr-HR" sz="4000" kern="1200" dirty="0"/>
        </a:p>
        <a:p>
          <a:pPr marL="285750" lvl="1" indent="-285750" algn="l" defTabSz="1778000" rtl="0">
            <a:lnSpc>
              <a:spcPct val="90000"/>
            </a:lnSpc>
            <a:spcBef>
              <a:spcPct val="0"/>
            </a:spcBef>
            <a:spcAft>
              <a:spcPct val="15000"/>
            </a:spcAft>
            <a:buChar char="•"/>
          </a:pPr>
          <a:r>
            <a:rPr lang="en-GB" sz="4000" kern="1200" dirty="0" err="1"/>
            <a:t>Kreativnost</a:t>
          </a:r>
          <a:r>
            <a:rPr lang="en-GB" sz="4000" kern="1200" dirty="0"/>
            <a:t> je </a:t>
          </a:r>
          <a:r>
            <a:rPr lang="en-GB" sz="4000" kern="1200" dirty="0" err="1"/>
            <a:t>kombinacija</a:t>
          </a:r>
          <a:r>
            <a:rPr lang="en-GB" sz="4000" kern="1200" dirty="0"/>
            <a:t> </a:t>
          </a:r>
          <a:r>
            <a:rPr lang="en-GB" sz="4000" kern="1200" dirty="0" err="1"/>
            <a:t>dvaju</a:t>
          </a:r>
          <a:r>
            <a:rPr lang="en-GB" sz="4000" kern="1200" dirty="0"/>
            <a:t> </a:t>
          </a:r>
          <a:r>
            <a:rPr lang="en-GB" sz="4000" kern="1200" dirty="0" err="1"/>
            <a:t>temeljnih</a:t>
          </a:r>
          <a:r>
            <a:rPr lang="en-GB" sz="4000" kern="1200" dirty="0"/>
            <a:t> </a:t>
          </a:r>
          <a:r>
            <a:rPr lang="en-GB" sz="4000" kern="1200" dirty="0" err="1"/>
            <a:t>elemenata</a:t>
          </a:r>
          <a:r>
            <a:rPr lang="en-GB" sz="4000" kern="1200" dirty="0"/>
            <a:t>:</a:t>
          </a:r>
          <a:endParaRPr lang="hr-HR" sz="4000" kern="1200" dirty="0"/>
        </a:p>
        <a:p>
          <a:pPr marL="285750" lvl="1" indent="-285750" algn="l" defTabSz="1778000">
            <a:lnSpc>
              <a:spcPct val="90000"/>
            </a:lnSpc>
            <a:spcBef>
              <a:spcPct val="0"/>
            </a:spcBef>
            <a:spcAft>
              <a:spcPct val="15000"/>
            </a:spcAft>
            <a:buChar char="•"/>
          </a:pPr>
          <a:r>
            <a:rPr lang="en-GB" sz="4000" kern="1200"/>
            <a:t>(1) novost ili originalnost, i</a:t>
          </a:r>
          <a:endParaRPr lang="en-HR" sz="4000" kern="1200"/>
        </a:p>
        <a:p>
          <a:pPr marL="285750" lvl="1" indent="-285750" algn="l" defTabSz="1778000">
            <a:lnSpc>
              <a:spcPct val="90000"/>
            </a:lnSpc>
            <a:spcBef>
              <a:spcPct val="0"/>
            </a:spcBef>
            <a:spcAft>
              <a:spcPct val="15000"/>
            </a:spcAft>
            <a:buChar char="•"/>
          </a:pPr>
          <a:r>
            <a:rPr lang="en-GB" sz="4000" kern="1200" dirty="0"/>
            <a:t>(2) </a:t>
          </a:r>
          <a:r>
            <a:rPr lang="en-GB" sz="4000" kern="1200" dirty="0" err="1"/>
            <a:t>prikladnost</a:t>
          </a:r>
          <a:r>
            <a:rPr lang="en-GB" sz="4000" kern="1200" dirty="0"/>
            <a:t>, </a:t>
          </a:r>
          <a:r>
            <a:rPr lang="en-GB" sz="4000" kern="1200" dirty="0" err="1"/>
            <a:t>korisnost</a:t>
          </a:r>
          <a:r>
            <a:rPr lang="en-GB" sz="4000" kern="1200" dirty="0"/>
            <a:t> </a:t>
          </a:r>
          <a:r>
            <a:rPr lang="en-GB" sz="4000" kern="1200" dirty="0" err="1"/>
            <a:t>ili</a:t>
          </a:r>
          <a:r>
            <a:rPr lang="en-GB" sz="4000" kern="1200" dirty="0"/>
            <a:t> </a:t>
          </a:r>
          <a:r>
            <a:rPr lang="en-GB" sz="4000" kern="1200" dirty="0" err="1"/>
            <a:t>smislenost</a:t>
          </a:r>
          <a:r>
            <a:rPr lang="en-GB" sz="4000" kern="1200" dirty="0"/>
            <a:t> </a:t>
          </a:r>
          <a:r>
            <a:rPr lang="en-GB" sz="4000" kern="1200" dirty="0" err="1"/>
            <a:t>zadatka</a:t>
          </a:r>
          <a:endParaRPr lang="hr-HR" sz="4000" kern="1200" dirty="0"/>
        </a:p>
      </dsp:txBody>
      <dsp:txXfrm>
        <a:off x="0" y="670079"/>
        <a:ext cx="16199935" cy="6199200"/>
      </dsp:txXfrm>
    </dsp:sp>
    <dsp:sp modelId="{335CCE47-B0A7-4E31-BA0F-4591AE467EA7}">
      <dsp:nvSpPr>
        <dsp:cNvPr id="0" name=""/>
        <dsp:cNvSpPr/>
      </dsp:nvSpPr>
      <dsp:spPr>
        <a:xfrm>
          <a:off x="842010" y="64919"/>
          <a:ext cx="11788140" cy="121032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564" tIns="0" rIns="445564" bIns="0" numCol="1" spcCol="1270" anchor="ctr" anchorCtr="0">
          <a:noAutofit/>
        </a:bodyPr>
        <a:lstStyle/>
        <a:p>
          <a:pPr marL="0" lvl="0" indent="0" algn="l" defTabSz="1778000" rtl="0">
            <a:lnSpc>
              <a:spcPct val="90000"/>
            </a:lnSpc>
            <a:spcBef>
              <a:spcPct val="0"/>
            </a:spcBef>
            <a:spcAft>
              <a:spcPct val="35000"/>
            </a:spcAft>
            <a:buNone/>
          </a:pPr>
          <a:r>
            <a:rPr lang="en-GB" sz="4000" b="1" kern="1200" dirty="0"/>
            <a:t>What is creativity?</a:t>
          </a:r>
          <a:endParaRPr lang="hr-HR" sz="4000" kern="1200" dirty="0"/>
        </a:p>
      </dsp:txBody>
      <dsp:txXfrm>
        <a:off x="901093" y="124002"/>
        <a:ext cx="11669974" cy="109215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hr-HR" sz="3800" b="1" kern="1200" dirty="0"/>
            <a:t>Timska kreativnost</a:t>
          </a:r>
          <a:endParaRPr lang="en-GB" sz="3800" b="1" kern="1200" noProof="0" dirty="0"/>
        </a:p>
      </dsp:txBody>
      <dsp:txXfrm>
        <a:off x="44924" y="44924"/>
        <a:ext cx="16110152" cy="83042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b="1" kern="1200" noProof="0" dirty="0" err="1"/>
            <a:t>Kreativnost</a:t>
          </a:r>
          <a:r>
            <a:rPr lang="en-GB" sz="3800" b="1" kern="1200" noProof="0" dirty="0"/>
            <a:t> </a:t>
          </a:r>
          <a:r>
            <a:rPr lang="en-GB" sz="3800" b="1" kern="1200" noProof="0" dirty="0" err="1"/>
            <a:t>na</a:t>
          </a:r>
          <a:r>
            <a:rPr lang="en-GB" sz="3800" b="1" kern="1200" noProof="0" dirty="0"/>
            <a:t> </a:t>
          </a:r>
          <a:r>
            <a:rPr lang="en-GB" sz="3800" b="1" kern="1200" noProof="0" dirty="0" err="1"/>
            <a:t>radnom</a:t>
          </a:r>
          <a:r>
            <a:rPr lang="en-GB" sz="3800" b="1" kern="1200" noProof="0" dirty="0"/>
            <a:t> </a:t>
          </a:r>
          <a:r>
            <a:rPr lang="en-GB" sz="3800" b="1" kern="1200" noProof="0" dirty="0" err="1"/>
            <a:t>mjestu</a:t>
          </a:r>
          <a:endParaRPr lang="en-GB" sz="3800" b="1" kern="1200" noProof="0" dirty="0"/>
        </a:p>
      </dsp:txBody>
      <dsp:txXfrm>
        <a:off x="44924" y="52788"/>
        <a:ext cx="16110152" cy="83042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b="1" kern="1200" noProof="0" dirty="0" err="1"/>
            <a:t>Kreativnost</a:t>
          </a:r>
          <a:r>
            <a:rPr lang="en-GB" sz="3800" b="1" kern="1200" noProof="0" dirty="0"/>
            <a:t> </a:t>
          </a:r>
          <a:r>
            <a:rPr lang="en-GB" sz="3800" b="1" kern="1200" noProof="0" dirty="0" err="1"/>
            <a:t>na</a:t>
          </a:r>
          <a:r>
            <a:rPr lang="en-GB" sz="3800" b="1" kern="1200" noProof="0" dirty="0"/>
            <a:t> </a:t>
          </a:r>
          <a:r>
            <a:rPr lang="en-GB" sz="3800" b="1" kern="1200" noProof="0" dirty="0" err="1"/>
            <a:t>radnom</a:t>
          </a:r>
          <a:r>
            <a:rPr lang="en-GB" sz="3800" b="1" kern="1200" noProof="0" dirty="0"/>
            <a:t> </a:t>
          </a:r>
          <a:r>
            <a:rPr lang="en-GB" sz="3800" b="1" kern="1200" noProof="0" dirty="0" err="1"/>
            <a:t>mjestu</a:t>
          </a:r>
          <a:endParaRPr lang="en-GB" sz="3800" b="1" kern="1200" noProof="0" dirty="0"/>
        </a:p>
      </dsp:txBody>
      <dsp:txXfrm>
        <a:off x="44924" y="52788"/>
        <a:ext cx="16110152" cy="83042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D64A1-74BF-43E0-951D-1129A581E1F1}">
      <dsp:nvSpPr>
        <dsp:cNvPr id="0" name=""/>
        <dsp:cNvSpPr/>
      </dsp:nvSpPr>
      <dsp:spPr>
        <a:xfrm>
          <a:off x="0" y="472634"/>
          <a:ext cx="16073000" cy="2948400"/>
        </a:xfrm>
        <a:prstGeom prst="rect">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47443" tIns="499872" rIns="1247443" bIns="170688" numCol="1" spcCol="1270" anchor="t" anchorCtr="0">
          <a:noAutofit/>
        </a:bodyPr>
        <a:lstStyle/>
        <a:p>
          <a:pPr marL="228600" lvl="1" indent="-228600" algn="l" defTabSz="1066800" rtl="0">
            <a:lnSpc>
              <a:spcPct val="90000"/>
            </a:lnSpc>
            <a:spcBef>
              <a:spcPct val="0"/>
            </a:spcBef>
            <a:spcAft>
              <a:spcPct val="15000"/>
            </a:spcAft>
            <a:buChar char="•"/>
          </a:pPr>
          <a:r>
            <a:rPr lang="en-GB" sz="2400" i="1" kern="1200" dirty="0" err="1"/>
            <a:t>Analiza</a:t>
          </a:r>
          <a:r>
            <a:rPr lang="en-GB" sz="2400" i="1" kern="1200" dirty="0"/>
            <a:t> – </a:t>
          </a:r>
          <a:r>
            <a:rPr lang="en-GB" sz="2400" i="1" kern="1200" dirty="0" err="1"/>
            <a:t>analiza</a:t>
          </a:r>
          <a:r>
            <a:rPr lang="en-GB" sz="2400" i="1" kern="1200" dirty="0"/>
            <a:t> </a:t>
          </a:r>
          <a:r>
            <a:rPr lang="en-GB" sz="2400" i="1" kern="1200" dirty="0" err="1"/>
            <a:t>trenutnog</a:t>
          </a:r>
          <a:r>
            <a:rPr lang="en-GB" sz="2400" i="1" kern="1200" dirty="0"/>
            <a:t> </a:t>
          </a:r>
          <a:r>
            <a:rPr lang="en-GB" sz="2400" i="1" kern="1200" dirty="0" err="1"/>
            <a:t>poretka</a:t>
          </a:r>
          <a:r>
            <a:rPr lang="en-GB" sz="2400" i="1" kern="1200" dirty="0"/>
            <a:t> </a:t>
          </a:r>
          <a:r>
            <a:rPr lang="en-GB" sz="2400" i="1" kern="1200" dirty="0" err="1"/>
            <a:t>stvari</a:t>
          </a:r>
          <a:r>
            <a:rPr lang="en-GB" sz="2400" i="1" kern="1200" dirty="0"/>
            <a:t> </a:t>
          </a:r>
          <a:r>
            <a:rPr lang="en-GB" sz="2400" i="1" kern="1200" dirty="0" err="1"/>
            <a:t>čini</a:t>
          </a:r>
          <a:r>
            <a:rPr lang="en-GB" sz="2400" i="1" kern="1200" dirty="0"/>
            <a:t> </a:t>
          </a:r>
          <a:r>
            <a:rPr lang="en-GB" sz="2400" i="1" kern="1200" dirty="0" err="1"/>
            <a:t>osnovu</a:t>
          </a:r>
          <a:r>
            <a:rPr lang="en-GB" sz="2400" i="1" kern="1200" dirty="0"/>
            <a:t> za </a:t>
          </a:r>
          <a:r>
            <a:rPr lang="en-GB" sz="2400" i="1" kern="1200" dirty="0" err="1"/>
            <a:t>kreativno</a:t>
          </a:r>
          <a:r>
            <a:rPr lang="en-GB" sz="2400" i="1" kern="1200" dirty="0"/>
            <a:t> </a:t>
          </a:r>
          <a:r>
            <a:rPr lang="en-GB" sz="2400" i="1" kern="1200" dirty="0" err="1"/>
            <a:t>razmišljanje</a:t>
          </a:r>
          <a:r>
            <a:rPr lang="en-GB" sz="2400" i="1" kern="1200" dirty="0"/>
            <a:t>.</a:t>
          </a:r>
          <a:endParaRPr lang="hr-HR" sz="2400" i="1" kern="1200" dirty="0"/>
        </a:p>
        <a:p>
          <a:pPr marL="228600" lvl="1" indent="-228600" algn="l" defTabSz="1066800">
            <a:lnSpc>
              <a:spcPct val="90000"/>
            </a:lnSpc>
            <a:spcBef>
              <a:spcPct val="0"/>
            </a:spcBef>
            <a:spcAft>
              <a:spcPct val="15000"/>
            </a:spcAft>
            <a:buFont typeface="Symbol" pitchFamily="2" charset="2"/>
            <a:buChar char=""/>
          </a:pPr>
          <a:r>
            <a:rPr lang="en-GB" sz="2400" i="1" kern="1200" dirty="0" err="1"/>
            <a:t>Otvorenost</a:t>
          </a:r>
          <a:r>
            <a:rPr lang="en-GB" sz="2400" i="1" kern="1200" dirty="0"/>
            <a:t> – </a:t>
          </a:r>
          <a:r>
            <a:rPr lang="en-GB" sz="2400" i="1" kern="1200" dirty="0" err="1"/>
            <a:t>budite</a:t>
          </a:r>
          <a:r>
            <a:rPr lang="en-GB" sz="2400" i="1" kern="1200" dirty="0"/>
            <a:t> </a:t>
          </a:r>
          <a:r>
            <a:rPr lang="en-GB" sz="2400" i="1" kern="1200" dirty="0" err="1"/>
            <a:t>otvoreni</a:t>
          </a:r>
          <a:r>
            <a:rPr lang="en-GB" sz="2400" i="1" kern="1200" dirty="0"/>
            <a:t> za </a:t>
          </a:r>
          <a:r>
            <a:rPr lang="en-GB" sz="2400" i="1" kern="1200" dirty="0" err="1"/>
            <a:t>pogreške</a:t>
          </a:r>
          <a:r>
            <a:rPr lang="en-GB" sz="2400" i="1" kern="1200" dirty="0"/>
            <a:t> </a:t>
          </a:r>
          <a:r>
            <a:rPr lang="en-GB" sz="2400" i="1" kern="1200" dirty="0" err="1"/>
            <a:t>i</a:t>
          </a:r>
          <a:r>
            <a:rPr lang="en-GB" sz="2400" i="1" kern="1200" dirty="0"/>
            <a:t> </a:t>
          </a:r>
          <a:r>
            <a:rPr lang="en-GB" sz="2400" i="1" kern="1200" dirty="0" err="1"/>
            <a:t>zalazak</a:t>
          </a:r>
          <a:r>
            <a:rPr lang="en-GB" sz="2400" i="1" kern="1200" dirty="0"/>
            <a:t> u </a:t>
          </a:r>
          <a:r>
            <a:rPr lang="en-GB" sz="2400" i="1" kern="1200" dirty="0" err="1"/>
            <a:t>slijepe</a:t>
          </a:r>
          <a:r>
            <a:rPr lang="en-GB" sz="2400" i="1" kern="1200" dirty="0"/>
            <a:t> </a:t>
          </a:r>
          <a:r>
            <a:rPr lang="en-GB" sz="2400" i="1" kern="1200" dirty="0" err="1"/>
            <a:t>ulice</a:t>
          </a:r>
          <a:r>
            <a:rPr lang="en-GB" sz="2400" i="1" kern="1200" dirty="0"/>
            <a:t> </a:t>
          </a:r>
          <a:r>
            <a:rPr lang="en-GB" sz="2400" i="1" kern="1200" dirty="0" err="1"/>
            <a:t>prije</a:t>
          </a:r>
          <a:r>
            <a:rPr lang="en-GB" sz="2400" i="1" kern="1200" dirty="0"/>
            <a:t> </a:t>
          </a:r>
          <a:r>
            <a:rPr lang="en-GB" sz="2400" i="1" kern="1200" dirty="0" err="1"/>
            <a:t>nego</a:t>
          </a:r>
          <a:r>
            <a:rPr lang="en-GB" sz="2400" i="1" kern="1200" dirty="0"/>
            <a:t> </a:t>
          </a:r>
          <a:r>
            <a:rPr lang="en-GB" sz="2400" i="1" kern="1200" dirty="0" err="1"/>
            <a:t>što</a:t>
          </a:r>
          <a:r>
            <a:rPr lang="en-GB" sz="2400" i="1" kern="1200" dirty="0"/>
            <a:t> </a:t>
          </a:r>
          <a:r>
            <a:rPr lang="en-GB" sz="2400" i="1" kern="1200" dirty="0" err="1"/>
            <a:t>napravite</a:t>
          </a:r>
          <a:r>
            <a:rPr lang="en-GB" sz="2400" i="1" kern="1200" dirty="0"/>
            <a:t> </a:t>
          </a:r>
          <a:r>
            <a:rPr lang="en-GB" sz="2400" i="1" kern="1200" dirty="0" err="1"/>
            <a:t>iskorak</a:t>
          </a:r>
          <a:r>
            <a:rPr lang="en-GB" sz="2400" i="1" kern="1200" dirty="0"/>
            <a:t>.</a:t>
          </a:r>
          <a:endParaRPr lang="en-HR" sz="2400" i="1" kern="1200" dirty="0"/>
        </a:p>
        <a:p>
          <a:pPr marL="228600" lvl="1" indent="-228600" algn="l" defTabSz="1066800">
            <a:lnSpc>
              <a:spcPct val="90000"/>
            </a:lnSpc>
            <a:spcBef>
              <a:spcPct val="0"/>
            </a:spcBef>
            <a:spcAft>
              <a:spcPct val="15000"/>
            </a:spcAft>
            <a:buFont typeface="Symbol" pitchFamily="2" charset="2"/>
            <a:buChar char=""/>
          </a:pPr>
          <a:r>
            <a:rPr lang="en-GB" sz="2400" i="1" kern="1200" dirty="0" err="1"/>
            <a:t>Organizacija</a:t>
          </a:r>
          <a:r>
            <a:rPr lang="en-GB" sz="2400" i="1" kern="1200" dirty="0"/>
            <a:t> – </a:t>
          </a:r>
          <a:r>
            <a:rPr lang="en-GB" sz="2400" i="1" kern="1200" dirty="0" err="1"/>
            <a:t>neophodna</a:t>
          </a:r>
          <a:r>
            <a:rPr lang="en-GB" sz="2400" i="1" kern="1200" dirty="0"/>
            <a:t> je </a:t>
          </a:r>
          <a:r>
            <a:rPr lang="en-GB" sz="2400" i="1" kern="1200" dirty="0" err="1"/>
            <a:t>sposobnost</a:t>
          </a:r>
          <a:r>
            <a:rPr lang="en-GB" sz="2400" i="1" kern="1200" dirty="0"/>
            <a:t> </a:t>
          </a:r>
          <a:r>
            <a:rPr lang="en-GB" sz="2400" i="1" kern="1200" dirty="0" err="1"/>
            <a:t>strukturiranja</a:t>
          </a:r>
          <a:r>
            <a:rPr lang="en-GB" sz="2400" i="1" kern="1200" dirty="0"/>
            <a:t> </a:t>
          </a:r>
          <a:r>
            <a:rPr lang="en-GB" sz="2400" i="1" kern="1200" dirty="0" err="1"/>
            <a:t>misli</a:t>
          </a:r>
          <a:r>
            <a:rPr lang="en-GB" sz="2400" i="1" kern="1200" dirty="0"/>
            <a:t> </a:t>
          </a:r>
          <a:r>
            <a:rPr lang="en-GB" sz="2400" i="1" kern="1200" dirty="0" err="1"/>
            <a:t>i</a:t>
          </a:r>
          <a:r>
            <a:rPr lang="en-GB" sz="2400" i="1" kern="1200" dirty="0"/>
            <a:t> </a:t>
          </a:r>
          <a:r>
            <a:rPr lang="en-GB" sz="2400" i="1" kern="1200" dirty="0" err="1"/>
            <a:t>pretvaranja</a:t>
          </a:r>
          <a:r>
            <a:rPr lang="en-GB" sz="2400" i="1" kern="1200" dirty="0"/>
            <a:t> u plan s </a:t>
          </a:r>
          <a:r>
            <a:rPr lang="en-GB" sz="2400" i="1" kern="1200" dirty="0" err="1"/>
            <a:t>procesom</a:t>
          </a:r>
          <a:r>
            <a:rPr lang="en-GB" sz="2400" i="1" kern="1200" dirty="0"/>
            <a:t>, </a:t>
          </a:r>
          <a:r>
            <a:rPr lang="en-GB" sz="2400" i="1" kern="1200" dirty="0" err="1"/>
            <a:t>ciljem</a:t>
          </a:r>
          <a:r>
            <a:rPr lang="en-GB" sz="2400" i="1" kern="1200" dirty="0"/>
            <a:t> </a:t>
          </a:r>
          <a:r>
            <a:rPr lang="en-GB" sz="2400" i="1" kern="1200" dirty="0" err="1"/>
            <a:t>i</a:t>
          </a:r>
          <a:r>
            <a:rPr lang="en-GB" sz="2400" i="1" kern="1200" dirty="0"/>
            <a:t> </a:t>
          </a:r>
          <a:r>
            <a:rPr lang="en-GB" sz="2400" i="1" kern="1200" dirty="0" err="1"/>
            <a:t>rokom</a:t>
          </a:r>
          <a:r>
            <a:rPr lang="en-GB" sz="2400" i="1" kern="1200" dirty="0"/>
            <a:t>.</a:t>
          </a:r>
          <a:endParaRPr lang="en-HR" sz="2400" i="1" kern="1200" dirty="0"/>
        </a:p>
        <a:p>
          <a:pPr marL="228600" lvl="1" indent="-228600" algn="l" defTabSz="1066800">
            <a:lnSpc>
              <a:spcPct val="90000"/>
            </a:lnSpc>
            <a:spcBef>
              <a:spcPct val="0"/>
            </a:spcBef>
            <a:spcAft>
              <a:spcPct val="15000"/>
            </a:spcAft>
            <a:buFont typeface="Symbol" pitchFamily="2" charset="2"/>
            <a:buChar char=""/>
          </a:pPr>
          <a:r>
            <a:rPr lang="en-GB" sz="2400" i="1" kern="1200" dirty="0" err="1"/>
            <a:t>Komunikacija</a:t>
          </a:r>
          <a:r>
            <a:rPr lang="en-GB" sz="2400" i="1" kern="1200" dirty="0"/>
            <a:t> – </a:t>
          </a:r>
          <a:r>
            <a:rPr lang="en-GB" sz="2400" i="1" kern="1200" dirty="0" err="1"/>
            <a:t>sjajne</a:t>
          </a:r>
          <a:r>
            <a:rPr lang="en-GB" sz="2400" i="1" kern="1200" dirty="0"/>
            <a:t> </a:t>
          </a:r>
          <a:r>
            <a:rPr lang="en-GB" sz="2400" i="1" kern="1200" dirty="0" err="1"/>
            <a:t>ideje</a:t>
          </a:r>
          <a:r>
            <a:rPr lang="en-GB" sz="2400" i="1" kern="1200" dirty="0"/>
            <a:t> </a:t>
          </a:r>
          <a:r>
            <a:rPr lang="en-GB" sz="2400" i="1" kern="1200" dirty="0" err="1"/>
            <a:t>su</a:t>
          </a:r>
          <a:r>
            <a:rPr lang="en-GB" sz="2400" i="1" kern="1200" dirty="0"/>
            <a:t> </a:t>
          </a:r>
          <a:r>
            <a:rPr lang="en-GB" sz="2400" i="1" kern="1200" dirty="0" err="1"/>
            <a:t>korisne</a:t>
          </a:r>
          <a:r>
            <a:rPr lang="en-GB" sz="2400" i="1" kern="1200" dirty="0"/>
            <a:t> </a:t>
          </a:r>
          <a:r>
            <a:rPr lang="en-GB" sz="2400" i="1" kern="1200" dirty="0" err="1"/>
            <a:t>samo</a:t>
          </a:r>
          <a:r>
            <a:rPr lang="en-GB" sz="2400" i="1" kern="1200" dirty="0"/>
            <a:t> </a:t>
          </a:r>
          <a:r>
            <a:rPr lang="en-GB" sz="2400" i="1" kern="1200" dirty="0" err="1"/>
            <a:t>ako</a:t>
          </a:r>
          <a:r>
            <a:rPr lang="en-GB" sz="2400" i="1" kern="1200" dirty="0"/>
            <a:t> se </a:t>
          </a:r>
          <a:r>
            <a:rPr lang="en-GB" sz="2400" i="1" kern="1200" dirty="0" err="1"/>
            <a:t>mogu</a:t>
          </a:r>
          <a:r>
            <a:rPr lang="en-GB" sz="2400" i="1" kern="1200" dirty="0"/>
            <a:t> </a:t>
          </a:r>
          <a:r>
            <a:rPr lang="en-GB" sz="2400" i="1" kern="1200" dirty="0" err="1"/>
            <a:t>prenijeti</a:t>
          </a:r>
          <a:r>
            <a:rPr lang="en-GB" sz="2400" i="1" kern="1200" dirty="0"/>
            <a:t> </a:t>
          </a:r>
          <a:r>
            <a:rPr lang="en-GB" sz="2400" i="1" kern="1200" dirty="0" err="1"/>
            <a:t>drugima</a:t>
          </a:r>
          <a:r>
            <a:rPr lang="en-GB" sz="2400" i="1" kern="1200" dirty="0"/>
            <a:t> (</a:t>
          </a:r>
          <a:r>
            <a:rPr lang="en-GB" sz="2400" i="1" kern="1200" dirty="0" err="1"/>
            <a:t>pismene</a:t>
          </a:r>
          <a:r>
            <a:rPr lang="en-GB" sz="2400" i="1" kern="1200" dirty="0"/>
            <a:t>, </a:t>
          </a:r>
          <a:r>
            <a:rPr lang="en-GB" sz="2400" i="1" kern="1200" dirty="0" err="1"/>
            <a:t>verbalne</a:t>
          </a:r>
          <a:r>
            <a:rPr lang="en-GB" sz="2400" i="1" kern="1200" dirty="0"/>
            <a:t> </a:t>
          </a:r>
          <a:r>
            <a:rPr lang="en-GB" sz="2400" i="1" kern="1200" dirty="0" err="1"/>
            <a:t>i</a:t>
          </a:r>
          <a:r>
            <a:rPr lang="en-GB" sz="2400" i="1" kern="1200" dirty="0"/>
            <a:t> </a:t>
          </a:r>
          <a:r>
            <a:rPr lang="en-GB" sz="2400" i="1" kern="1200" dirty="0" err="1"/>
            <a:t>vještine</a:t>
          </a:r>
          <a:r>
            <a:rPr lang="en-GB" sz="2400" i="1" kern="1200" dirty="0"/>
            <a:t> </a:t>
          </a:r>
          <a:r>
            <a:rPr lang="en-GB" sz="2400" i="1" kern="1200" dirty="0" err="1"/>
            <a:t>slušanja</a:t>
          </a:r>
          <a:r>
            <a:rPr lang="en-GB" sz="2400" i="1" kern="1200" dirty="0"/>
            <a:t>).</a:t>
          </a:r>
          <a:endParaRPr lang="en-HR" sz="2400" i="1" kern="1200" dirty="0"/>
        </a:p>
        <a:p>
          <a:pPr marL="228600" lvl="1" indent="-228600" algn="l" defTabSz="1066800">
            <a:lnSpc>
              <a:spcPct val="90000"/>
            </a:lnSpc>
            <a:spcBef>
              <a:spcPct val="0"/>
            </a:spcBef>
            <a:spcAft>
              <a:spcPct val="15000"/>
            </a:spcAft>
            <a:buFont typeface="Symbol" pitchFamily="2" charset="2"/>
            <a:buChar char=""/>
          </a:pPr>
          <a:r>
            <a:rPr lang="en-GB" sz="2400" i="1" kern="1200" dirty="0" err="1"/>
            <a:t>Trening</a:t>
          </a:r>
          <a:r>
            <a:rPr lang="en-GB" sz="2400" i="1" kern="1200" dirty="0"/>
            <a:t> – koji </a:t>
          </a:r>
          <a:r>
            <a:rPr lang="en-GB" sz="2400" i="1" kern="1200" dirty="0" err="1"/>
            <a:t>potiče</a:t>
          </a:r>
          <a:r>
            <a:rPr lang="en-GB" sz="2400" i="1" kern="1200" dirty="0"/>
            <a:t> </a:t>
          </a:r>
          <a:r>
            <a:rPr lang="en-GB" sz="2400" i="1" kern="1200" dirty="0" err="1"/>
            <a:t>i</a:t>
          </a:r>
          <a:r>
            <a:rPr lang="en-GB" sz="2400" i="1" kern="1200" dirty="0"/>
            <a:t> </a:t>
          </a:r>
          <a:r>
            <a:rPr lang="en-GB" sz="2400" i="1" kern="1200" dirty="0" err="1"/>
            <a:t>razvija</a:t>
          </a:r>
          <a:r>
            <a:rPr lang="en-GB" sz="2400" i="1" kern="1200" dirty="0"/>
            <a:t> </a:t>
          </a:r>
          <a:r>
            <a:rPr lang="en-GB" sz="2400" i="1" kern="1200" dirty="0" err="1"/>
            <a:t>kreativno</a:t>
          </a:r>
          <a:r>
            <a:rPr lang="en-GB" sz="2400" i="1" kern="1200" dirty="0"/>
            <a:t> </a:t>
          </a:r>
          <a:r>
            <a:rPr lang="en-GB" sz="2400" i="1" kern="1200" dirty="0" err="1"/>
            <a:t>razmišljanje</a:t>
          </a:r>
          <a:r>
            <a:rPr lang="en-GB" sz="2400" i="1" kern="1200" dirty="0"/>
            <a:t> </a:t>
          </a:r>
          <a:r>
            <a:rPr lang="en-GB" sz="2400" i="1" kern="1200" dirty="0" err="1"/>
            <a:t>i</a:t>
          </a:r>
          <a:r>
            <a:rPr lang="en-GB" sz="2400" i="1" kern="1200" dirty="0"/>
            <a:t> </a:t>
          </a:r>
          <a:r>
            <a:rPr lang="en-GB" sz="2400" i="1" kern="1200" dirty="0" err="1"/>
            <a:t>vještine</a:t>
          </a:r>
          <a:r>
            <a:rPr lang="en-GB" sz="2400" i="1" kern="1200" dirty="0"/>
            <a:t> </a:t>
          </a:r>
          <a:r>
            <a:rPr lang="en-GB" sz="2400" i="1" kern="1200" dirty="0" err="1"/>
            <a:t>rješavanja</a:t>
          </a:r>
          <a:r>
            <a:rPr lang="en-GB" sz="2400" i="1" kern="1200" dirty="0"/>
            <a:t> </a:t>
          </a:r>
          <a:r>
            <a:rPr lang="en-GB" sz="2400" i="1" kern="1200" dirty="0" err="1"/>
            <a:t>problema</a:t>
          </a:r>
          <a:r>
            <a:rPr lang="en-GB" sz="2400" i="1" kern="1200" dirty="0"/>
            <a:t>.</a:t>
          </a:r>
          <a:endParaRPr lang="en-HR" sz="2400" i="1" kern="1200" dirty="0"/>
        </a:p>
      </dsp:txBody>
      <dsp:txXfrm>
        <a:off x="0" y="472634"/>
        <a:ext cx="16073000" cy="2948400"/>
      </dsp:txXfrm>
    </dsp:sp>
    <dsp:sp modelId="{F4B0C805-FCC3-42D0-AAD3-D26F94D3268B}">
      <dsp:nvSpPr>
        <dsp:cNvPr id="0" name=""/>
        <dsp:cNvSpPr/>
      </dsp:nvSpPr>
      <dsp:spPr>
        <a:xfrm>
          <a:off x="803650" y="118394"/>
          <a:ext cx="11251100" cy="70848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265" tIns="0" rIns="425265" bIns="0" numCol="1" spcCol="1270" anchor="ctr" anchorCtr="0">
          <a:noAutofit/>
        </a:bodyPr>
        <a:lstStyle/>
        <a:p>
          <a:pPr marL="0" lvl="0" indent="0" algn="l" defTabSz="1066800" rtl="0">
            <a:lnSpc>
              <a:spcPct val="90000"/>
            </a:lnSpc>
            <a:spcBef>
              <a:spcPct val="0"/>
            </a:spcBef>
            <a:spcAft>
              <a:spcPct val="35000"/>
            </a:spcAft>
            <a:buNone/>
          </a:pPr>
          <a:r>
            <a:rPr lang="en-US" sz="2400" i="1" kern="1200" dirty="0" err="1"/>
            <a:t>Osnove</a:t>
          </a:r>
          <a:r>
            <a:rPr lang="en-US" sz="2400" i="1" kern="1200" dirty="0"/>
            <a:t> </a:t>
          </a:r>
          <a:r>
            <a:rPr lang="en-US" sz="2400" i="1" kern="1200" dirty="0" err="1"/>
            <a:t>kreativnog</a:t>
          </a:r>
          <a:r>
            <a:rPr lang="en-US" sz="2400" i="1" kern="1200" dirty="0"/>
            <a:t> </a:t>
          </a:r>
          <a:r>
            <a:rPr lang="en-US" sz="2400" i="1" kern="1200" dirty="0" err="1"/>
            <a:t>razmišljanja</a:t>
          </a:r>
          <a:r>
            <a:rPr lang="en-US" sz="2400" i="1" kern="1200" dirty="0"/>
            <a:t> </a:t>
          </a:r>
          <a:r>
            <a:rPr lang="en-US" sz="2400" i="1" kern="1200" dirty="0" err="1"/>
            <a:t>su</a:t>
          </a:r>
          <a:r>
            <a:rPr lang="en-US" sz="2400" i="1" kern="1200" dirty="0"/>
            <a:t>:</a:t>
          </a:r>
          <a:endParaRPr lang="hr-HR" sz="2400" kern="1200" dirty="0"/>
        </a:p>
      </dsp:txBody>
      <dsp:txXfrm>
        <a:off x="838235" y="152979"/>
        <a:ext cx="11181930" cy="63931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b="1" kern="1200" noProof="0" dirty="0" err="1"/>
            <a:t>Kreativnost</a:t>
          </a:r>
          <a:r>
            <a:rPr lang="en-GB" sz="3800" b="1" kern="1200" noProof="0" dirty="0"/>
            <a:t> </a:t>
          </a:r>
          <a:r>
            <a:rPr lang="en-GB" sz="3800" b="1" kern="1200" noProof="0" dirty="0" err="1"/>
            <a:t>na</a:t>
          </a:r>
          <a:r>
            <a:rPr lang="en-GB" sz="3800" b="1" kern="1200" noProof="0" dirty="0"/>
            <a:t> </a:t>
          </a:r>
          <a:r>
            <a:rPr lang="en-GB" sz="3800" b="1" kern="1200" noProof="0" dirty="0" err="1"/>
            <a:t>radnom</a:t>
          </a:r>
          <a:r>
            <a:rPr lang="en-GB" sz="3800" b="1" kern="1200" noProof="0" dirty="0"/>
            <a:t> </a:t>
          </a:r>
          <a:r>
            <a:rPr lang="en-GB" sz="3800" b="1" kern="1200" noProof="0" dirty="0" err="1"/>
            <a:t>mjestu</a:t>
          </a:r>
          <a:endParaRPr lang="en-GB" sz="3800" b="1" kern="1200" noProof="0" dirty="0"/>
        </a:p>
      </dsp:txBody>
      <dsp:txXfrm>
        <a:off x="44924" y="52788"/>
        <a:ext cx="16110152" cy="83042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hr-HR" sz="3800" b="1" kern="1200" dirty="0"/>
            <a:t>Tehnike poticanja kreativnosti</a:t>
          </a:r>
          <a:endParaRPr lang="hr-HR" sz="3800" kern="1200" dirty="0"/>
        </a:p>
      </dsp:txBody>
      <dsp:txXfrm>
        <a:off x="44924" y="52788"/>
        <a:ext cx="16110152" cy="83042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32082"/>
          <a:ext cx="16200000" cy="871835"/>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hr-HR" sz="3600" b="1" kern="1200" dirty="0"/>
            <a:t>Tehnike poticanja kreativnosti (</a:t>
          </a:r>
          <a:r>
            <a:rPr lang="hr-HR" sz="3600" b="1" kern="1200" dirty="0" err="1"/>
            <a:t>Geschka</a:t>
          </a:r>
          <a:r>
            <a:rPr lang="hr-HR" sz="3600" b="1" kern="1200" dirty="0"/>
            <a:t>, 1983 and </a:t>
          </a:r>
          <a:r>
            <a:rPr lang="de-DE" sz="3600" b="0" i="0" kern="1200" dirty="0"/>
            <a:t>Wöhler, J., &amp; Reinhardt, R.</a:t>
          </a:r>
          <a:r>
            <a:rPr lang="hr-HR" sz="3600" b="0" i="0" kern="1200" dirty="0"/>
            <a:t>, </a:t>
          </a:r>
          <a:r>
            <a:rPr lang="de-DE" sz="3600" b="0" i="0" kern="1200" dirty="0"/>
            <a:t>2021</a:t>
          </a:r>
          <a:r>
            <a:rPr lang="hr-HR" sz="3600" b="1" kern="1200" dirty="0"/>
            <a:t>)</a:t>
          </a:r>
          <a:endParaRPr lang="hr-HR" sz="3600" kern="1200" dirty="0"/>
        </a:p>
      </dsp:txBody>
      <dsp:txXfrm>
        <a:off x="42559" y="74641"/>
        <a:ext cx="16114882" cy="78671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hr-HR" sz="3800" b="1" kern="1200" dirty="0"/>
            <a:t>Tehnike poticanja kreativnosti (</a:t>
          </a:r>
          <a:r>
            <a:rPr lang="de-DE" sz="3800" b="0" i="0" kern="1200" dirty="0"/>
            <a:t>Wöhler, J., &amp; Reinhardt, R.</a:t>
          </a:r>
          <a:r>
            <a:rPr lang="hr-HR" sz="3800" b="0" i="0" kern="1200" dirty="0"/>
            <a:t>, </a:t>
          </a:r>
          <a:r>
            <a:rPr lang="de-DE" sz="3800" b="0" i="0" kern="1200" dirty="0"/>
            <a:t>2021</a:t>
          </a:r>
          <a:r>
            <a:rPr lang="hr-HR" sz="3800" b="0" i="0" kern="1200" dirty="0"/>
            <a:t>, p. 146</a:t>
          </a:r>
          <a:r>
            <a:rPr lang="de-DE" sz="3800" b="0" i="0" kern="1200" dirty="0"/>
            <a:t>).</a:t>
          </a:r>
          <a:endParaRPr lang="hr-HR" sz="3800" kern="1200" dirty="0"/>
        </a:p>
      </dsp:txBody>
      <dsp:txXfrm>
        <a:off x="44924" y="52788"/>
        <a:ext cx="16110152" cy="83042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hr-HR" sz="3800" b="1" kern="1200" dirty="0"/>
            <a:t>Tehnike poticanja kreativnosti: </a:t>
          </a:r>
          <a:r>
            <a:rPr lang="en-GB" sz="3800" b="1" kern="1200" noProof="0" dirty="0"/>
            <a:t>Brainstorming and </a:t>
          </a:r>
          <a:r>
            <a:rPr lang="en-GB" sz="3800" b="1" kern="1200" noProof="0" dirty="0" err="1"/>
            <a:t>Brainwriting</a:t>
          </a:r>
          <a:endParaRPr lang="en-GB" sz="3800" kern="1200" noProof="0" dirty="0"/>
        </a:p>
      </dsp:txBody>
      <dsp:txXfrm>
        <a:off x="44924" y="52788"/>
        <a:ext cx="16110152" cy="83042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2F44F-265A-4440-8BB0-BD6B266B6EE1}">
      <dsp:nvSpPr>
        <dsp:cNvPr id="0" name=""/>
        <dsp:cNvSpPr/>
      </dsp:nvSpPr>
      <dsp:spPr>
        <a:xfrm>
          <a:off x="0" y="566768"/>
          <a:ext cx="12531135" cy="5405400"/>
        </a:xfrm>
        <a:prstGeom prst="rect">
          <a:avLst/>
        </a:prstGeom>
        <a:solidFill>
          <a:schemeClr val="lt1">
            <a:alpha val="90000"/>
            <a:hueOff val="0"/>
            <a:satOff val="0"/>
            <a:lumOff val="0"/>
            <a:alphaOff val="0"/>
          </a:schemeClr>
        </a:solidFill>
        <a:ln w="25400" cap="flat" cmpd="sng" algn="ctr">
          <a:solidFill>
            <a:srgbClr val="E12227"/>
          </a:solidFill>
          <a:prstDash val="solid"/>
        </a:ln>
        <a:effectLst/>
      </dsp:spPr>
      <dsp:style>
        <a:lnRef idx="2">
          <a:scrgbClr r="0" g="0" b="0"/>
        </a:lnRef>
        <a:fillRef idx="1">
          <a:scrgbClr r="0" g="0" b="0"/>
        </a:fillRef>
        <a:effectRef idx="0">
          <a:scrgbClr r="0" g="0" b="0"/>
        </a:effectRef>
        <a:fontRef idx="minor"/>
      </dsp:style>
      <dsp:txBody>
        <a:bodyPr spcFirstLastPara="0" vert="horz" wrap="square" lIns="972555" tIns="687324" rIns="972555" bIns="234696" numCol="1" spcCol="1270" anchor="t" anchorCtr="0">
          <a:noAutofit/>
        </a:bodyPr>
        <a:lstStyle/>
        <a:p>
          <a:pPr marL="285750" lvl="1" indent="-285750" algn="l" defTabSz="1466850" rtl="0">
            <a:lnSpc>
              <a:spcPct val="90000"/>
            </a:lnSpc>
            <a:spcBef>
              <a:spcPct val="0"/>
            </a:spcBef>
            <a:spcAft>
              <a:spcPct val="15000"/>
            </a:spcAft>
            <a:buChar char="•"/>
          </a:pPr>
          <a:r>
            <a:rPr lang="en-GB" sz="3300" kern="1200" dirty="0" err="1"/>
            <a:t>svaka</a:t>
          </a:r>
          <a:r>
            <a:rPr lang="en-GB" sz="3300" kern="1200" dirty="0"/>
            <a:t> </a:t>
          </a:r>
          <a:r>
            <a:rPr lang="en-GB" sz="3300" kern="1200" dirty="0" err="1"/>
            <a:t>grupna</a:t>
          </a:r>
          <a:r>
            <a:rPr lang="en-GB" sz="3300" kern="1200" dirty="0"/>
            <a:t> </a:t>
          </a:r>
          <a:r>
            <a:rPr lang="en-GB" sz="3300" kern="1200" dirty="0" err="1"/>
            <a:t>sesija</a:t>
          </a:r>
          <a:r>
            <a:rPr lang="en-GB" sz="3300" kern="1200" dirty="0"/>
            <a:t> </a:t>
          </a:r>
          <a:r>
            <a:rPr lang="en-GB" sz="3300" kern="1200" dirty="0" err="1"/>
            <a:t>usmjerena</a:t>
          </a:r>
          <a:r>
            <a:rPr lang="en-GB" sz="3300" kern="1200" dirty="0"/>
            <a:t> </a:t>
          </a:r>
          <a:r>
            <a:rPr lang="en-GB" sz="3300" kern="1200" dirty="0" err="1"/>
            <a:t>na</a:t>
          </a:r>
          <a:r>
            <a:rPr lang="en-GB" sz="3300" kern="1200" dirty="0"/>
            <a:t> </a:t>
          </a:r>
          <a:r>
            <a:rPr lang="en-GB" sz="3300" kern="1200" dirty="0" err="1"/>
            <a:t>prikupljanje</a:t>
          </a:r>
          <a:r>
            <a:rPr lang="en-GB" sz="3300" kern="1200" dirty="0"/>
            <a:t> </a:t>
          </a:r>
          <a:r>
            <a:rPr lang="en-GB" sz="3300" kern="1200" dirty="0" err="1"/>
            <a:t>skupa</a:t>
          </a:r>
          <a:r>
            <a:rPr lang="en-GB" sz="3300" kern="1200" dirty="0"/>
            <a:t> </a:t>
          </a:r>
          <a:r>
            <a:rPr lang="en-GB" sz="3300" kern="1200" dirty="0" err="1"/>
            <a:t>ideja</a:t>
          </a:r>
          <a:r>
            <a:rPr lang="en-GB" sz="3300" kern="1200" dirty="0"/>
            <a:t> za </a:t>
          </a:r>
          <a:r>
            <a:rPr lang="en-GB" sz="3300" kern="1200" dirty="0" err="1"/>
            <a:t>rješavanje</a:t>
          </a:r>
          <a:r>
            <a:rPr lang="en-GB" sz="3300" kern="1200" dirty="0"/>
            <a:t> </a:t>
          </a:r>
          <a:r>
            <a:rPr lang="en-GB" sz="3300" kern="1200" dirty="0" err="1"/>
            <a:t>određenog</a:t>
          </a:r>
          <a:r>
            <a:rPr lang="en-GB" sz="3300" kern="1200" dirty="0"/>
            <a:t> </a:t>
          </a:r>
          <a:r>
            <a:rPr lang="en-GB" sz="3300" kern="1200" dirty="0" err="1"/>
            <a:t>problema</a:t>
          </a:r>
          <a:r>
            <a:rPr lang="en-GB" sz="3300" kern="1200" dirty="0"/>
            <a:t>. </a:t>
          </a:r>
          <a:endParaRPr lang="hr-HR" sz="3300" kern="1200" dirty="0"/>
        </a:p>
        <a:p>
          <a:pPr marL="285750" lvl="1" indent="-285750" algn="l" defTabSz="1466850" rtl="0">
            <a:lnSpc>
              <a:spcPct val="90000"/>
            </a:lnSpc>
            <a:spcBef>
              <a:spcPct val="0"/>
            </a:spcBef>
            <a:spcAft>
              <a:spcPct val="15000"/>
            </a:spcAft>
            <a:buChar char="•"/>
          </a:pPr>
          <a:r>
            <a:rPr lang="en-GB" sz="3300" kern="1200" dirty="0" err="1"/>
            <a:t>okruženje</a:t>
          </a:r>
          <a:r>
            <a:rPr lang="en-GB" sz="3300" kern="1200" dirty="0"/>
            <a:t> u </a:t>
          </a:r>
          <a:r>
            <a:rPr lang="en-GB" sz="3300" kern="1200" dirty="0" err="1"/>
            <a:t>kojem</a:t>
          </a:r>
          <a:r>
            <a:rPr lang="en-GB" sz="3300" kern="1200" dirty="0"/>
            <a:t> </a:t>
          </a:r>
          <a:r>
            <a:rPr lang="en-GB" sz="3300" kern="1200" dirty="0" err="1"/>
            <a:t>pojedinci</a:t>
          </a:r>
          <a:r>
            <a:rPr lang="en-GB" sz="3300" kern="1200" dirty="0"/>
            <a:t> </a:t>
          </a:r>
          <a:r>
            <a:rPr lang="en-GB" sz="3300" kern="1200" dirty="0" err="1"/>
            <a:t>rade</a:t>
          </a:r>
          <a:r>
            <a:rPr lang="en-GB" sz="3300" kern="1200" dirty="0"/>
            <a:t> </a:t>
          </a:r>
          <a:r>
            <a:rPr lang="en-GB" sz="3300" kern="1200" dirty="0" err="1"/>
            <a:t>zajedno</a:t>
          </a:r>
          <a:r>
            <a:rPr lang="en-GB" sz="3300" kern="1200" dirty="0"/>
            <a:t> </a:t>
          </a:r>
          <a:r>
            <a:rPr lang="hr-HR" sz="3300" kern="1200" dirty="0"/>
            <a:t>=&gt;</a:t>
          </a:r>
          <a:r>
            <a:rPr lang="en-GB" sz="3300" kern="1200" dirty="0"/>
            <a:t> </a:t>
          </a:r>
          <a:r>
            <a:rPr lang="en-GB" sz="3300" kern="1200" dirty="0" err="1"/>
            <a:t>cijela</a:t>
          </a:r>
          <a:r>
            <a:rPr lang="en-GB" sz="3300" kern="1200" dirty="0"/>
            <a:t> </a:t>
          </a:r>
          <a:r>
            <a:rPr lang="en-GB" sz="3300" kern="1200" dirty="0" err="1"/>
            <a:t>grupa</a:t>
          </a:r>
          <a:r>
            <a:rPr lang="en-GB" sz="3300" kern="1200" dirty="0"/>
            <a:t> </a:t>
          </a:r>
          <a:r>
            <a:rPr lang="en-GB" sz="3300" kern="1200" dirty="0" err="1"/>
            <a:t>donosi</a:t>
          </a:r>
          <a:r>
            <a:rPr lang="en-GB" sz="3300" kern="1200" dirty="0"/>
            <a:t> </a:t>
          </a:r>
          <a:r>
            <a:rPr lang="en-GB" sz="3300" kern="1200" dirty="0" err="1"/>
            <a:t>odluke</a:t>
          </a:r>
          <a:r>
            <a:rPr lang="en-GB" sz="3300" kern="1200" dirty="0"/>
            <a:t>, a ne </a:t>
          </a:r>
          <a:r>
            <a:rPr lang="en-GB" sz="3300" kern="1200" dirty="0" err="1"/>
            <a:t>samo</a:t>
          </a:r>
          <a:r>
            <a:rPr lang="en-GB" sz="3300" kern="1200" dirty="0"/>
            <a:t> </a:t>
          </a:r>
          <a:r>
            <a:rPr lang="en-GB" sz="3300" kern="1200" dirty="0" err="1"/>
            <a:t>jedan</a:t>
          </a:r>
          <a:r>
            <a:rPr lang="en-GB" sz="3300" kern="1200" dirty="0"/>
            <a:t> </a:t>
          </a:r>
          <a:r>
            <a:rPr lang="en-GB" sz="3300" kern="1200" dirty="0" err="1"/>
            <a:t>pojedinac</a:t>
          </a:r>
          <a:endParaRPr lang="hr-HR" sz="3300" kern="1200" dirty="0"/>
        </a:p>
        <a:p>
          <a:pPr marL="285750" lvl="1" indent="-285750" algn="l" defTabSz="1466850" rtl="0">
            <a:lnSpc>
              <a:spcPct val="90000"/>
            </a:lnSpc>
            <a:spcBef>
              <a:spcPct val="0"/>
            </a:spcBef>
            <a:spcAft>
              <a:spcPct val="15000"/>
            </a:spcAft>
            <a:buChar char="•"/>
          </a:pPr>
          <a:r>
            <a:rPr lang="en-GB" sz="3300" kern="1200" dirty="0" err="1"/>
            <a:t>nema</a:t>
          </a:r>
          <a:r>
            <a:rPr lang="en-GB" sz="3300" kern="1200" dirty="0"/>
            <a:t> </a:t>
          </a:r>
          <a:r>
            <a:rPr lang="en-GB" sz="3300" kern="1200" dirty="0" err="1"/>
            <a:t>granica</a:t>
          </a:r>
          <a:r>
            <a:rPr lang="en-GB" sz="3300" kern="1200" dirty="0"/>
            <a:t> </a:t>
          </a:r>
          <a:r>
            <a:rPr lang="en-GB" sz="3300" kern="1200" dirty="0" err="1"/>
            <a:t>kreativnosti</a:t>
          </a:r>
          <a:r>
            <a:rPr lang="en-GB" sz="3300" kern="1200" dirty="0"/>
            <a:t> za </a:t>
          </a:r>
          <a:r>
            <a:rPr lang="en-GB" sz="3300" kern="1200" dirty="0" err="1"/>
            <a:t>prijedloge</a:t>
          </a:r>
          <a:endParaRPr lang="hr-HR" sz="3300" kern="1200" dirty="0"/>
        </a:p>
        <a:p>
          <a:pPr marL="285750" lvl="1" indent="-285750" algn="l" defTabSz="1466850" rtl="0">
            <a:lnSpc>
              <a:spcPct val="90000"/>
            </a:lnSpc>
            <a:spcBef>
              <a:spcPct val="0"/>
            </a:spcBef>
            <a:spcAft>
              <a:spcPct val="15000"/>
            </a:spcAft>
            <a:buChar char="•"/>
          </a:pPr>
          <a:r>
            <a:rPr lang="en-GB" sz="3300" kern="1200" dirty="0" err="1"/>
            <a:t>Rezultat</a:t>
          </a:r>
          <a:r>
            <a:rPr lang="en-GB" sz="3300" kern="1200" dirty="0"/>
            <a:t>: </a:t>
          </a:r>
          <a:r>
            <a:rPr lang="en-GB" sz="3300" kern="1200" dirty="0" err="1"/>
            <a:t>popis</a:t>
          </a:r>
          <a:r>
            <a:rPr lang="en-GB" sz="3300" kern="1200" dirty="0"/>
            <a:t> </a:t>
          </a:r>
          <a:r>
            <a:rPr lang="en-GB" sz="3300" kern="1200" dirty="0" err="1"/>
            <a:t>ideja</a:t>
          </a:r>
          <a:r>
            <a:rPr lang="en-GB" sz="3300" kern="1200" dirty="0"/>
            <a:t> </a:t>
          </a:r>
          <a:r>
            <a:rPr lang="en-GB" sz="3300" kern="1200" dirty="0" err="1"/>
            <a:t>koje</a:t>
          </a:r>
          <a:r>
            <a:rPr lang="en-GB" sz="3300" kern="1200" dirty="0"/>
            <a:t> </a:t>
          </a:r>
          <a:r>
            <a:rPr lang="en-GB" sz="3300" kern="1200" dirty="0" err="1"/>
            <a:t>su</a:t>
          </a:r>
          <a:r>
            <a:rPr lang="en-GB" sz="3300" kern="1200" dirty="0"/>
            <a:t> </a:t>
          </a:r>
          <a:r>
            <a:rPr lang="en-GB" sz="3300" kern="1200" dirty="0" err="1"/>
            <a:t>svi</a:t>
          </a:r>
          <a:r>
            <a:rPr lang="en-GB" sz="3300" kern="1200" dirty="0"/>
            <a:t> </a:t>
          </a:r>
          <a:r>
            <a:rPr lang="en-GB" sz="3300" kern="1200" dirty="0" err="1"/>
            <a:t>članovi</a:t>
          </a:r>
          <a:r>
            <a:rPr lang="en-GB" sz="3300" kern="1200" dirty="0"/>
            <a:t> </a:t>
          </a:r>
          <a:r>
            <a:rPr lang="en-GB" sz="3300" kern="1200" dirty="0" err="1"/>
            <a:t>grupe</a:t>
          </a:r>
          <a:r>
            <a:rPr lang="en-GB" sz="3300" kern="1200" dirty="0"/>
            <a:t> </a:t>
          </a:r>
          <a:r>
            <a:rPr lang="en-GB" sz="3300" kern="1200" dirty="0" err="1"/>
            <a:t>slobodno</a:t>
          </a:r>
          <a:r>
            <a:rPr lang="en-GB" sz="3300" kern="1200" dirty="0"/>
            <a:t> </a:t>
          </a:r>
          <a:r>
            <a:rPr lang="en-GB" sz="3300" kern="1200" dirty="0" err="1"/>
            <a:t>dali</a:t>
          </a:r>
          <a:r>
            <a:rPr lang="en-GB" sz="3300" kern="1200" dirty="0"/>
            <a:t>.. </a:t>
          </a:r>
          <a:endParaRPr lang="hr-HR" sz="3300" kern="1200" dirty="0"/>
        </a:p>
        <a:p>
          <a:pPr marL="285750" lvl="1" indent="-285750" algn="l" defTabSz="1466850" rtl="0">
            <a:lnSpc>
              <a:spcPct val="90000"/>
            </a:lnSpc>
            <a:spcBef>
              <a:spcPct val="0"/>
            </a:spcBef>
            <a:spcAft>
              <a:spcPct val="15000"/>
            </a:spcAft>
            <a:buChar char="•"/>
          </a:pPr>
          <a:r>
            <a:rPr lang="en-GB" sz="3300" kern="1200" dirty="0"/>
            <a:t>Brainstorming je </a:t>
          </a:r>
          <a:r>
            <a:rPr lang="en-GB" sz="3300" kern="1200" dirty="0" err="1"/>
            <a:t>i</a:t>
          </a:r>
          <a:r>
            <a:rPr lang="en-GB" sz="3300" kern="1200" dirty="0"/>
            <a:t> </a:t>
          </a:r>
          <a:r>
            <a:rPr lang="en-GB" sz="3300" kern="1200" dirty="0" err="1"/>
            <a:t>metoda</a:t>
          </a:r>
          <a:r>
            <a:rPr lang="en-GB" sz="3300" kern="1200" dirty="0"/>
            <a:t> </a:t>
          </a:r>
          <a:r>
            <a:rPr lang="en-GB" sz="3300" kern="1200" dirty="0" err="1"/>
            <a:t>proučavanja</a:t>
          </a:r>
          <a:r>
            <a:rPr lang="en-GB" sz="3300" kern="1200" dirty="0"/>
            <a:t> </a:t>
          </a:r>
          <a:r>
            <a:rPr lang="en-GB" sz="3300" kern="1200" dirty="0" err="1"/>
            <a:t>i</a:t>
          </a:r>
          <a:r>
            <a:rPr lang="en-GB" sz="3300" kern="1200" dirty="0"/>
            <a:t> </a:t>
          </a:r>
          <a:r>
            <a:rPr lang="en-GB" sz="3300" kern="1200" dirty="0" err="1"/>
            <a:t>učenja</a:t>
          </a:r>
          <a:r>
            <a:rPr lang="en-GB" sz="3300" kern="1200" dirty="0"/>
            <a:t> </a:t>
          </a:r>
          <a:r>
            <a:rPr lang="en-GB" sz="3300" kern="1200" dirty="0" err="1"/>
            <a:t>te</a:t>
          </a:r>
          <a:r>
            <a:rPr lang="en-GB" sz="3300" kern="1200" dirty="0"/>
            <a:t> </a:t>
          </a:r>
          <a:r>
            <a:rPr lang="en-GB" sz="3300" kern="1200" dirty="0" err="1"/>
            <a:t>metoda</a:t>
          </a:r>
          <a:r>
            <a:rPr lang="en-GB" sz="3300" kern="1200" dirty="0"/>
            <a:t> </a:t>
          </a:r>
          <a:r>
            <a:rPr lang="en-GB" sz="3300" kern="1200" dirty="0" err="1"/>
            <a:t>znanstvenog</a:t>
          </a:r>
          <a:r>
            <a:rPr lang="en-GB" sz="3300" kern="1200" dirty="0"/>
            <a:t> </a:t>
          </a:r>
          <a:r>
            <a:rPr lang="en-GB" sz="3300" kern="1200" dirty="0" err="1"/>
            <a:t>istraživanja</a:t>
          </a:r>
          <a:r>
            <a:rPr lang="en-GB" sz="3300" kern="1200" dirty="0"/>
            <a:t> </a:t>
          </a:r>
          <a:r>
            <a:rPr lang="en-GB" sz="3300" kern="1200" dirty="0" err="1"/>
            <a:t>i</a:t>
          </a:r>
          <a:r>
            <a:rPr lang="en-GB" sz="3300" kern="1200" dirty="0"/>
            <a:t> </a:t>
          </a:r>
          <a:r>
            <a:rPr lang="en-GB" sz="3300" kern="1200" dirty="0" err="1"/>
            <a:t>kreativnosti</a:t>
          </a:r>
          <a:r>
            <a:rPr lang="en-GB" sz="3300" kern="1200" dirty="0"/>
            <a:t> </a:t>
          </a:r>
          <a:r>
            <a:rPr lang="hr-HR" sz="3300" kern="1200" dirty="0"/>
            <a:t>(</a:t>
          </a:r>
          <a:r>
            <a:rPr lang="hr-HR" sz="3300" kern="1200" dirty="0" err="1"/>
            <a:t>Litcan</a:t>
          </a:r>
          <a:r>
            <a:rPr lang="hr-HR" sz="3300" kern="1200" dirty="0"/>
            <a:t> i dr., 2015, str. 388)</a:t>
          </a:r>
          <a:r>
            <a:rPr lang="en-GB" sz="3300" kern="1200" dirty="0"/>
            <a:t>. </a:t>
          </a:r>
          <a:endParaRPr lang="hr-HR" sz="3300" kern="1200" dirty="0"/>
        </a:p>
      </dsp:txBody>
      <dsp:txXfrm>
        <a:off x="0" y="566768"/>
        <a:ext cx="12531135" cy="5405400"/>
      </dsp:txXfrm>
    </dsp:sp>
    <dsp:sp modelId="{4355EC47-71E5-4844-9960-FCEAF2DA7741}">
      <dsp:nvSpPr>
        <dsp:cNvPr id="0" name=""/>
        <dsp:cNvSpPr/>
      </dsp:nvSpPr>
      <dsp:spPr>
        <a:xfrm>
          <a:off x="626556" y="44111"/>
          <a:ext cx="8771794" cy="974160"/>
        </a:xfrm>
        <a:prstGeom prst="roundRect">
          <a:avLst/>
        </a:prstGeom>
        <a:solidFill>
          <a:srgbClr val="E122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553" tIns="0" rIns="331553" bIns="0" numCol="1" spcCol="1270" anchor="ctr" anchorCtr="0">
          <a:noAutofit/>
        </a:bodyPr>
        <a:lstStyle/>
        <a:p>
          <a:pPr marL="0" lvl="0" indent="0" algn="l" defTabSz="1466850" rtl="0">
            <a:lnSpc>
              <a:spcPct val="90000"/>
            </a:lnSpc>
            <a:spcBef>
              <a:spcPct val="0"/>
            </a:spcBef>
            <a:spcAft>
              <a:spcPct val="35000"/>
            </a:spcAft>
            <a:buNone/>
          </a:pPr>
          <a:r>
            <a:rPr lang="en-GB" sz="3300" kern="1200"/>
            <a:t>Brainstorming  </a:t>
          </a:r>
          <a:endParaRPr lang="hr-HR" sz="3300" kern="1200"/>
        </a:p>
      </dsp:txBody>
      <dsp:txXfrm>
        <a:off x="674111" y="91666"/>
        <a:ext cx="8676684"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4C6E4-A431-4D4C-829C-8A4D90B7C45D}">
      <dsp:nvSpPr>
        <dsp:cNvPr id="0" name=""/>
        <dsp:cNvSpPr/>
      </dsp:nvSpPr>
      <dsp:spPr>
        <a:xfrm>
          <a:off x="444846" y="0"/>
          <a:ext cx="16200062" cy="935415"/>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n-GB" sz="3900" b="1" kern="1200" dirty="0" err="1"/>
            <a:t>Definicije</a:t>
          </a:r>
          <a:r>
            <a:rPr lang="en-GB" sz="3900" b="1" kern="1200" dirty="0"/>
            <a:t> </a:t>
          </a:r>
          <a:r>
            <a:rPr lang="en-GB" sz="3900" b="1" kern="1200" dirty="0" err="1"/>
            <a:t>kreativnosti</a:t>
          </a:r>
          <a:endParaRPr lang="hr-HR" sz="3900" kern="1200" dirty="0"/>
        </a:p>
      </dsp:txBody>
      <dsp:txXfrm>
        <a:off x="490509" y="45663"/>
        <a:ext cx="16108736" cy="84408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hr-HR" sz="3800" b="1" kern="1200" dirty="0"/>
            <a:t>Tehnike poticanja kreativnosti: </a:t>
          </a:r>
          <a:r>
            <a:rPr lang="en-GB" sz="3800" b="1" kern="1200" noProof="0" dirty="0"/>
            <a:t>Brainstorming and </a:t>
          </a:r>
          <a:r>
            <a:rPr lang="en-GB" sz="3800" b="1" kern="1200" noProof="0" dirty="0" err="1"/>
            <a:t>Brainwriting</a:t>
          </a:r>
          <a:endParaRPr lang="en-GB" sz="3800" kern="1200" noProof="0" dirty="0"/>
        </a:p>
      </dsp:txBody>
      <dsp:txXfrm>
        <a:off x="44924" y="52788"/>
        <a:ext cx="16110152" cy="83042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6A20E-D983-4789-8DB3-41E380B00A25}">
      <dsp:nvSpPr>
        <dsp:cNvPr id="0" name=""/>
        <dsp:cNvSpPr/>
      </dsp:nvSpPr>
      <dsp:spPr>
        <a:xfrm>
          <a:off x="0" y="424103"/>
          <a:ext cx="12531135" cy="5556600"/>
        </a:xfrm>
        <a:prstGeom prst="rect">
          <a:avLst/>
        </a:prstGeom>
        <a:solidFill>
          <a:schemeClr val="lt1">
            <a:alpha val="90000"/>
            <a:hueOff val="0"/>
            <a:satOff val="0"/>
            <a:lumOff val="0"/>
            <a:alphaOff val="0"/>
          </a:schemeClr>
        </a:solidFill>
        <a:ln w="25400" cap="flat" cmpd="sng" algn="ctr">
          <a:solidFill>
            <a:srgbClr val="E12227"/>
          </a:solidFill>
          <a:prstDash val="solid"/>
        </a:ln>
        <a:effectLst/>
      </dsp:spPr>
      <dsp:style>
        <a:lnRef idx="2">
          <a:scrgbClr r="0" g="0" b="0"/>
        </a:lnRef>
        <a:fillRef idx="1">
          <a:scrgbClr r="0" g="0" b="0"/>
        </a:fillRef>
        <a:effectRef idx="0">
          <a:scrgbClr r="0" g="0" b="0"/>
        </a:effectRef>
        <a:fontRef idx="minor"/>
      </dsp:style>
      <dsp:txBody>
        <a:bodyPr spcFirstLastPara="0" vert="horz" wrap="square" lIns="972555" tIns="583184" rIns="972555" bIns="199136" numCol="1" spcCol="1270" anchor="t" anchorCtr="0">
          <a:noAutofit/>
        </a:bodyPr>
        <a:lstStyle/>
        <a:p>
          <a:pPr marL="285750" lvl="1" indent="-285750" algn="l" defTabSz="1244600" rtl="0">
            <a:lnSpc>
              <a:spcPct val="90000"/>
            </a:lnSpc>
            <a:spcBef>
              <a:spcPct val="0"/>
            </a:spcBef>
            <a:spcAft>
              <a:spcPct val="15000"/>
            </a:spcAft>
            <a:buChar char="•"/>
          </a:pPr>
          <a:r>
            <a:rPr lang="hr-HR" sz="2800" kern="1200" dirty="0"/>
            <a:t>Relativno nepoznata tehnika</a:t>
          </a:r>
        </a:p>
        <a:p>
          <a:pPr marL="285750" lvl="1" indent="-285750" algn="l" defTabSz="1244600" rtl="0">
            <a:lnSpc>
              <a:spcPct val="90000"/>
            </a:lnSpc>
            <a:spcBef>
              <a:spcPct val="0"/>
            </a:spcBef>
            <a:spcAft>
              <a:spcPct val="15000"/>
            </a:spcAft>
            <a:buChar char="•"/>
          </a:pPr>
          <a:r>
            <a:rPr lang="en-GB" sz="2800" kern="1200" dirty="0" err="1"/>
            <a:t>Može</a:t>
          </a:r>
          <a:r>
            <a:rPr lang="en-GB" sz="2800" kern="1200" dirty="0"/>
            <a:t> </a:t>
          </a:r>
          <a:r>
            <a:rPr lang="en-GB" sz="2800" kern="1200" dirty="0" err="1"/>
            <a:t>dalje</a:t>
          </a:r>
          <a:r>
            <a:rPr lang="en-GB" sz="2800" kern="1200" dirty="0"/>
            <a:t> </a:t>
          </a:r>
          <a:r>
            <a:rPr lang="en-GB" sz="2800" kern="1200" dirty="0" err="1"/>
            <a:t>razvijati</a:t>
          </a:r>
          <a:r>
            <a:rPr lang="en-GB" sz="2800" kern="1200" dirty="0"/>
            <a:t> </a:t>
          </a:r>
          <a:r>
            <a:rPr lang="en-GB" sz="2800" kern="1200" dirty="0" err="1"/>
            <a:t>ideje</a:t>
          </a:r>
          <a:r>
            <a:rPr lang="en-GB" sz="2800" kern="1200" dirty="0"/>
            <a:t> </a:t>
          </a:r>
          <a:r>
            <a:rPr lang="en-GB" sz="2800" kern="1200" dirty="0" err="1"/>
            <a:t>nastale</a:t>
          </a:r>
          <a:r>
            <a:rPr lang="en-GB" sz="2800" kern="1200" dirty="0"/>
            <a:t> </a:t>
          </a:r>
          <a:r>
            <a:rPr lang="en-GB" sz="2800" kern="1200" dirty="0" err="1"/>
            <a:t>tijekom</a:t>
          </a:r>
          <a:r>
            <a:rPr lang="en-GB" sz="2800" kern="1200" dirty="0"/>
            <a:t> </a:t>
          </a:r>
          <a:r>
            <a:rPr lang="en-GB" sz="2800" kern="1200" dirty="0" err="1"/>
            <a:t>brainstorminga</a:t>
          </a:r>
          <a:r>
            <a:rPr lang="en-GB" sz="2800" kern="1200" dirty="0"/>
            <a:t>.</a:t>
          </a:r>
          <a:endParaRPr lang="en-GB" sz="2800" kern="1200" noProof="0" dirty="0"/>
        </a:p>
        <a:p>
          <a:pPr marL="285750" lvl="1" indent="-285750" algn="l" defTabSz="1244600">
            <a:lnSpc>
              <a:spcPct val="90000"/>
            </a:lnSpc>
            <a:spcBef>
              <a:spcPct val="0"/>
            </a:spcBef>
            <a:spcAft>
              <a:spcPct val="15000"/>
            </a:spcAft>
            <a:buChar char="•"/>
          </a:pPr>
          <a:r>
            <a:rPr lang="en-GB" sz="2800" kern="1200" noProof="0" dirty="0" err="1"/>
            <a:t>Liticanu</a:t>
          </a:r>
          <a:r>
            <a:rPr lang="en-GB" sz="2800" kern="1200" noProof="0" dirty="0"/>
            <a:t> et al. (2015)  </a:t>
          </a:r>
          <a:r>
            <a:rPr lang="en-GB" sz="2800" kern="1200" dirty="0" err="1"/>
            <a:t>sugeriraju</a:t>
          </a:r>
          <a:r>
            <a:rPr lang="en-GB" sz="2800" kern="1200" dirty="0"/>
            <a:t> </a:t>
          </a:r>
          <a:r>
            <a:rPr lang="en-GB" sz="2800" kern="1200" dirty="0" err="1"/>
            <a:t>neke</a:t>
          </a:r>
          <a:r>
            <a:rPr lang="en-GB" sz="2800" kern="1200" dirty="0"/>
            <a:t> </a:t>
          </a:r>
          <a:r>
            <a:rPr lang="en-GB" sz="2800" kern="1200" dirty="0" err="1"/>
            <a:t>prednosti</a:t>
          </a:r>
          <a:r>
            <a:rPr lang="en-GB" sz="2800" kern="1200" dirty="0"/>
            <a:t> u </a:t>
          </a:r>
          <a:r>
            <a:rPr lang="en-GB" sz="2800" kern="1200" dirty="0" err="1"/>
            <a:t>odnosu</a:t>
          </a:r>
          <a:r>
            <a:rPr lang="en-GB" sz="2800" kern="1200" dirty="0"/>
            <a:t> </a:t>
          </a:r>
          <a:r>
            <a:rPr lang="en-GB" sz="2800" kern="1200" dirty="0" err="1"/>
            <a:t>na</a:t>
          </a:r>
          <a:r>
            <a:rPr lang="en-GB" sz="2800" kern="1200" dirty="0"/>
            <a:t> brainstorming:</a:t>
          </a:r>
          <a:endParaRPr lang="en-GB" sz="2800" kern="1200" noProof="0" dirty="0"/>
        </a:p>
        <a:p>
          <a:pPr marL="571500" lvl="2" indent="-285750" algn="l" defTabSz="1244600">
            <a:lnSpc>
              <a:spcPct val="90000"/>
            </a:lnSpc>
            <a:spcBef>
              <a:spcPct val="0"/>
            </a:spcBef>
            <a:spcAft>
              <a:spcPct val="15000"/>
            </a:spcAft>
            <a:buChar char="•"/>
          </a:pPr>
          <a:r>
            <a:rPr lang="en-GB" sz="2800" kern="1200" dirty="0" err="1">
              <a:solidFill>
                <a:srgbClr val="FF0000"/>
              </a:solidFill>
            </a:rPr>
            <a:t>Izlaganje</a:t>
          </a:r>
          <a:r>
            <a:rPr lang="en-GB" sz="2800" kern="1200" dirty="0">
              <a:solidFill>
                <a:srgbClr val="FF0000"/>
              </a:solidFill>
            </a:rPr>
            <a:t> </a:t>
          </a:r>
          <a:r>
            <a:rPr lang="en-GB" sz="2800" kern="1200" dirty="0" err="1">
              <a:solidFill>
                <a:srgbClr val="FF0000"/>
              </a:solidFill>
            </a:rPr>
            <a:t>vaših</a:t>
          </a:r>
          <a:r>
            <a:rPr lang="en-GB" sz="2800" kern="1200" dirty="0">
              <a:solidFill>
                <a:srgbClr val="FF0000"/>
              </a:solidFill>
            </a:rPr>
            <a:t> </a:t>
          </a:r>
          <a:r>
            <a:rPr lang="en-GB" sz="2800" kern="1200" dirty="0" err="1">
              <a:solidFill>
                <a:srgbClr val="FF0000"/>
              </a:solidFill>
            </a:rPr>
            <a:t>ideja</a:t>
          </a:r>
          <a:r>
            <a:rPr lang="en-GB" sz="2800" kern="1200" dirty="0">
              <a:solidFill>
                <a:srgbClr val="FF0000"/>
              </a:solidFill>
            </a:rPr>
            <a:t> u </a:t>
          </a:r>
          <a:r>
            <a:rPr lang="en-GB" sz="2800" kern="1200" dirty="0" err="1">
              <a:solidFill>
                <a:srgbClr val="FF0000"/>
              </a:solidFill>
            </a:rPr>
            <a:t>pisanom</a:t>
          </a:r>
          <a:r>
            <a:rPr lang="en-GB" sz="2800" kern="1200" dirty="0">
              <a:solidFill>
                <a:srgbClr val="FF0000"/>
              </a:solidFill>
            </a:rPr>
            <a:t> </a:t>
          </a:r>
          <a:r>
            <a:rPr lang="en-GB" sz="2800" kern="1200" dirty="0" err="1">
              <a:solidFill>
                <a:srgbClr val="FF0000"/>
              </a:solidFill>
            </a:rPr>
            <a:t>obliku</a:t>
          </a:r>
          <a:r>
            <a:rPr lang="en-GB" sz="2800" kern="1200" dirty="0">
              <a:solidFill>
                <a:srgbClr val="FF0000"/>
              </a:solidFill>
            </a:rPr>
            <a:t>, </a:t>
          </a:r>
          <a:r>
            <a:rPr lang="en-GB" sz="2800" kern="1200" dirty="0" err="1">
              <a:solidFill>
                <a:srgbClr val="FF0000"/>
              </a:solidFill>
            </a:rPr>
            <a:t>umjesto</a:t>
          </a:r>
          <a:r>
            <a:rPr lang="en-GB" sz="2800" kern="1200" dirty="0">
              <a:solidFill>
                <a:srgbClr val="FF0000"/>
              </a:solidFill>
            </a:rPr>
            <a:t> da </a:t>
          </a:r>
          <a:r>
            <a:rPr lang="en-GB" sz="2800" kern="1200" dirty="0" err="1">
              <a:solidFill>
                <a:srgbClr val="FF0000"/>
              </a:solidFill>
            </a:rPr>
            <a:t>ih</a:t>
          </a:r>
          <a:r>
            <a:rPr lang="en-GB" sz="2800" kern="1200" dirty="0">
              <a:solidFill>
                <a:srgbClr val="FF0000"/>
              </a:solidFill>
            </a:rPr>
            <a:t> </a:t>
          </a:r>
          <a:r>
            <a:rPr lang="en-GB" sz="2800" kern="1200" dirty="0" err="1">
              <a:solidFill>
                <a:srgbClr val="FF0000"/>
              </a:solidFill>
            </a:rPr>
            <a:t>samo</a:t>
          </a:r>
          <a:r>
            <a:rPr lang="en-GB" sz="2800" kern="1200" dirty="0">
              <a:solidFill>
                <a:srgbClr val="FF0000"/>
              </a:solidFill>
            </a:rPr>
            <a:t> </a:t>
          </a:r>
          <a:r>
            <a:rPr lang="en-GB" sz="2800" kern="1200" dirty="0" err="1">
              <a:solidFill>
                <a:srgbClr val="FF0000"/>
              </a:solidFill>
            </a:rPr>
            <a:t>izgovorite</a:t>
          </a:r>
          <a:r>
            <a:rPr lang="en-GB" sz="2800" kern="1200" dirty="0">
              <a:solidFill>
                <a:srgbClr val="FF0000"/>
              </a:solidFill>
            </a:rPr>
            <a:t>, </a:t>
          </a:r>
          <a:r>
            <a:rPr lang="en-GB" sz="2800" kern="1200" dirty="0" err="1">
              <a:solidFill>
                <a:srgbClr val="FF0000"/>
              </a:solidFill>
            </a:rPr>
            <a:t>pomaže</a:t>
          </a:r>
          <a:r>
            <a:rPr lang="en-GB" sz="2800" kern="1200" dirty="0">
              <a:solidFill>
                <a:srgbClr val="FF0000"/>
              </a:solidFill>
            </a:rPr>
            <a:t> </a:t>
          </a:r>
          <a:r>
            <a:rPr lang="en-GB" sz="2800" kern="1200" dirty="0" err="1">
              <a:solidFill>
                <a:srgbClr val="FF0000"/>
              </a:solidFill>
            </a:rPr>
            <a:t>vam</a:t>
          </a:r>
          <a:r>
            <a:rPr lang="en-GB" sz="2800" kern="1200" dirty="0">
              <a:solidFill>
                <a:srgbClr val="FF0000"/>
              </a:solidFill>
            </a:rPr>
            <a:t> da </a:t>
          </a:r>
          <a:r>
            <a:rPr lang="en-GB" sz="2800" kern="1200" dirty="0" err="1">
              <a:solidFill>
                <a:srgbClr val="FF0000"/>
              </a:solidFill>
            </a:rPr>
            <a:t>ih</a:t>
          </a:r>
          <a:r>
            <a:rPr lang="en-GB" sz="2800" kern="1200" dirty="0">
              <a:solidFill>
                <a:srgbClr val="FF0000"/>
              </a:solidFill>
            </a:rPr>
            <a:t> </a:t>
          </a:r>
          <a:r>
            <a:rPr lang="en-GB" sz="2800" kern="1200" dirty="0" err="1">
              <a:solidFill>
                <a:srgbClr val="FF0000"/>
              </a:solidFill>
            </a:rPr>
            <a:t>promislite</a:t>
          </a:r>
          <a:r>
            <a:rPr lang="en-GB" sz="2800" kern="1200" dirty="0">
              <a:solidFill>
                <a:srgbClr val="FF0000"/>
              </a:solidFill>
            </a:rPr>
            <a:t> </a:t>
          </a:r>
          <a:r>
            <a:rPr lang="en-GB" sz="2800" kern="1200" dirty="0" err="1">
              <a:solidFill>
                <a:srgbClr val="FF0000"/>
              </a:solidFill>
            </a:rPr>
            <a:t>i</a:t>
          </a:r>
          <a:r>
            <a:rPr lang="en-GB" sz="2800" kern="1200" dirty="0">
              <a:solidFill>
                <a:srgbClr val="FF0000"/>
              </a:solidFill>
            </a:rPr>
            <a:t> </a:t>
          </a:r>
          <a:r>
            <a:rPr lang="en-GB" sz="2800" kern="1200" dirty="0" err="1">
              <a:solidFill>
                <a:srgbClr val="FF0000"/>
              </a:solidFill>
            </a:rPr>
            <a:t>jasnije</a:t>
          </a:r>
          <a:r>
            <a:rPr lang="en-GB" sz="2800" kern="1200" dirty="0">
              <a:solidFill>
                <a:srgbClr val="FF0000"/>
              </a:solidFill>
            </a:rPr>
            <a:t> </a:t>
          </a:r>
          <a:r>
            <a:rPr lang="en-GB" sz="2800" kern="1200" dirty="0" err="1">
              <a:solidFill>
                <a:srgbClr val="FF0000"/>
              </a:solidFill>
            </a:rPr>
            <a:t>ih</a:t>
          </a:r>
          <a:r>
            <a:rPr lang="en-GB" sz="2800" kern="1200" dirty="0">
              <a:solidFill>
                <a:srgbClr val="FF0000"/>
              </a:solidFill>
            </a:rPr>
            <a:t> </a:t>
          </a:r>
          <a:r>
            <a:rPr lang="en-GB" sz="2800" kern="1200" dirty="0" err="1">
              <a:solidFill>
                <a:srgbClr val="FF0000"/>
              </a:solidFill>
            </a:rPr>
            <a:t>artikulirate</a:t>
          </a:r>
          <a:r>
            <a:rPr lang="en-GB" sz="2800" kern="1200" dirty="0">
              <a:solidFill>
                <a:srgbClr val="FF0000"/>
              </a:solidFill>
            </a:rPr>
            <a:t>;</a:t>
          </a:r>
          <a:endParaRPr lang="en-GB" sz="2800" kern="1200" noProof="0" dirty="0">
            <a:solidFill>
              <a:srgbClr val="FF0000"/>
            </a:solidFill>
          </a:endParaRPr>
        </a:p>
        <a:p>
          <a:pPr marL="571500" lvl="2" indent="-285750" algn="l" defTabSz="1244600">
            <a:lnSpc>
              <a:spcPct val="90000"/>
            </a:lnSpc>
            <a:spcBef>
              <a:spcPct val="0"/>
            </a:spcBef>
            <a:spcAft>
              <a:spcPct val="15000"/>
            </a:spcAft>
            <a:buChar char="•"/>
          </a:pPr>
          <a:r>
            <a:rPr lang="en-GB" sz="2800" kern="1200" dirty="0" err="1">
              <a:solidFill>
                <a:srgbClr val="FF0000"/>
              </a:solidFill>
            </a:rPr>
            <a:t>Može</a:t>
          </a:r>
          <a:r>
            <a:rPr lang="en-GB" sz="2800" kern="1200" dirty="0">
              <a:solidFill>
                <a:srgbClr val="FF0000"/>
              </a:solidFill>
            </a:rPr>
            <a:t> </a:t>
          </a:r>
          <a:r>
            <a:rPr lang="en-GB" sz="2800" kern="1200" dirty="0" err="1">
              <a:solidFill>
                <a:srgbClr val="FF0000"/>
              </a:solidFill>
            </a:rPr>
            <a:t>pomoći</a:t>
          </a:r>
          <a:r>
            <a:rPr lang="en-GB" sz="2800" kern="1200" dirty="0">
              <a:solidFill>
                <a:srgbClr val="FF0000"/>
              </a:solidFill>
            </a:rPr>
            <a:t> </a:t>
          </a:r>
          <a:r>
            <a:rPr lang="en-GB" sz="2800" kern="1200" dirty="0" err="1">
              <a:solidFill>
                <a:srgbClr val="FF0000"/>
              </a:solidFill>
            </a:rPr>
            <a:t>sramežljivim</a:t>
          </a:r>
          <a:r>
            <a:rPr lang="en-GB" sz="2800" kern="1200" dirty="0">
              <a:solidFill>
                <a:srgbClr val="FF0000"/>
              </a:solidFill>
            </a:rPr>
            <a:t> </a:t>
          </a:r>
          <a:r>
            <a:rPr lang="en-GB" sz="2800" kern="1200" dirty="0" err="1">
              <a:solidFill>
                <a:srgbClr val="FF0000"/>
              </a:solidFill>
            </a:rPr>
            <a:t>sudionicima</a:t>
          </a:r>
          <a:r>
            <a:rPr lang="en-GB" sz="2800" kern="1200" dirty="0">
              <a:solidFill>
                <a:srgbClr val="FF0000"/>
              </a:solidFill>
            </a:rPr>
            <a:t> da se </a:t>
          </a:r>
          <a:r>
            <a:rPr lang="en-GB" sz="2800" kern="1200" dirty="0" err="1">
              <a:solidFill>
                <a:srgbClr val="FF0000"/>
              </a:solidFill>
            </a:rPr>
            <a:t>izraze</a:t>
          </a:r>
          <a:r>
            <a:rPr lang="en-GB" sz="2800" kern="1200" dirty="0">
              <a:solidFill>
                <a:srgbClr val="FF0000"/>
              </a:solidFill>
            </a:rPr>
            <a:t>.</a:t>
          </a:r>
          <a:endParaRPr lang="en-GB" sz="2800" kern="1200" noProof="0" dirty="0">
            <a:solidFill>
              <a:srgbClr val="FF0000"/>
            </a:solidFill>
          </a:endParaRPr>
        </a:p>
        <a:p>
          <a:pPr marL="571500" lvl="2" indent="-285750" algn="l" defTabSz="1244600">
            <a:lnSpc>
              <a:spcPct val="90000"/>
            </a:lnSpc>
            <a:spcBef>
              <a:spcPct val="0"/>
            </a:spcBef>
            <a:spcAft>
              <a:spcPct val="15000"/>
            </a:spcAft>
            <a:buChar char="•"/>
          </a:pPr>
          <a:r>
            <a:rPr lang="en-GB" sz="2800" kern="1200" dirty="0" err="1">
              <a:solidFill>
                <a:srgbClr val="FF0000"/>
              </a:solidFill>
            </a:rPr>
            <a:t>Korisno</a:t>
          </a:r>
          <a:r>
            <a:rPr lang="en-GB" sz="2800" kern="1200" dirty="0">
              <a:solidFill>
                <a:srgbClr val="FF0000"/>
              </a:solidFill>
            </a:rPr>
            <a:t> je </a:t>
          </a:r>
          <a:r>
            <a:rPr lang="en-GB" sz="2800" kern="1200" dirty="0" err="1">
              <a:solidFill>
                <a:srgbClr val="FF0000"/>
              </a:solidFill>
            </a:rPr>
            <a:t>ako</a:t>
          </a:r>
          <a:r>
            <a:rPr lang="en-GB" sz="2800" kern="1200" dirty="0">
              <a:solidFill>
                <a:srgbClr val="FF0000"/>
              </a:solidFill>
            </a:rPr>
            <a:t> se </a:t>
          </a:r>
          <a:r>
            <a:rPr lang="en-GB" sz="2800" kern="1200" dirty="0" err="1">
              <a:solidFill>
                <a:srgbClr val="FF0000"/>
              </a:solidFill>
            </a:rPr>
            <a:t>grupa</a:t>
          </a:r>
          <a:r>
            <a:rPr lang="en-GB" sz="2800" kern="1200" dirty="0">
              <a:solidFill>
                <a:srgbClr val="FF0000"/>
              </a:solidFill>
            </a:rPr>
            <a:t> </a:t>
          </a:r>
          <a:r>
            <a:rPr lang="en-GB" sz="2800" kern="1200" dirty="0" err="1">
              <a:solidFill>
                <a:srgbClr val="FF0000"/>
              </a:solidFill>
            </a:rPr>
            <a:t>previše</a:t>
          </a:r>
          <a:r>
            <a:rPr lang="en-GB" sz="2800" kern="1200" dirty="0">
              <a:solidFill>
                <a:srgbClr val="FF0000"/>
              </a:solidFill>
            </a:rPr>
            <a:t> "</a:t>
          </a:r>
          <a:r>
            <a:rPr lang="en-GB" sz="2800" kern="1200" dirty="0" err="1">
              <a:solidFill>
                <a:srgbClr val="FF0000"/>
              </a:solidFill>
            </a:rPr>
            <a:t>socijalizira</a:t>
          </a:r>
          <a:r>
            <a:rPr lang="en-GB" sz="2800" kern="1200" dirty="0">
              <a:solidFill>
                <a:srgbClr val="FF0000"/>
              </a:solidFill>
            </a:rPr>
            <a:t>";</a:t>
          </a:r>
          <a:endParaRPr lang="en-GB" sz="2800" kern="1200" noProof="0" dirty="0">
            <a:solidFill>
              <a:srgbClr val="FF0000"/>
            </a:solidFill>
          </a:endParaRPr>
        </a:p>
        <a:p>
          <a:pPr marL="571500" lvl="2" indent="-285750" algn="l" defTabSz="1244600">
            <a:lnSpc>
              <a:spcPct val="90000"/>
            </a:lnSpc>
            <a:spcBef>
              <a:spcPct val="0"/>
            </a:spcBef>
            <a:spcAft>
              <a:spcPct val="15000"/>
            </a:spcAft>
            <a:buChar char="•"/>
          </a:pPr>
          <a:r>
            <a:rPr lang="en-GB" sz="2800" kern="1200" dirty="0">
              <a:solidFill>
                <a:srgbClr val="FF0000"/>
              </a:solidFill>
            </a:rPr>
            <a:t>U </a:t>
          </a:r>
          <a:r>
            <a:rPr lang="en-GB" sz="2800" kern="1200" dirty="0" err="1">
              <a:solidFill>
                <a:srgbClr val="FF0000"/>
              </a:solidFill>
            </a:rPr>
            <a:t>usporedbi</a:t>
          </a:r>
          <a:r>
            <a:rPr lang="en-GB" sz="2800" kern="1200" dirty="0">
              <a:solidFill>
                <a:srgbClr val="FF0000"/>
              </a:solidFill>
            </a:rPr>
            <a:t> s </a:t>
          </a:r>
          <a:r>
            <a:rPr lang="en-GB" sz="2800" kern="1200" dirty="0" err="1">
              <a:solidFill>
                <a:srgbClr val="FF0000"/>
              </a:solidFill>
            </a:rPr>
            <a:t>brainstormingom</a:t>
          </a:r>
          <a:r>
            <a:rPr lang="en-GB" sz="2800" kern="1200" dirty="0">
              <a:solidFill>
                <a:srgbClr val="FF0000"/>
              </a:solidFill>
            </a:rPr>
            <a:t>, brainwriting </a:t>
          </a:r>
          <a:r>
            <a:rPr lang="en-GB" sz="2800" kern="1200" dirty="0" err="1">
              <a:solidFill>
                <a:srgbClr val="FF0000"/>
              </a:solidFill>
            </a:rPr>
            <a:t>ima</a:t>
          </a:r>
          <a:r>
            <a:rPr lang="en-GB" sz="2800" kern="1200" dirty="0">
              <a:solidFill>
                <a:srgbClr val="FF0000"/>
              </a:solidFill>
            </a:rPr>
            <a:t> </a:t>
          </a:r>
          <a:r>
            <a:rPr lang="en-GB" sz="2800" kern="1200" dirty="0" err="1">
              <a:solidFill>
                <a:srgbClr val="FF0000"/>
              </a:solidFill>
            </a:rPr>
            <a:t>tendenciju</a:t>
          </a:r>
          <a:r>
            <a:rPr lang="en-GB" sz="2800" kern="1200" dirty="0">
              <a:solidFill>
                <a:srgbClr val="FF0000"/>
              </a:solidFill>
            </a:rPr>
            <a:t> </a:t>
          </a:r>
          <a:r>
            <a:rPr lang="en-GB" sz="2800" kern="1200" dirty="0" err="1">
              <a:solidFill>
                <a:srgbClr val="FF0000"/>
              </a:solidFill>
            </a:rPr>
            <a:t>rezultirati</a:t>
          </a:r>
          <a:r>
            <a:rPr lang="en-GB" sz="2800" kern="1200" dirty="0">
              <a:solidFill>
                <a:srgbClr val="FF0000"/>
              </a:solidFill>
            </a:rPr>
            <a:t> </a:t>
          </a:r>
          <a:r>
            <a:rPr lang="en-GB" sz="2800" kern="1200" dirty="0" err="1">
              <a:solidFill>
                <a:srgbClr val="FF0000"/>
              </a:solidFill>
            </a:rPr>
            <a:t>nešto</a:t>
          </a:r>
          <a:r>
            <a:rPr lang="en-GB" sz="2800" kern="1200" dirty="0">
              <a:solidFill>
                <a:srgbClr val="FF0000"/>
              </a:solidFill>
            </a:rPr>
            <a:t> </a:t>
          </a:r>
          <a:r>
            <a:rPr lang="en-GB" sz="2800" kern="1200" dirty="0" err="1">
              <a:solidFill>
                <a:srgbClr val="FF0000"/>
              </a:solidFill>
            </a:rPr>
            <a:t>manje</a:t>
          </a:r>
          <a:r>
            <a:rPr lang="en-GB" sz="2800" kern="1200" dirty="0">
              <a:solidFill>
                <a:srgbClr val="FF0000"/>
              </a:solidFill>
            </a:rPr>
            <a:t>, </a:t>
          </a:r>
          <a:r>
            <a:rPr lang="en-GB" sz="2800" kern="1200" dirty="0" err="1">
              <a:solidFill>
                <a:srgbClr val="FF0000"/>
              </a:solidFill>
            </a:rPr>
            <a:t>ali</a:t>
          </a:r>
          <a:r>
            <a:rPr lang="en-GB" sz="2800" kern="1200" dirty="0">
              <a:solidFill>
                <a:srgbClr val="FF0000"/>
              </a:solidFill>
            </a:rPr>
            <a:t> </a:t>
          </a:r>
          <a:r>
            <a:rPr lang="en-GB" sz="2800" kern="1200" dirty="0" err="1">
              <a:solidFill>
                <a:srgbClr val="FF0000"/>
              </a:solidFill>
            </a:rPr>
            <a:t>bolje</a:t>
          </a:r>
          <a:r>
            <a:rPr lang="en-GB" sz="2800" kern="1200" dirty="0">
              <a:solidFill>
                <a:srgbClr val="FF0000"/>
              </a:solidFill>
            </a:rPr>
            <a:t> </a:t>
          </a:r>
          <a:r>
            <a:rPr lang="en-GB" sz="2800" kern="1200" dirty="0" err="1">
              <a:solidFill>
                <a:srgbClr val="FF0000"/>
              </a:solidFill>
            </a:rPr>
            <a:t>razvijenim</a:t>
          </a:r>
          <a:r>
            <a:rPr lang="en-GB" sz="2800" kern="1200" dirty="0">
              <a:solidFill>
                <a:srgbClr val="FF0000"/>
              </a:solidFill>
            </a:rPr>
            <a:t> </a:t>
          </a:r>
          <a:r>
            <a:rPr lang="en-GB" sz="2800" kern="1200" dirty="0" err="1">
              <a:solidFill>
                <a:srgbClr val="FF0000"/>
              </a:solidFill>
            </a:rPr>
            <a:t>idejama</a:t>
          </a:r>
          <a:r>
            <a:rPr lang="en-GB" sz="2800" kern="1200" dirty="0">
              <a:solidFill>
                <a:srgbClr val="FF0000"/>
              </a:solidFill>
            </a:rPr>
            <a:t> (</a:t>
          </a:r>
          <a:r>
            <a:rPr lang="en-GB" sz="2800" kern="1200" dirty="0" err="1">
              <a:solidFill>
                <a:srgbClr val="FF0000"/>
              </a:solidFill>
            </a:rPr>
            <a:t>Roco</a:t>
          </a:r>
          <a:r>
            <a:rPr lang="en-GB" sz="2800" kern="1200" dirty="0">
              <a:solidFill>
                <a:srgbClr val="FF0000"/>
              </a:solidFill>
            </a:rPr>
            <a:t>, 2004.).</a:t>
          </a:r>
          <a:r>
            <a:rPr lang="en-GB" sz="2800" kern="1200" noProof="0" dirty="0">
              <a:solidFill>
                <a:srgbClr val="FF0000"/>
              </a:solidFill>
            </a:rPr>
            <a:t>(</a:t>
          </a:r>
          <a:r>
            <a:rPr lang="en-GB" sz="2800" kern="1200" noProof="0" dirty="0" err="1">
              <a:solidFill>
                <a:srgbClr val="FF0000"/>
              </a:solidFill>
            </a:rPr>
            <a:t>Roco</a:t>
          </a:r>
          <a:r>
            <a:rPr lang="en-GB" sz="2800" kern="1200" noProof="0" dirty="0">
              <a:solidFill>
                <a:srgbClr val="FF0000"/>
              </a:solidFill>
            </a:rPr>
            <a:t>, 2004)</a:t>
          </a:r>
        </a:p>
      </dsp:txBody>
      <dsp:txXfrm>
        <a:off x="0" y="424103"/>
        <a:ext cx="12531135" cy="5556600"/>
      </dsp:txXfrm>
    </dsp:sp>
    <dsp:sp modelId="{9EC7A296-75AA-4627-B68C-3DF6D6C7ADBD}">
      <dsp:nvSpPr>
        <dsp:cNvPr id="0" name=""/>
        <dsp:cNvSpPr/>
      </dsp:nvSpPr>
      <dsp:spPr>
        <a:xfrm>
          <a:off x="626556" y="5411"/>
          <a:ext cx="8771794" cy="826560"/>
        </a:xfrm>
        <a:prstGeom prst="roundRect">
          <a:avLst/>
        </a:prstGeom>
        <a:solidFill>
          <a:srgbClr val="E12227"/>
        </a:solidFill>
        <a:ln w="25400" cap="flat" cmpd="sng" algn="ctr">
          <a:solidFill>
            <a:srgbClr val="E1222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553" tIns="0" rIns="331553" bIns="0" numCol="1" spcCol="1270" anchor="ctr" anchorCtr="0">
          <a:noAutofit/>
        </a:bodyPr>
        <a:lstStyle/>
        <a:p>
          <a:pPr marL="0" lvl="0" indent="0" algn="l" defTabSz="1244600" rtl="0">
            <a:lnSpc>
              <a:spcPct val="90000"/>
            </a:lnSpc>
            <a:spcBef>
              <a:spcPct val="0"/>
            </a:spcBef>
            <a:spcAft>
              <a:spcPct val="35000"/>
            </a:spcAft>
            <a:buNone/>
          </a:pPr>
          <a:r>
            <a:rPr lang="en-GB" sz="2800" kern="1200"/>
            <a:t>Brain-writing</a:t>
          </a:r>
          <a:endParaRPr lang="hr-HR" sz="2800" kern="1200"/>
        </a:p>
      </dsp:txBody>
      <dsp:txXfrm>
        <a:off x="666905" y="45760"/>
        <a:ext cx="8691096" cy="74586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7864"/>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hr-HR" sz="3800" b="1" kern="1200" dirty="0"/>
            <a:t>Tehnike poticanja kreativnosti: </a:t>
          </a:r>
          <a:r>
            <a:rPr lang="en-GB" sz="3800" b="1" kern="1200" noProof="0" dirty="0"/>
            <a:t>Six Thinking Hats</a:t>
          </a:r>
          <a:endParaRPr lang="en-GB" sz="3800" kern="1200" noProof="0" dirty="0"/>
        </a:p>
      </dsp:txBody>
      <dsp:txXfrm>
        <a:off x="44924" y="52788"/>
        <a:ext cx="16110152" cy="83042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301DD-7512-46F3-BD81-C26C11B007D1}">
      <dsp:nvSpPr>
        <dsp:cNvPr id="0" name=""/>
        <dsp:cNvSpPr/>
      </dsp:nvSpPr>
      <dsp:spPr>
        <a:xfrm>
          <a:off x="0" y="368865"/>
          <a:ext cx="10014579" cy="5040000"/>
        </a:xfrm>
        <a:prstGeom prst="rect">
          <a:avLst/>
        </a:prstGeom>
        <a:solidFill>
          <a:schemeClr val="lt1">
            <a:alpha val="90000"/>
            <a:hueOff val="0"/>
            <a:satOff val="0"/>
            <a:lumOff val="0"/>
            <a:alphaOff val="0"/>
          </a:schemeClr>
        </a:solidFill>
        <a:ln w="25400" cap="flat" cmpd="sng" algn="ctr">
          <a:solidFill>
            <a:srgbClr val="E12227"/>
          </a:solidFill>
          <a:prstDash val="solid"/>
        </a:ln>
        <a:effectLst/>
      </dsp:spPr>
      <dsp:style>
        <a:lnRef idx="2">
          <a:scrgbClr r="0" g="0" b="0"/>
        </a:lnRef>
        <a:fillRef idx="1">
          <a:scrgbClr r="0" g="0" b="0"/>
        </a:fillRef>
        <a:effectRef idx="0">
          <a:scrgbClr r="0" g="0" b="0"/>
        </a:effectRef>
        <a:fontRef idx="minor"/>
      </dsp:style>
      <dsp:txBody>
        <a:bodyPr spcFirstLastPara="0" vert="horz" wrap="square" lIns="777243" tIns="520700" rIns="777243" bIns="177800" numCol="1" spcCol="1270" anchor="t" anchorCtr="0">
          <a:noAutofit/>
        </a:bodyPr>
        <a:lstStyle/>
        <a:p>
          <a:pPr marL="228600" lvl="1" indent="-228600" algn="l" defTabSz="1111250" rtl="0">
            <a:lnSpc>
              <a:spcPct val="90000"/>
            </a:lnSpc>
            <a:spcBef>
              <a:spcPct val="0"/>
            </a:spcBef>
            <a:spcAft>
              <a:spcPct val="15000"/>
            </a:spcAft>
            <a:buChar char="•"/>
          </a:pPr>
          <a:r>
            <a:rPr lang="en-GB" sz="2500" kern="1200" noProof="0" dirty="0" err="1"/>
            <a:t>Šest</a:t>
          </a:r>
          <a:r>
            <a:rPr lang="en-GB" sz="2500" kern="1200" noProof="0" dirty="0"/>
            <a:t> </a:t>
          </a:r>
          <a:r>
            <a:rPr lang="en-GB" sz="2500" kern="1200" noProof="0" dirty="0" err="1"/>
            <a:t>različitih</a:t>
          </a:r>
          <a:r>
            <a:rPr lang="en-GB" sz="2500" kern="1200" noProof="0" dirty="0"/>
            <a:t> </a:t>
          </a:r>
          <a:r>
            <a:rPr lang="en-GB" sz="2500" kern="1200" noProof="0" dirty="0" err="1"/>
            <a:t>kognitivnih</a:t>
          </a:r>
          <a:r>
            <a:rPr lang="en-GB" sz="2500" kern="1200" noProof="0" dirty="0"/>
            <a:t> </a:t>
          </a:r>
          <a:r>
            <a:rPr lang="en-GB" sz="2500" kern="1200" noProof="0" dirty="0" err="1"/>
            <a:t>pristupa</a:t>
          </a:r>
          <a:r>
            <a:rPr lang="en-GB" sz="2500" kern="1200" noProof="0" dirty="0"/>
            <a:t> </a:t>
          </a:r>
          <a:r>
            <a:rPr lang="en-GB" sz="2500" kern="1200" noProof="0" dirty="0" err="1"/>
            <a:t>razmišljanju</a:t>
          </a:r>
          <a:endParaRPr lang="en-GB" sz="2500" kern="1200" noProof="0" dirty="0"/>
        </a:p>
        <a:p>
          <a:pPr marL="228600" lvl="1" indent="-228600" algn="l" defTabSz="1111250" rtl="0">
            <a:lnSpc>
              <a:spcPct val="90000"/>
            </a:lnSpc>
            <a:spcBef>
              <a:spcPct val="0"/>
            </a:spcBef>
            <a:spcAft>
              <a:spcPct val="15000"/>
            </a:spcAft>
            <a:buChar char="•"/>
          </a:pPr>
          <a:r>
            <a:rPr lang="en-GB" sz="2500" kern="1200" dirty="0" err="1"/>
            <a:t>Šest</a:t>
          </a:r>
          <a:r>
            <a:rPr lang="en-GB" sz="2500" kern="1200" dirty="0"/>
            <a:t> </a:t>
          </a:r>
          <a:r>
            <a:rPr lang="en-GB" sz="2500" kern="1200" dirty="0" err="1"/>
            <a:t>šešira</a:t>
          </a:r>
          <a:r>
            <a:rPr lang="en-GB" sz="2500" kern="1200" dirty="0"/>
            <a:t> </a:t>
          </a:r>
          <a:r>
            <a:rPr lang="en-GB" sz="2500" kern="1200" dirty="0" err="1"/>
            <a:t>različito</a:t>
          </a:r>
          <a:r>
            <a:rPr lang="en-GB" sz="2500" kern="1200" dirty="0"/>
            <a:t> je </a:t>
          </a:r>
          <a:r>
            <a:rPr lang="en-GB" sz="2500" kern="1200" dirty="0" err="1"/>
            <a:t>obojeno</a:t>
          </a:r>
          <a:r>
            <a:rPr lang="en-GB" sz="2500" kern="1200" dirty="0"/>
            <a:t> </a:t>
          </a:r>
          <a:r>
            <a:rPr lang="en-GB" sz="2500" kern="1200" dirty="0" err="1"/>
            <a:t>i</a:t>
          </a:r>
          <a:r>
            <a:rPr lang="en-GB" sz="2500" kern="1200" dirty="0"/>
            <a:t> </a:t>
          </a:r>
          <a:r>
            <a:rPr lang="en-GB" sz="2500" kern="1200" dirty="0" err="1"/>
            <a:t>svaki</a:t>
          </a:r>
          <a:r>
            <a:rPr lang="en-GB" sz="2500" kern="1200" dirty="0"/>
            <a:t> </a:t>
          </a:r>
          <a:r>
            <a:rPr lang="en-GB" sz="2500" kern="1200" dirty="0" err="1"/>
            <a:t>predstavlja</a:t>
          </a:r>
          <a:r>
            <a:rPr lang="en-GB" sz="2500" kern="1200" dirty="0"/>
            <a:t> </a:t>
          </a:r>
          <a:r>
            <a:rPr lang="en-GB" sz="2500" kern="1200" dirty="0" err="1"/>
            <a:t>drugačiji</a:t>
          </a:r>
          <a:r>
            <a:rPr lang="en-GB" sz="2500" kern="1200" dirty="0"/>
            <a:t> </a:t>
          </a:r>
          <a:r>
            <a:rPr lang="en-GB" sz="2500" kern="1200" dirty="0" err="1"/>
            <a:t>pristup</a:t>
          </a:r>
          <a:r>
            <a:rPr lang="en-GB" sz="2500" kern="1200" dirty="0"/>
            <a:t> </a:t>
          </a:r>
          <a:r>
            <a:rPr lang="en-GB" sz="2500" kern="1200" dirty="0" err="1"/>
            <a:t>problemu</a:t>
          </a:r>
          <a:r>
            <a:rPr lang="en-GB" sz="2500" kern="1200" dirty="0"/>
            <a:t>.</a:t>
          </a:r>
          <a:endParaRPr lang="en-GB" sz="2500" kern="1200" noProof="0" dirty="0"/>
        </a:p>
        <a:p>
          <a:pPr marL="228600" lvl="1" indent="-228600" algn="l" defTabSz="1111250" rtl="0">
            <a:lnSpc>
              <a:spcPct val="90000"/>
            </a:lnSpc>
            <a:spcBef>
              <a:spcPct val="0"/>
            </a:spcBef>
            <a:spcAft>
              <a:spcPct val="15000"/>
            </a:spcAft>
            <a:buChar char="•"/>
          </a:pPr>
          <a:r>
            <a:rPr lang="en-GB" sz="2500" kern="1200" noProof="0" dirty="0" err="1"/>
            <a:t>Boje</a:t>
          </a:r>
          <a:r>
            <a:rPr lang="en-GB" sz="2500" kern="1200" noProof="0" dirty="0"/>
            <a:t> </a:t>
          </a:r>
          <a:r>
            <a:rPr lang="en-GB" sz="2500" kern="1200" noProof="0" dirty="0" err="1"/>
            <a:t>su</a:t>
          </a:r>
          <a:r>
            <a:rPr lang="en-GB" sz="2500" kern="1200" noProof="0" dirty="0"/>
            <a:t>:</a:t>
          </a:r>
        </a:p>
        <a:p>
          <a:pPr marL="457200" lvl="2" indent="-228600" algn="l" defTabSz="1111250" rtl="0">
            <a:lnSpc>
              <a:spcPct val="90000"/>
            </a:lnSpc>
            <a:spcBef>
              <a:spcPct val="0"/>
            </a:spcBef>
            <a:spcAft>
              <a:spcPct val="15000"/>
            </a:spcAft>
            <a:buChar char="•"/>
          </a:pPr>
          <a:r>
            <a:rPr lang="en-GB" sz="2500" kern="1200"/>
            <a:t>Žuta – prednosti, pozitivni aspekti, svjetlina i optimizam</a:t>
          </a:r>
          <a:endParaRPr lang="en-GB" sz="2500" kern="1200" noProof="0" dirty="0"/>
        </a:p>
        <a:p>
          <a:pPr marL="457200" lvl="2" indent="-228600" algn="l" defTabSz="1111250">
            <a:lnSpc>
              <a:spcPct val="90000"/>
            </a:lnSpc>
            <a:spcBef>
              <a:spcPct val="0"/>
            </a:spcBef>
            <a:spcAft>
              <a:spcPct val="15000"/>
            </a:spcAft>
            <a:buFont typeface="Symbol" pitchFamily="2" charset="2"/>
            <a:buChar char=""/>
          </a:pPr>
          <a:r>
            <a:rPr lang="en-GB" sz="2500" kern="1200"/>
            <a:t>Crna – Poteškoće, Negativni aspekti, Oprez i kritičnost</a:t>
          </a:r>
          <a:endParaRPr lang="en-HR" sz="2500" kern="1200"/>
        </a:p>
        <a:p>
          <a:pPr marL="457200" lvl="2" indent="-228600" algn="l" defTabSz="1111250">
            <a:lnSpc>
              <a:spcPct val="90000"/>
            </a:lnSpc>
            <a:spcBef>
              <a:spcPct val="0"/>
            </a:spcBef>
            <a:spcAft>
              <a:spcPct val="15000"/>
            </a:spcAft>
            <a:buFont typeface="Symbol" pitchFamily="2" charset="2"/>
            <a:buChar char=""/>
          </a:pPr>
          <a:r>
            <a:rPr lang="en-GB" sz="2500" kern="1200"/>
            <a:t>Plava – proces, organizacijsko razmišljanje: sažetak, sljedeći koraci…</a:t>
          </a:r>
          <a:endParaRPr lang="en-HR" sz="2500" kern="1200"/>
        </a:p>
        <a:p>
          <a:pPr marL="457200" lvl="2" indent="-228600" algn="l" defTabSz="1111250">
            <a:lnSpc>
              <a:spcPct val="90000"/>
            </a:lnSpc>
            <a:spcBef>
              <a:spcPct val="0"/>
            </a:spcBef>
            <a:spcAft>
              <a:spcPct val="15000"/>
            </a:spcAft>
            <a:buFont typeface="Symbol" pitchFamily="2" charset="2"/>
            <a:buChar char=""/>
          </a:pPr>
          <a:r>
            <a:rPr lang="en-GB" sz="2500" kern="1200"/>
            <a:t>Zeleno – Kreativnost, nove ideje, alternative</a:t>
          </a:r>
          <a:endParaRPr lang="en-HR" sz="2500" kern="1200"/>
        </a:p>
        <a:p>
          <a:pPr marL="457200" lvl="2" indent="-228600" algn="l" defTabSz="1111250">
            <a:lnSpc>
              <a:spcPct val="90000"/>
            </a:lnSpc>
            <a:spcBef>
              <a:spcPct val="0"/>
            </a:spcBef>
            <a:spcAft>
              <a:spcPct val="15000"/>
            </a:spcAft>
            <a:buFont typeface="Symbol" pitchFamily="2" charset="2"/>
            <a:buChar char=""/>
          </a:pPr>
          <a:r>
            <a:rPr lang="en-GB" sz="2500" kern="1200"/>
            <a:t>Crvena – Emocije, intuicija, instinkt i predosjećaj</a:t>
          </a:r>
          <a:endParaRPr lang="en-HR" sz="2500" kern="1200"/>
        </a:p>
        <a:p>
          <a:pPr marL="457200" lvl="2" indent="-228600" algn="l" defTabSz="1111250">
            <a:lnSpc>
              <a:spcPct val="90000"/>
            </a:lnSpc>
            <a:spcBef>
              <a:spcPct val="0"/>
            </a:spcBef>
            <a:spcAft>
              <a:spcPct val="15000"/>
            </a:spcAft>
            <a:buFont typeface="Symbol" pitchFamily="2" charset="2"/>
            <a:buChar char=""/>
          </a:pPr>
          <a:r>
            <a:rPr lang="en-GB" sz="2500" kern="1200" dirty="0" err="1"/>
            <a:t>Bijela</a:t>
          </a:r>
          <a:r>
            <a:rPr lang="en-GB" sz="2500" kern="1200" dirty="0"/>
            <a:t> – </a:t>
          </a:r>
          <a:r>
            <a:rPr lang="en-GB" sz="2500" kern="1200" dirty="0" err="1"/>
            <a:t>činjenice</a:t>
          </a:r>
          <a:r>
            <a:rPr lang="en-GB" sz="2500" kern="1200" dirty="0"/>
            <a:t>, </a:t>
          </a:r>
          <a:r>
            <a:rPr lang="en-GB" sz="2500" kern="1200" dirty="0" err="1"/>
            <a:t>podaci</a:t>
          </a:r>
          <a:r>
            <a:rPr lang="en-GB" sz="2500" kern="1200" dirty="0"/>
            <a:t>, </a:t>
          </a:r>
          <a:r>
            <a:rPr lang="en-GB" sz="2500" kern="1200" dirty="0" err="1"/>
            <a:t>racionalnost</a:t>
          </a:r>
          <a:endParaRPr lang="en-HR" sz="2500" kern="1200" dirty="0"/>
        </a:p>
      </dsp:txBody>
      <dsp:txXfrm>
        <a:off x="0" y="368865"/>
        <a:ext cx="10014579" cy="5040000"/>
      </dsp:txXfrm>
    </dsp:sp>
    <dsp:sp modelId="{BD0264EF-516D-4A52-83DB-EDF7346530D1}">
      <dsp:nvSpPr>
        <dsp:cNvPr id="0" name=""/>
        <dsp:cNvSpPr/>
      </dsp:nvSpPr>
      <dsp:spPr>
        <a:xfrm>
          <a:off x="500728" y="599"/>
          <a:ext cx="7010205" cy="738000"/>
        </a:xfrm>
        <a:prstGeom prst="roundRect">
          <a:avLst/>
        </a:prstGeom>
        <a:solidFill>
          <a:srgbClr val="E122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969" tIns="0" rIns="264969" bIns="0" numCol="1" spcCol="1270" anchor="ctr" anchorCtr="0">
          <a:noAutofit/>
        </a:bodyPr>
        <a:lstStyle/>
        <a:p>
          <a:pPr marL="0" lvl="0" indent="0" algn="l" defTabSz="1111250" rtl="0">
            <a:lnSpc>
              <a:spcPct val="90000"/>
            </a:lnSpc>
            <a:spcBef>
              <a:spcPct val="0"/>
            </a:spcBef>
            <a:spcAft>
              <a:spcPct val="35000"/>
            </a:spcAft>
            <a:buNone/>
          </a:pPr>
          <a:r>
            <a:rPr lang="en-GB" sz="2500" kern="1200" dirty="0"/>
            <a:t>The six thinking hats </a:t>
          </a:r>
          <a:r>
            <a:rPr lang="en-GB" sz="2500" kern="1200" dirty="0" err="1"/>
            <a:t>metafora</a:t>
          </a:r>
          <a:endParaRPr lang="hr-HR" sz="2500" kern="1200" dirty="0"/>
        </a:p>
      </dsp:txBody>
      <dsp:txXfrm>
        <a:off x="536754" y="36625"/>
        <a:ext cx="6938153" cy="66594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CD17-01C9-426B-8124-15CB5B8B4CE9}">
      <dsp:nvSpPr>
        <dsp:cNvPr id="0" name=""/>
        <dsp:cNvSpPr/>
      </dsp:nvSpPr>
      <dsp:spPr>
        <a:xfrm>
          <a:off x="0" y="0"/>
          <a:ext cx="16200000" cy="92027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b="1" kern="1200" noProof="0" dirty="0" err="1"/>
            <a:t>Dizajn</a:t>
          </a:r>
          <a:r>
            <a:rPr lang="en-GB" sz="3800" b="1" kern="1200" noProof="0" dirty="0"/>
            <a:t> </a:t>
          </a:r>
          <a:r>
            <a:rPr lang="en-GB" sz="3800" b="1" kern="1200" noProof="0" dirty="0" err="1"/>
            <a:t>razmišljanje</a:t>
          </a:r>
          <a:r>
            <a:rPr lang="en-GB" sz="3800" b="1" kern="1200" noProof="0" dirty="0"/>
            <a:t> </a:t>
          </a:r>
          <a:endParaRPr lang="en-GB" sz="3800" kern="1200" noProof="0" dirty="0"/>
        </a:p>
      </dsp:txBody>
      <dsp:txXfrm>
        <a:off x="44924" y="44924"/>
        <a:ext cx="16110152" cy="83042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E5BA7-B08E-4F85-9419-E12052003C7C}">
      <dsp:nvSpPr>
        <dsp:cNvPr id="0" name=""/>
        <dsp:cNvSpPr/>
      </dsp:nvSpPr>
      <dsp:spPr>
        <a:xfrm>
          <a:off x="0" y="351299"/>
          <a:ext cx="15849601" cy="2494800"/>
        </a:xfrm>
        <a:prstGeom prst="rect">
          <a:avLst/>
        </a:prstGeom>
        <a:solidFill>
          <a:schemeClr val="bg1"/>
        </a:solidFill>
        <a:ln w="25400" cap="flat" cmpd="sng" algn="ctr">
          <a:solidFill>
            <a:srgbClr val="243255"/>
          </a:solidFill>
          <a:prstDash val="solid"/>
        </a:ln>
        <a:effectLst/>
      </dsp:spPr>
      <dsp:style>
        <a:lnRef idx="2">
          <a:scrgbClr r="0" g="0" b="0"/>
        </a:lnRef>
        <a:fillRef idx="1">
          <a:scrgbClr r="0" g="0" b="0"/>
        </a:fillRef>
        <a:effectRef idx="0">
          <a:scrgbClr r="0" g="0" b="0"/>
        </a:effectRef>
        <a:fontRef idx="minor"/>
      </dsp:style>
      <dsp:txBody>
        <a:bodyPr spcFirstLastPara="0" vert="horz" wrap="square" lIns="1230105" tIns="374904" rIns="1230105"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err="1"/>
            <a:t>Dizajnersko</a:t>
          </a:r>
          <a:r>
            <a:rPr lang="en-GB" sz="1800" kern="1200" dirty="0"/>
            <a:t> </a:t>
          </a:r>
          <a:r>
            <a:rPr lang="en-GB" sz="1800" kern="1200" dirty="0" err="1"/>
            <a:t>razmišljanje</a:t>
          </a:r>
          <a:r>
            <a:rPr lang="en-GB" sz="1800" kern="1200" dirty="0"/>
            <a:t> je </a:t>
          </a:r>
          <a:r>
            <a:rPr lang="en-GB" sz="1800" kern="1200" dirty="0" err="1"/>
            <a:t>proces</a:t>
          </a:r>
          <a:r>
            <a:rPr lang="en-GB" sz="1800" kern="1200" dirty="0"/>
            <a:t> koji </a:t>
          </a:r>
          <a:r>
            <a:rPr lang="en-GB" sz="1800" kern="1200" dirty="0" err="1"/>
            <a:t>dizajneri</a:t>
          </a:r>
          <a:r>
            <a:rPr lang="en-GB" sz="1800" kern="1200" dirty="0"/>
            <a:t> </a:t>
          </a:r>
          <a:r>
            <a:rPr lang="en-GB" sz="1800" kern="1200" dirty="0" err="1"/>
            <a:t>redovito</a:t>
          </a:r>
          <a:r>
            <a:rPr lang="en-GB" sz="1800" kern="1200" dirty="0"/>
            <a:t> </a:t>
          </a:r>
          <a:r>
            <a:rPr lang="en-GB" sz="1800" kern="1200" dirty="0" err="1"/>
            <a:t>koriste</a:t>
          </a:r>
          <a:r>
            <a:rPr lang="en-GB" sz="1800" kern="1200" noProof="0" dirty="0"/>
            <a:t>, </a:t>
          </a:r>
        </a:p>
        <a:p>
          <a:pPr marL="171450" lvl="1" indent="-171450" algn="l" defTabSz="800100">
            <a:lnSpc>
              <a:spcPct val="90000"/>
            </a:lnSpc>
            <a:spcBef>
              <a:spcPct val="0"/>
            </a:spcBef>
            <a:spcAft>
              <a:spcPct val="15000"/>
            </a:spcAft>
            <a:buChar char="•"/>
          </a:pPr>
          <a:r>
            <a:rPr lang="en-GB" sz="1800" kern="1200" dirty="0" err="1"/>
            <a:t>Brzo</a:t>
          </a:r>
          <a:r>
            <a:rPr lang="en-GB" sz="1800" kern="1200" dirty="0"/>
            <a:t> se </a:t>
          </a:r>
          <a:r>
            <a:rPr lang="en-GB" sz="1800" kern="1200" dirty="0" err="1"/>
            <a:t>širi</a:t>
          </a:r>
          <a:r>
            <a:rPr lang="en-GB" sz="1800" kern="1200" dirty="0"/>
            <a:t> </a:t>
          </a:r>
          <a:r>
            <a:rPr lang="en-GB" sz="1800" kern="1200" dirty="0" err="1"/>
            <a:t>među</a:t>
          </a:r>
          <a:r>
            <a:rPr lang="en-GB" sz="1800" kern="1200" dirty="0"/>
            <a:t> </a:t>
          </a:r>
          <a:r>
            <a:rPr lang="en-GB" sz="1800" kern="1200" dirty="0" err="1"/>
            <a:t>organizacijama</a:t>
          </a:r>
          <a:r>
            <a:rPr lang="en-GB" sz="1800" kern="1200" dirty="0"/>
            <a:t> </a:t>
          </a:r>
          <a:r>
            <a:rPr lang="en-GB" sz="1800" kern="1200" dirty="0" err="1"/>
            <a:t>kao</a:t>
          </a:r>
          <a:r>
            <a:rPr lang="en-GB" sz="1800" kern="1200" dirty="0"/>
            <a:t> </a:t>
          </a:r>
          <a:r>
            <a:rPr lang="en-GB" sz="1800" kern="1200" dirty="0" err="1"/>
            <a:t>sredstvo</a:t>
          </a:r>
          <a:r>
            <a:rPr lang="en-GB" sz="1800" kern="1200" dirty="0"/>
            <a:t> za </a:t>
          </a:r>
          <a:r>
            <a:rPr lang="en-GB" sz="1800" kern="1200" dirty="0" err="1"/>
            <a:t>poticanje</a:t>
          </a:r>
          <a:r>
            <a:rPr lang="en-GB" sz="1800" kern="1200" dirty="0"/>
            <a:t> </a:t>
          </a:r>
          <a:r>
            <a:rPr lang="en-GB" sz="1800" kern="1200" dirty="0" err="1"/>
            <a:t>inovacija</a:t>
          </a:r>
          <a:r>
            <a:rPr lang="en-GB" sz="1800" kern="1200" dirty="0"/>
            <a:t> </a:t>
          </a:r>
          <a:r>
            <a:rPr lang="en-GB" sz="1800" kern="1200" dirty="0" err="1"/>
            <a:t>kroz</a:t>
          </a:r>
          <a:r>
            <a:rPr lang="en-GB" sz="1800" kern="1200" dirty="0"/>
            <a:t> </a:t>
          </a:r>
          <a:r>
            <a:rPr lang="en-GB" sz="1800" kern="1200" dirty="0" err="1"/>
            <a:t>kreativne</a:t>
          </a:r>
          <a:r>
            <a:rPr lang="en-GB" sz="1800" kern="1200" dirty="0"/>
            <a:t> </a:t>
          </a:r>
          <a:r>
            <a:rPr lang="en-GB" sz="1800" kern="1200" dirty="0" err="1"/>
            <a:t>procese</a:t>
          </a:r>
          <a:r>
            <a:rPr lang="en-GB" sz="1800" kern="1200" dirty="0"/>
            <a:t> </a:t>
          </a:r>
          <a:r>
            <a:rPr lang="en-GB" sz="1800" kern="1200" dirty="0" err="1"/>
            <a:t>rješavanja</a:t>
          </a:r>
          <a:r>
            <a:rPr lang="en-GB" sz="1800" kern="1200" dirty="0"/>
            <a:t> </a:t>
          </a:r>
          <a:r>
            <a:rPr lang="en-GB" sz="1800" kern="1200" dirty="0" err="1"/>
            <a:t>problema</a:t>
          </a:r>
          <a:endParaRPr lang="en-GB" sz="1800" kern="1200" noProof="0" dirty="0"/>
        </a:p>
        <a:p>
          <a:pPr marL="171450" lvl="1" indent="-171450" algn="l" defTabSz="800100">
            <a:lnSpc>
              <a:spcPct val="90000"/>
            </a:lnSpc>
            <a:spcBef>
              <a:spcPct val="0"/>
            </a:spcBef>
            <a:spcAft>
              <a:spcPct val="15000"/>
            </a:spcAft>
            <a:buChar char="•"/>
          </a:pPr>
          <a:r>
            <a:rPr lang="en-GB" sz="1800" kern="1200" noProof="0" dirty="0"/>
            <a:t> </a:t>
          </a:r>
          <a:r>
            <a:rPr lang="en-GB" sz="1800" kern="1200" dirty="0" err="1"/>
            <a:t>Poduzetnici</a:t>
          </a:r>
          <a:r>
            <a:rPr lang="en-GB" sz="1800" kern="1200" dirty="0"/>
            <a:t> </a:t>
          </a:r>
          <a:r>
            <a:rPr lang="en-GB" sz="1800" kern="1200" dirty="0" err="1"/>
            <a:t>mogu</a:t>
          </a:r>
          <a:r>
            <a:rPr lang="en-GB" sz="1800" kern="1200" dirty="0"/>
            <a:t> </a:t>
          </a:r>
          <a:r>
            <a:rPr lang="en-GB" sz="1800" kern="1200" dirty="0" err="1"/>
            <a:t>koristiti</a:t>
          </a:r>
          <a:r>
            <a:rPr lang="en-GB" sz="1800" kern="1200" dirty="0"/>
            <a:t> </a:t>
          </a:r>
          <a:r>
            <a:rPr lang="en-GB" sz="1800" kern="1200" dirty="0" err="1"/>
            <a:t>dizajnersko</a:t>
          </a:r>
          <a:r>
            <a:rPr lang="en-GB" sz="1800" kern="1200" dirty="0"/>
            <a:t> </a:t>
          </a:r>
          <a:r>
            <a:rPr lang="en-GB" sz="1800" kern="1200" dirty="0" err="1"/>
            <a:t>razmišljanje</a:t>
          </a:r>
          <a:r>
            <a:rPr lang="en-GB" sz="1800" kern="1200" dirty="0"/>
            <a:t>, </a:t>
          </a:r>
          <a:r>
            <a:rPr lang="en-GB" sz="1800" kern="1200" dirty="0" err="1"/>
            <a:t>tj</a:t>
          </a:r>
          <a:r>
            <a:rPr lang="en-GB" sz="1800" kern="1200" dirty="0"/>
            <a:t>. </a:t>
          </a:r>
          <a:r>
            <a:rPr lang="en-GB" sz="1800" kern="1200" dirty="0" err="1"/>
            <a:t>refleksiju</a:t>
          </a:r>
          <a:r>
            <a:rPr lang="en-GB" sz="1800" kern="1200" dirty="0"/>
            <a:t>, alternative, </a:t>
          </a:r>
          <a:r>
            <a:rPr lang="en-GB" sz="1800" kern="1200" dirty="0" err="1"/>
            <a:t>vizualizaciju</a:t>
          </a:r>
          <a:r>
            <a:rPr lang="en-GB" sz="1800" kern="1200" dirty="0"/>
            <a:t>, </a:t>
          </a:r>
          <a:r>
            <a:rPr lang="en-GB" sz="1800" kern="1200" dirty="0" err="1"/>
            <a:t>kreativno</a:t>
          </a:r>
          <a:r>
            <a:rPr lang="en-GB" sz="1800" kern="1200" dirty="0"/>
            <a:t> </a:t>
          </a:r>
          <a:r>
            <a:rPr lang="en-GB" sz="1800" kern="1200" dirty="0" err="1"/>
            <a:t>rješavanje</a:t>
          </a:r>
          <a:r>
            <a:rPr lang="en-GB" sz="1800" kern="1200" dirty="0"/>
            <a:t> </a:t>
          </a:r>
          <a:r>
            <a:rPr lang="en-GB" sz="1800" kern="1200" dirty="0" err="1"/>
            <a:t>problema</a:t>
          </a:r>
          <a:r>
            <a:rPr lang="en-GB" sz="1800" kern="1200" dirty="0"/>
            <a:t>, </a:t>
          </a:r>
          <a:r>
            <a:rPr lang="en-GB" sz="1800" kern="1200" dirty="0" err="1"/>
            <a:t>kako</a:t>
          </a:r>
          <a:r>
            <a:rPr lang="en-GB" sz="1800" kern="1200" dirty="0"/>
            <a:t> bi </a:t>
          </a:r>
          <a:r>
            <a:rPr lang="en-GB" sz="1800" kern="1200" dirty="0" err="1"/>
            <a:t>identificirali</a:t>
          </a:r>
          <a:r>
            <a:rPr lang="en-GB" sz="1800" kern="1200" dirty="0"/>
            <a:t> </a:t>
          </a:r>
          <a:r>
            <a:rPr lang="en-GB" sz="1800" kern="1200" dirty="0" err="1"/>
            <a:t>jedinstvene</a:t>
          </a:r>
          <a:r>
            <a:rPr lang="en-GB" sz="1800" kern="1200" dirty="0"/>
            <a:t> </a:t>
          </a:r>
          <a:r>
            <a:rPr lang="en-GB" sz="1800" kern="1200" dirty="0" err="1"/>
            <a:t>poslovne</a:t>
          </a:r>
          <a:r>
            <a:rPr lang="en-GB" sz="1800" kern="1200" dirty="0"/>
            <a:t> </a:t>
          </a:r>
          <a:r>
            <a:rPr lang="en-GB" sz="1800" kern="1200" dirty="0" err="1"/>
            <a:t>prilike</a:t>
          </a:r>
          <a:endParaRPr lang="en-GB" sz="1800" kern="1200" noProof="0" dirty="0"/>
        </a:p>
        <a:p>
          <a:pPr marL="171450" lvl="1" indent="-171450" algn="l" defTabSz="800100">
            <a:lnSpc>
              <a:spcPct val="90000"/>
            </a:lnSpc>
            <a:spcBef>
              <a:spcPct val="0"/>
            </a:spcBef>
            <a:spcAft>
              <a:spcPct val="15000"/>
            </a:spcAft>
            <a:buChar char="•"/>
          </a:pPr>
          <a:r>
            <a:rPr lang="en-GB" sz="1800" kern="1200" dirty="0" err="1"/>
            <a:t>Neuspjeh</a:t>
          </a:r>
          <a:r>
            <a:rPr lang="en-GB" sz="1800" kern="1200" dirty="0"/>
            <a:t> </a:t>
          </a:r>
          <a:r>
            <a:rPr lang="en-GB" sz="1800" kern="1200" dirty="0" err="1"/>
            <a:t>i</a:t>
          </a:r>
          <a:r>
            <a:rPr lang="en-GB" sz="1800" kern="1200" dirty="0"/>
            <a:t> </a:t>
          </a:r>
          <a:r>
            <a:rPr lang="en-GB" sz="1800" kern="1200" dirty="0" err="1"/>
            <a:t>poteškoće</a:t>
          </a:r>
          <a:r>
            <a:rPr lang="en-GB" sz="1800" kern="1200" dirty="0"/>
            <a:t> ne vide se </a:t>
          </a:r>
          <a:r>
            <a:rPr lang="en-GB" sz="1800" kern="1200" dirty="0" err="1"/>
            <a:t>kao</a:t>
          </a:r>
          <a:r>
            <a:rPr lang="en-GB" sz="1800" kern="1200" dirty="0"/>
            <a:t> </a:t>
          </a:r>
          <a:r>
            <a:rPr lang="en-GB" sz="1800" kern="1200" dirty="0" err="1"/>
            <a:t>prijetnja</a:t>
          </a:r>
          <a:r>
            <a:rPr lang="en-GB" sz="1800" kern="1200" noProof="0" dirty="0"/>
            <a:t>, </a:t>
          </a:r>
        </a:p>
        <a:p>
          <a:pPr marL="342900" lvl="2" indent="-171450" algn="l" defTabSz="800100">
            <a:lnSpc>
              <a:spcPct val="90000"/>
            </a:lnSpc>
            <a:spcBef>
              <a:spcPct val="0"/>
            </a:spcBef>
            <a:spcAft>
              <a:spcPct val="15000"/>
            </a:spcAft>
            <a:buChar char="•"/>
          </a:pPr>
          <a:r>
            <a:rPr lang="en-GB" sz="1800" kern="1200" noProof="0" dirty="0" err="1"/>
            <a:t>Način</a:t>
          </a:r>
          <a:r>
            <a:rPr lang="en-GB" sz="1800" kern="1200" noProof="0" dirty="0"/>
            <a:t> </a:t>
          </a:r>
          <a:r>
            <a:rPr lang="en-GB" sz="1800" kern="1200" noProof="0" dirty="0" err="1"/>
            <a:t>daljnjeg</a:t>
          </a:r>
          <a:r>
            <a:rPr lang="en-GB" sz="1800" kern="1200" noProof="0" dirty="0"/>
            <a:t> </a:t>
          </a:r>
          <a:r>
            <a:rPr lang="en-GB" sz="1800" kern="1200" noProof="0" dirty="0" err="1"/>
            <a:t>učenja</a:t>
          </a:r>
          <a:endParaRPr lang="en-GB" sz="1800" kern="1200" noProof="0" dirty="0"/>
        </a:p>
        <a:p>
          <a:pPr marL="342900" lvl="2" indent="-171450" algn="l" defTabSz="800100">
            <a:lnSpc>
              <a:spcPct val="90000"/>
            </a:lnSpc>
            <a:spcBef>
              <a:spcPct val="0"/>
            </a:spcBef>
            <a:spcAft>
              <a:spcPct val="15000"/>
            </a:spcAft>
            <a:buChar char="•"/>
          </a:pPr>
          <a:r>
            <a:rPr lang="en-GB" sz="1800" kern="1200" noProof="0" dirty="0" err="1"/>
            <a:t>Neuspjeh</a:t>
          </a:r>
          <a:r>
            <a:rPr lang="en-GB" sz="1800" kern="1200" noProof="0" dirty="0"/>
            <a:t> </a:t>
          </a:r>
          <a:r>
            <a:rPr lang="en-GB" sz="1800" kern="1200" noProof="0" dirty="0" err="1"/>
            <a:t>potiče</a:t>
          </a:r>
          <a:r>
            <a:rPr lang="en-GB" sz="1800" kern="1200" noProof="0" dirty="0"/>
            <a:t> </a:t>
          </a:r>
          <a:r>
            <a:rPr lang="en-GB" sz="1800" kern="1200" noProof="0" dirty="0" err="1"/>
            <a:t>nastanak</a:t>
          </a:r>
          <a:r>
            <a:rPr lang="en-GB" sz="1800" kern="1200" noProof="0" dirty="0"/>
            <a:t> </a:t>
          </a:r>
          <a:r>
            <a:rPr lang="en-GB" sz="1800" kern="1200" noProof="0" dirty="0" err="1"/>
            <a:t>novih</a:t>
          </a:r>
          <a:r>
            <a:rPr lang="en-GB" sz="1800" kern="1200" noProof="0" dirty="0"/>
            <a:t> </a:t>
          </a:r>
          <a:r>
            <a:rPr lang="en-GB" sz="1800" kern="1200" noProof="0" dirty="0" err="1"/>
            <a:t>ideja</a:t>
          </a:r>
          <a:r>
            <a:rPr lang="en-GB" sz="1800" kern="1200" noProof="0" dirty="0"/>
            <a:t> </a:t>
          </a:r>
          <a:r>
            <a:rPr lang="en-GB" sz="1800" kern="1200" noProof="0" dirty="0" err="1"/>
            <a:t>i</a:t>
          </a:r>
          <a:r>
            <a:rPr lang="en-GB" sz="1800" kern="1200" noProof="0" dirty="0"/>
            <a:t> </a:t>
          </a:r>
          <a:r>
            <a:rPr lang="en-GB" sz="1800" kern="1200" noProof="0" dirty="0" err="1"/>
            <a:t>rješenja</a:t>
          </a:r>
          <a:r>
            <a:rPr lang="en-GB" sz="1800" kern="1200" noProof="0" dirty="0"/>
            <a:t>. </a:t>
          </a:r>
        </a:p>
      </dsp:txBody>
      <dsp:txXfrm>
        <a:off x="0" y="351299"/>
        <a:ext cx="15849601" cy="2494800"/>
      </dsp:txXfrm>
    </dsp:sp>
    <dsp:sp modelId="{110CE9A5-03B1-4B01-BB1D-A40DAB09B1FB}">
      <dsp:nvSpPr>
        <dsp:cNvPr id="0" name=""/>
        <dsp:cNvSpPr/>
      </dsp:nvSpPr>
      <dsp:spPr>
        <a:xfrm>
          <a:off x="911930" y="4991"/>
          <a:ext cx="11094720" cy="531360"/>
        </a:xfrm>
        <a:prstGeom prst="roundRect">
          <a:avLst/>
        </a:prstGeom>
        <a:solidFill>
          <a:srgbClr val="E122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354" tIns="0" rIns="419354" bIns="0" numCol="1" spcCol="1270" anchor="ctr" anchorCtr="0">
          <a:noAutofit/>
        </a:bodyPr>
        <a:lstStyle/>
        <a:p>
          <a:pPr marL="0" lvl="0" indent="0" algn="l" defTabSz="800100">
            <a:lnSpc>
              <a:spcPct val="90000"/>
            </a:lnSpc>
            <a:spcBef>
              <a:spcPct val="0"/>
            </a:spcBef>
            <a:spcAft>
              <a:spcPct val="35000"/>
            </a:spcAft>
            <a:buNone/>
          </a:pPr>
          <a:r>
            <a:rPr lang="en-GB" sz="1800" kern="1200" dirty="0" err="1"/>
            <a:t>Još</a:t>
          </a:r>
          <a:r>
            <a:rPr lang="en-GB" sz="1800" kern="1200" dirty="0"/>
            <a:t> </a:t>
          </a:r>
          <a:r>
            <a:rPr lang="en-GB" sz="1800" kern="1200" dirty="0" err="1"/>
            <a:t>uvijek</a:t>
          </a:r>
          <a:r>
            <a:rPr lang="en-GB" sz="1800" kern="1200" dirty="0"/>
            <a:t> ne </a:t>
          </a:r>
          <a:r>
            <a:rPr lang="en-GB" sz="1800" kern="1200" dirty="0" err="1"/>
            <a:t>postoji</a:t>
          </a:r>
          <a:r>
            <a:rPr lang="en-GB" sz="1800" kern="1200" dirty="0"/>
            <a:t> </a:t>
          </a:r>
          <a:r>
            <a:rPr lang="en-GB" sz="1800" kern="1200" dirty="0" err="1"/>
            <a:t>univerzalno</a:t>
          </a:r>
          <a:r>
            <a:rPr lang="en-GB" sz="1800" kern="1200" dirty="0"/>
            <a:t> </a:t>
          </a:r>
          <a:r>
            <a:rPr lang="en-GB" sz="1800" kern="1200" dirty="0" err="1"/>
            <a:t>prihvaćena</a:t>
          </a:r>
          <a:r>
            <a:rPr lang="en-GB" sz="1800" kern="1200" dirty="0"/>
            <a:t> </a:t>
          </a:r>
          <a:r>
            <a:rPr lang="en-GB" sz="1800" kern="1200" dirty="0" err="1"/>
            <a:t>definicija</a:t>
          </a:r>
          <a:r>
            <a:rPr lang="en-GB" sz="1800" kern="1200" dirty="0"/>
            <a:t> </a:t>
          </a:r>
          <a:r>
            <a:rPr lang="en-GB" sz="1800" kern="1200" dirty="0" err="1"/>
            <a:t>dizajnerskog</a:t>
          </a:r>
          <a:r>
            <a:rPr lang="en-GB" sz="1800" kern="1200" dirty="0"/>
            <a:t> </a:t>
          </a:r>
          <a:r>
            <a:rPr lang="en-GB" sz="1800" kern="1200" dirty="0" err="1"/>
            <a:t>razmišljanja</a:t>
          </a:r>
          <a:r>
            <a:rPr lang="en-GB" sz="1800" kern="1200" dirty="0"/>
            <a:t>. </a:t>
          </a:r>
          <a:endParaRPr lang="hr-HR" sz="1800" kern="1200" dirty="0"/>
        </a:p>
      </dsp:txBody>
      <dsp:txXfrm>
        <a:off x="937869" y="30930"/>
        <a:ext cx="11042842" cy="479482"/>
      </dsp:txXfrm>
    </dsp:sp>
    <dsp:sp modelId="{C7AAC963-8EA1-407F-A708-1DCA6F22C908}">
      <dsp:nvSpPr>
        <dsp:cNvPr id="0" name=""/>
        <dsp:cNvSpPr/>
      </dsp:nvSpPr>
      <dsp:spPr>
        <a:xfrm>
          <a:off x="0" y="3208980"/>
          <a:ext cx="15849601" cy="2268000"/>
        </a:xfrm>
        <a:prstGeom prst="rect">
          <a:avLst/>
        </a:prstGeom>
        <a:solidFill>
          <a:schemeClr val="bg1"/>
        </a:solidFill>
        <a:ln w="25400" cap="flat" cmpd="sng" algn="ctr">
          <a:solidFill>
            <a:srgbClr val="243255"/>
          </a:solidFill>
          <a:prstDash val="solid"/>
        </a:ln>
        <a:effectLst/>
      </dsp:spPr>
      <dsp:style>
        <a:lnRef idx="2">
          <a:scrgbClr r="0" g="0" b="0"/>
        </a:lnRef>
        <a:fillRef idx="1">
          <a:scrgbClr r="0" g="0" b="0"/>
        </a:fillRef>
        <a:effectRef idx="0">
          <a:scrgbClr r="0" g="0" b="0"/>
        </a:effectRef>
        <a:fontRef idx="minor"/>
      </dsp:style>
      <dsp:txBody>
        <a:bodyPr spcFirstLastPara="0" vert="horz" wrap="square" lIns="1230105" tIns="374904" rIns="1230105"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Fokus na korisnika,</a:t>
          </a:r>
          <a:endParaRPr lang="hr-HR" sz="1800" kern="1200" dirty="0"/>
        </a:p>
        <a:p>
          <a:pPr marL="171450" lvl="1" indent="-171450" algn="l" defTabSz="800100">
            <a:lnSpc>
              <a:spcPct val="90000"/>
            </a:lnSpc>
            <a:spcBef>
              <a:spcPct val="0"/>
            </a:spcBef>
            <a:spcAft>
              <a:spcPct val="15000"/>
            </a:spcAft>
            <a:buChar char="•"/>
          </a:pPr>
          <a:r>
            <a:rPr lang="en-GB" sz="1800" kern="1200" dirty="0" err="1"/>
            <a:t>Uokvirivanje</a:t>
          </a:r>
          <a:r>
            <a:rPr lang="en-GB" sz="1800" kern="1200" dirty="0"/>
            <a:t> </a:t>
          </a:r>
          <a:r>
            <a:rPr lang="en-GB" sz="1800" kern="1200" dirty="0" err="1"/>
            <a:t>problema</a:t>
          </a:r>
          <a:r>
            <a:rPr lang="en-GB" sz="1800" kern="1200" dirty="0"/>
            <a:t>,</a:t>
          </a:r>
          <a:endParaRPr lang="en-HR" sz="1800" kern="1200" dirty="0"/>
        </a:p>
        <a:p>
          <a:pPr marL="171450" lvl="1" indent="-171450" algn="l" defTabSz="800100">
            <a:lnSpc>
              <a:spcPct val="90000"/>
            </a:lnSpc>
            <a:spcBef>
              <a:spcPct val="0"/>
            </a:spcBef>
            <a:spcAft>
              <a:spcPct val="15000"/>
            </a:spcAft>
            <a:buChar char="•"/>
          </a:pPr>
          <a:r>
            <a:rPr lang="en-GB" sz="1800" kern="1200" dirty="0"/>
            <a:t> </a:t>
          </a:r>
          <a:r>
            <a:rPr lang="en-GB" sz="1800" kern="1200" dirty="0" err="1"/>
            <a:t>Raznolikost</a:t>
          </a:r>
          <a:r>
            <a:rPr lang="en-GB" sz="1800" kern="1200" dirty="0"/>
            <a:t>,</a:t>
          </a:r>
          <a:endParaRPr lang="en-HR" sz="1800" kern="1200" dirty="0"/>
        </a:p>
        <a:p>
          <a:pPr marL="171450" lvl="1" indent="-171450" algn="l" defTabSz="800100">
            <a:lnSpc>
              <a:spcPct val="90000"/>
            </a:lnSpc>
            <a:spcBef>
              <a:spcPct val="0"/>
            </a:spcBef>
            <a:spcAft>
              <a:spcPct val="15000"/>
            </a:spcAft>
            <a:buChar char="•"/>
          </a:pPr>
          <a:r>
            <a:rPr lang="en-GB" sz="1800" kern="1200" dirty="0" err="1"/>
            <a:t>Eksperimentiranje</a:t>
          </a:r>
          <a:endParaRPr lang="en-HR" sz="1800" kern="1200" dirty="0"/>
        </a:p>
        <a:p>
          <a:pPr marL="171450" lvl="1" indent="-171450" algn="l" defTabSz="800100">
            <a:lnSpc>
              <a:spcPct val="90000"/>
            </a:lnSpc>
            <a:spcBef>
              <a:spcPct val="0"/>
            </a:spcBef>
            <a:spcAft>
              <a:spcPct val="15000"/>
            </a:spcAft>
            <a:buChar char="•"/>
          </a:pPr>
          <a:r>
            <a:rPr lang="en-GB" sz="1800" kern="1200" dirty="0" err="1"/>
            <a:t>Vizualizacija</a:t>
          </a:r>
          <a:r>
            <a:rPr lang="en-GB" sz="1800" kern="1200" dirty="0"/>
            <a:t>.</a:t>
          </a:r>
          <a:endParaRPr lang="en-HR" sz="1800" kern="1200" dirty="0"/>
        </a:p>
        <a:p>
          <a:pPr marL="171450" lvl="1" indent="-171450" algn="l" defTabSz="800100">
            <a:lnSpc>
              <a:spcPct val="90000"/>
            </a:lnSpc>
            <a:spcBef>
              <a:spcPct val="0"/>
            </a:spcBef>
            <a:spcAft>
              <a:spcPct val="15000"/>
            </a:spcAft>
            <a:buChar char="•"/>
          </a:pPr>
          <a:endParaRPr lang="hr-HR" sz="1800" kern="1200" dirty="0"/>
        </a:p>
      </dsp:txBody>
      <dsp:txXfrm>
        <a:off x="0" y="3208980"/>
        <a:ext cx="15849601" cy="2268000"/>
      </dsp:txXfrm>
    </dsp:sp>
    <dsp:sp modelId="{D7E385AB-48F7-4369-AF73-1ED6C27FDB70}">
      <dsp:nvSpPr>
        <dsp:cNvPr id="0" name=""/>
        <dsp:cNvSpPr/>
      </dsp:nvSpPr>
      <dsp:spPr>
        <a:xfrm>
          <a:off x="792480" y="2943300"/>
          <a:ext cx="11094720" cy="531360"/>
        </a:xfrm>
        <a:prstGeom prst="roundRect">
          <a:avLst/>
        </a:prstGeom>
        <a:solidFill>
          <a:srgbClr val="E122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354" tIns="0" rIns="419354" bIns="0" numCol="1" spcCol="1270" anchor="ctr" anchorCtr="0">
          <a:noAutofit/>
        </a:bodyPr>
        <a:lstStyle/>
        <a:p>
          <a:pPr marL="0" lvl="0" indent="0" algn="l" defTabSz="800100">
            <a:lnSpc>
              <a:spcPct val="90000"/>
            </a:lnSpc>
            <a:spcBef>
              <a:spcPct val="0"/>
            </a:spcBef>
            <a:spcAft>
              <a:spcPct val="35000"/>
            </a:spcAft>
            <a:buNone/>
          </a:pPr>
          <a:r>
            <a:rPr lang="en-GB" sz="1800" kern="1200" noProof="0" dirty="0" err="1"/>
            <a:t>Okvir</a:t>
          </a:r>
          <a:r>
            <a:rPr lang="en-GB" sz="1800" kern="1200" noProof="0" dirty="0"/>
            <a:t> (</a:t>
          </a:r>
          <a:r>
            <a:rPr lang="en-GB" sz="1800" kern="1200" noProof="0" dirty="0" err="1"/>
            <a:t>Carlgren</a:t>
          </a:r>
          <a:r>
            <a:rPr lang="en-GB" sz="1800" kern="1200" noProof="0" dirty="0"/>
            <a:t> et al., 2016):</a:t>
          </a:r>
        </a:p>
      </dsp:txBody>
      <dsp:txXfrm>
        <a:off x="818419" y="2969239"/>
        <a:ext cx="11042842" cy="47948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25AF4-3F00-4DC8-A7BE-4FEA3959CEB6}">
      <dsp:nvSpPr>
        <dsp:cNvPr id="0" name=""/>
        <dsp:cNvSpPr/>
      </dsp:nvSpPr>
      <dsp:spPr>
        <a:xfrm>
          <a:off x="0" y="107052"/>
          <a:ext cx="16078199" cy="1017395"/>
        </a:xfrm>
        <a:prstGeom prst="roundRect">
          <a:avLst/>
        </a:prstGeom>
        <a:solidFill>
          <a:srgbClr val="E122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GB" sz="4200" kern="1200" dirty="0" err="1"/>
            <a:t>Dell’Era</a:t>
          </a:r>
          <a:r>
            <a:rPr lang="en-GB" sz="4200" kern="1200" dirty="0"/>
            <a:t> et al. (2018, p. 329) </a:t>
          </a:r>
          <a:r>
            <a:rPr lang="en-GB" sz="4200" kern="1200" dirty="0" err="1"/>
            <a:t>četiri</a:t>
          </a:r>
          <a:r>
            <a:rPr lang="en-GB" sz="4200" kern="1200" dirty="0"/>
            <a:t> </a:t>
          </a:r>
          <a:r>
            <a:rPr lang="en-GB" sz="4200" kern="1200" dirty="0" err="1"/>
            <a:t>vrste</a:t>
          </a:r>
          <a:r>
            <a:rPr lang="en-GB" sz="4200" kern="1200" dirty="0"/>
            <a:t> </a:t>
          </a:r>
          <a:r>
            <a:rPr lang="en-GB" sz="4200" kern="1200" dirty="0" err="1"/>
            <a:t>dizajn</a:t>
          </a:r>
          <a:r>
            <a:rPr lang="en-GB" sz="4200" kern="1200" dirty="0"/>
            <a:t> </a:t>
          </a:r>
          <a:r>
            <a:rPr lang="en-GB" sz="4200" kern="1200" dirty="0" err="1"/>
            <a:t>razmišljanja</a:t>
          </a:r>
          <a:r>
            <a:rPr lang="en-GB" sz="4200" kern="1200" dirty="0"/>
            <a:t>:</a:t>
          </a:r>
          <a:endParaRPr lang="hr-HR" sz="4200" kern="1200" dirty="0"/>
        </a:p>
      </dsp:txBody>
      <dsp:txXfrm>
        <a:off x="49665" y="156717"/>
        <a:ext cx="15978869" cy="918065"/>
      </dsp:txXfrm>
    </dsp:sp>
    <dsp:sp modelId="{CD04DB2F-EB4D-4657-85EB-943F95162FDF}">
      <dsp:nvSpPr>
        <dsp:cNvPr id="0" name=""/>
        <dsp:cNvSpPr/>
      </dsp:nvSpPr>
      <dsp:spPr>
        <a:xfrm>
          <a:off x="0" y="1124447"/>
          <a:ext cx="16078199" cy="486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0483"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GB" sz="3300" b="1" i="1" kern="1200"/>
            <a:t>Kreativno rješavanje</a:t>
          </a:r>
          <a:r>
            <a:rPr lang="en-GB" sz="3300" kern="1200"/>
            <a:t> problema: rješavanje zahtjevnih problema usvajanjem analitičkog i intuitivnog razmišljanja</a:t>
          </a:r>
          <a:endParaRPr lang="hr-HR" sz="3300" kern="1200" dirty="0">
            <a:solidFill>
              <a:srgbClr val="243255"/>
            </a:solidFill>
          </a:endParaRPr>
        </a:p>
        <a:p>
          <a:pPr marL="285750" lvl="1" indent="-285750" algn="l" defTabSz="1466850">
            <a:lnSpc>
              <a:spcPct val="90000"/>
            </a:lnSpc>
            <a:spcBef>
              <a:spcPct val="0"/>
            </a:spcBef>
            <a:spcAft>
              <a:spcPct val="20000"/>
            </a:spcAft>
            <a:buFont typeface="Symbol" pitchFamily="2" charset="2"/>
            <a:buChar char=""/>
          </a:pPr>
          <a:r>
            <a:rPr lang="en-GB" sz="3300" b="1" i="1" kern="1200"/>
            <a:t>Brzo izvršenje</a:t>
          </a:r>
          <a:r>
            <a:rPr lang="en-GB" sz="3300" kern="1200"/>
            <a:t>: Isporuka i testiranje održivih proizvoda za učenje od kupaca i poboljšanje rješenja</a:t>
          </a:r>
          <a:endParaRPr lang="en-HR" sz="3300" kern="1200"/>
        </a:p>
        <a:p>
          <a:pPr marL="285750" lvl="1" indent="-285750" algn="l" defTabSz="1466850">
            <a:lnSpc>
              <a:spcPct val="90000"/>
            </a:lnSpc>
            <a:spcBef>
              <a:spcPct val="0"/>
            </a:spcBef>
            <a:spcAft>
              <a:spcPct val="20000"/>
            </a:spcAft>
            <a:buFont typeface="Symbol" pitchFamily="2" charset="2"/>
            <a:buChar char=""/>
          </a:pPr>
          <a:r>
            <a:rPr lang="en-GB" sz="3300" b="1" i="1" kern="1200"/>
            <a:t>Kreativno samopouzdanje</a:t>
          </a:r>
          <a:r>
            <a:rPr lang="en-GB" sz="3300" kern="1200"/>
            <a:t>: Angažiranje ljudi kako bi im se dalo više povjerenja u kreativne procese</a:t>
          </a:r>
          <a:endParaRPr lang="en-HR" sz="3300" kern="1200"/>
        </a:p>
        <a:p>
          <a:pPr marL="285750" lvl="1" indent="-285750" algn="l" defTabSz="1466850">
            <a:lnSpc>
              <a:spcPct val="90000"/>
            </a:lnSpc>
            <a:spcBef>
              <a:spcPct val="0"/>
            </a:spcBef>
            <a:spcAft>
              <a:spcPct val="20000"/>
            </a:spcAft>
            <a:buChar char="•"/>
          </a:pPr>
          <a:r>
            <a:rPr lang="en-GB" sz="3300" b="1" i="1" kern="1200" dirty="0" err="1"/>
            <a:t>Inovacija</a:t>
          </a:r>
          <a:r>
            <a:rPr lang="en-GB" sz="3300" b="1" i="1" kern="1200" dirty="0"/>
            <a:t> </a:t>
          </a:r>
          <a:r>
            <a:rPr lang="en-GB" sz="3300" b="1" i="1" kern="1200" dirty="0" err="1"/>
            <a:t>značenja</a:t>
          </a:r>
          <a:r>
            <a:rPr lang="en-GB" sz="3300" kern="1200" dirty="0"/>
            <a:t>: </a:t>
          </a:r>
          <a:r>
            <a:rPr lang="en-GB" sz="3300" kern="1200" dirty="0" err="1"/>
            <a:t>Zamišljanje</a:t>
          </a:r>
          <a:r>
            <a:rPr lang="en-GB" sz="3300" kern="1200" dirty="0"/>
            <a:t> </a:t>
          </a:r>
          <a:r>
            <a:rPr lang="en-GB" sz="3300" kern="1200" dirty="0" err="1"/>
            <a:t>novih</a:t>
          </a:r>
          <a:r>
            <a:rPr lang="en-GB" sz="3300" kern="1200" dirty="0"/>
            <a:t> </a:t>
          </a:r>
          <a:r>
            <a:rPr lang="en-GB" sz="3300" kern="1200" dirty="0" err="1"/>
            <a:t>smjerova</a:t>
          </a:r>
          <a:r>
            <a:rPr lang="en-GB" sz="3300" kern="1200" dirty="0"/>
            <a:t> koji </a:t>
          </a:r>
          <a:r>
            <a:rPr lang="en-GB" sz="3300" kern="1200" dirty="0" err="1"/>
            <a:t>imaju</a:t>
          </a:r>
          <a:r>
            <a:rPr lang="en-GB" sz="3300" kern="1200" dirty="0"/>
            <a:t> za </a:t>
          </a:r>
          <a:r>
            <a:rPr lang="en-GB" sz="3300" kern="1200" dirty="0" err="1"/>
            <a:t>cilj</a:t>
          </a:r>
          <a:r>
            <a:rPr lang="en-GB" sz="3300" kern="1200" dirty="0"/>
            <a:t> </a:t>
          </a:r>
          <a:r>
            <a:rPr lang="en-GB" sz="3300" kern="1200" dirty="0" err="1"/>
            <a:t>predložiti</a:t>
          </a:r>
          <a:r>
            <a:rPr lang="en-GB" sz="3300" kern="1200" dirty="0"/>
            <a:t> </a:t>
          </a:r>
          <a:r>
            <a:rPr lang="en-GB" sz="3300" kern="1200" dirty="0" err="1"/>
            <a:t>smislena</a:t>
          </a:r>
          <a:r>
            <a:rPr lang="en-GB" sz="3300" kern="1200" dirty="0"/>
            <a:t> </a:t>
          </a:r>
          <a:r>
            <a:rPr lang="en-GB" sz="3300" kern="1200" dirty="0" err="1"/>
            <a:t>iskustva</a:t>
          </a:r>
          <a:r>
            <a:rPr lang="en-GB" sz="3300" kern="1200" dirty="0"/>
            <a:t> </a:t>
          </a:r>
          <a:r>
            <a:rPr lang="en-GB" sz="3300" kern="1200" dirty="0" err="1"/>
            <a:t>ljudima</a:t>
          </a:r>
          <a:r>
            <a:rPr lang="en-GB" sz="3300" kern="1200" dirty="0"/>
            <a:t>.</a:t>
          </a:r>
          <a:endParaRPr lang="hr-HR" sz="3300" kern="1200" dirty="0"/>
        </a:p>
      </dsp:txBody>
      <dsp:txXfrm>
        <a:off x="0" y="1124447"/>
        <a:ext cx="16078199" cy="4864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C4C90-D9CD-4FD7-9E86-70E93FA0A0BE}">
      <dsp:nvSpPr>
        <dsp:cNvPr id="0" name=""/>
        <dsp:cNvSpPr/>
      </dsp:nvSpPr>
      <dsp:spPr>
        <a:xfrm>
          <a:off x="0" y="0"/>
          <a:ext cx="16199935" cy="935997"/>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GB" sz="3700" b="1" kern="1200" dirty="0" err="1"/>
            <a:t>Investicijska</a:t>
          </a:r>
          <a:r>
            <a:rPr lang="en-GB" sz="3700" b="1" kern="1200" dirty="0"/>
            <a:t> </a:t>
          </a:r>
          <a:r>
            <a:rPr lang="en-GB" sz="3700" b="1" kern="1200" dirty="0" err="1"/>
            <a:t>teorija</a:t>
          </a:r>
          <a:r>
            <a:rPr lang="en-GB" sz="3700" b="1" kern="1200" dirty="0"/>
            <a:t> </a:t>
          </a:r>
          <a:r>
            <a:rPr lang="en-GB" sz="3700" b="1" kern="1200" dirty="0" err="1"/>
            <a:t>kreativnosti</a:t>
          </a:r>
          <a:endParaRPr lang="hr-HR" sz="3700" kern="1200" dirty="0"/>
        </a:p>
      </dsp:txBody>
      <dsp:txXfrm>
        <a:off x="45692" y="45692"/>
        <a:ext cx="16108551" cy="8446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37E14-4DBF-4465-AA1B-1CBB6F8FF855}">
      <dsp:nvSpPr>
        <dsp:cNvPr id="0" name=""/>
        <dsp:cNvSpPr/>
      </dsp:nvSpPr>
      <dsp:spPr>
        <a:xfrm>
          <a:off x="0" y="711"/>
          <a:ext cx="16199940" cy="935288"/>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GB" sz="4000" b="1" kern="1200" dirty="0" err="1"/>
            <a:t>Značaj</a:t>
          </a:r>
          <a:r>
            <a:rPr lang="en-GB" sz="4000" b="1" kern="1200" dirty="0"/>
            <a:t> </a:t>
          </a:r>
          <a:r>
            <a:rPr lang="en-GB" sz="4000" b="1" kern="1200" dirty="0" err="1"/>
            <a:t>kreativnosti</a:t>
          </a:r>
          <a:endParaRPr lang="hr-HR" sz="4000" kern="1200" dirty="0"/>
        </a:p>
      </dsp:txBody>
      <dsp:txXfrm>
        <a:off x="45657" y="46368"/>
        <a:ext cx="16108626" cy="8439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8BFC0-C28E-48CD-AAE7-42B27B46BE28}">
      <dsp:nvSpPr>
        <dsp:cNvPr id="0" name=""/>
        <dsp:cNvSpPr/>
      </dsp:nvSpPr>
      <dsp:spPr>
        <a:xfrm rot="5400000">
          <a:off x="10975735" y="-3468249"/>
          <a:ext cx="1682085" cy="861986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solidFill>
                <a:srgbClr val="C00000"/>
              </a:solidFill>
            </a:rPr>
            <a:t>Rješavanje</a:t>
          </a:r>
          <a:r>
            <a:rPr lang="en-US" sz="2800" kern="1200" dirty="0">
              <a:solidFill>
                <a:srgbClr val="C00000"/>
              </a:solidFill>
            </a:rPr>
            <a:t> </a:t>
          </a:r>
          <a:r>
            <a:rPr lang="en-US" sz="2800" kern="1200" dirty="0" err="1">
              <a:solidFill>
                <a:srgbClr val="C00000"/>
              </a:solidFill>
            </a:rPr>
            <a:t>problema</a:t>
          </a:r>
          <a:r>
            <a:rPr lang="en-US" sz="2800" kern="1200" dirty="0">
              <a:solidFill>
                <a:srgbClr val="C00000"/>
              </a:solidFill>
            </a:rPr>
            <a:t> </a:t>
          </a:r>
          <a:r>
            <a:rPr lang="en-US" sz="2800" kern="1200" dirty="0" err="1">
              <a:solidFill>
                <a:srgbClr val="C00000"/>
              </a:solidFill>
            </a:rPr>
            <a:t>na</a:t>
          </a:r>
          <a:r>
            <a:rPr lang="en-US" sz="2800" kern="1200" dirty="0">
              <a:solidFill>
                <a:srgbClr val="C00000"/>
              </a:solidFill>
            </a:rPr>
            <a:t> </a:t>
          </a:r>
          <a:r>
            <a:rPr lang="en-US" sz="2800" kern="1200" dirty="0" err="1">
              <a:solidFill>
                <a:srgbClr val="C00000"/>
              </a:solidFill>
            </a:rPr>
            <a:t>radnom</a:t>
          </a:r>
          <a:r>
            <a:rPr lang="en-US" sz="2800" kern="1200" dirty="0">
              <a:solidFill>
                <a:srgbClr val="C00000"/>
              </a:solidFill>
            </a:rPr>
            <a:t> </a:t>
          </a:r>
          <a:r>
            <a:rPr lang="en-US" sz="2800" kern="1200" dirty="0" err="1">
              <a:solidFill>
                <a:srgbClr val="C00000"/>
              </a:solidFill>
            </a:rPr>
            <a:t>mjestu</a:t>
          </a:r>
          <a:r>
            <a:rPr lang="en-US" sz="2800" kern="1200" dirty="0">
              <a:solidFill>
                <a:srgbClr val="C00000"/>
              </a:solidFill>
            </a:rPr>
            <a:t> </a:t>
          </a:r>
          <a:r>
            <a:rPr lang="en-US" sz="2800" kern="1200" dirty="0" err="1">
              <a:solidFill>
                <a:srgbClr val="C00000"/>
              </a:solidFill>
            </a:rPr>
            <a:t>i</a:t>
          </a:r>
          <a:r>
            <a:rPr lang="en-US" sz="2800" kern="1200" dirty="0">
              <a:solidFill>
                <a:srgbClr val="C00000"/>
              </a:solidFill>
            </a:rPr>
            <a:t> u </a:t>
          </a:r>
          <a:r>
            <a:rPr lang="en-US" sz="2800" kern="1200" dirty="0" err="1">
              <a:solidFill>
                <a:srgbClr val="C00000"/>
              </a:solidFill>
            </a:rPr>
            <a:t>svakodnevnom</a:t>
          </a:r>
          <a:r>
            <a:rPr lang="en-US" sz="2800" kern="1200" dirty="0">
              <a:solidFill>
                <a:srgbClr val="C00000"/>
              </a:solidFill>
            </a:rPr>
            <a:t> </a:t>
          </a:r>
          <a:r>
            <a:rPr lang="en-US" sz="2800" kern="1200" dirty="0" err="1">
              <a:solidFill>
                <a:srgbClr val="C00000"/>
              </a:solidFill>
            </a:rPr>
            <a:t>životu</a:t>
          </a:r>
          <a:endParaRPr lang="hr-HR" sz="2800" kern="1200" dirty="0">
            <a:solidFill>
              <a:srgbClr val="C00000"/>
            </a:solidFill>
          </a:endParaRPr>
        </a:p>
      </dsp:txBody>
      <dsp:txXfrm rot="-5400000">
        <a:off x="7506845" y="82754"/>
        <a:ext cx="8537754" cy="1517859"/>
      </dsp:txXfrm>
    </dsp:sp>
    <dsp:sp modelId="{E1534FEC-4C35-484A-ABBB-B1099D4B2696}">
      <dsp:nvSpPr>
        <dsp:cNvPr id="0" name=""/>
        <dsp:cNvSpPr/>
      </dsp:nvSpPr>
      <dsp:spPr>
        <a:xfrm>
          <a:off x="949" y="213583"/>
          <a:ext cx="7505894" cy="1256202"/>
        </a:xfrm>
        <a:prstGeom prst="roundRect">
          <a:avLst/>
        </a:prstGeom>
        <a:solidFill>
          <a:srgbClr val="24325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noProof="0" dirty="0"/>
            <a:t>Na </a:t>
          </a:r>
          <a:r>
            <a:rPr lang="en-GB" sz="3200" kern="1200" noProof="0" dirty="0" err="1"/>
            <a:t>individualnoj</a:t>
          </a:r>
          <a:r>
            <a:rPr lang="en-GB" sz="3200" kern="1200" noProof="0" dirty="0"/>
            <a:t> </a:t>
          </a:r>
          <a:r>
            <a:rPr lang="en-GB" sz="3200" kern="1200" noProof="0" dirty="0" err="1"/>
            <a:t>razini</a:t>
          </a:r>
          <a:endParaRPr lang="en-GB" sz="3200" kern="1200" noProof="0" dirty="0"/>
        </a:p>
      </dsp:txBody>
      <dsp:txXfrm>
        <a:off x="62272" y="274906"/>
        <a:ext cx="7383248" cy="1133556"/>
      </dsp:txXfrm>
    </dsp:sp>
    <dsp:sp modelId="{6F188ED6-B9A0-4E54-A7D8-F36F49A4A13A}">
      <dsp:nvSpPr>
        <dsp:cNvPr id="0" name=""/>
        <dsp:cNvSpPr/>
      </dsp:nvSpPr>
      <dsp:spPr>
        <a:xfrm rot="5400000">
          <a:off x="10973778" y="-1686074"/>
          <a:ext cx="1682085" cy="862994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hr-HR" sz="2800" kern="1200" dirty="0">
              <a:solidFill>
                <a:srgbClr val="C00000"/>
              </a:solidFill>
            </a:rPr>
            <a:t>Nove znanstvene spoznaje, novi umjetnički pravci, novi izumi</a:t>
          </a:r>
        </a:p>
      </dsp:txBody>
      <dsp:txXfrm rot="-5400000">
        <a:off x="7499847" y="1869970"/>
        <a:ext cx="8547836" cy="1517859"/>
      </dsp:txXfrm>
    </dsp:sp>
    <dsp:sp modelId="{ED7A3EE9-A2B9-451A-BA46-9BE4AFB6697F}">
      <dsp:nvSpPr>
        <dsp:cNvPr id="0" name=""/>
        <dsp:cNvSpPr/>
      </dsp:nvSpPr>
      <dsp:spPr>
        <a:xfrm>
          <a:off x="949" y="1966179"/>
          <a:ext cx="7498897" cy="1325441"/>
        </a:xfrm>
        <a:prstGeom prst="roundRect">
          <a:avLst/>
        </a:prstGeom>
        <a:solidFill>
          <a:srgbClr val="24325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noProof="0" dirty="0"/>
            <a:t>Na </a:t>
          </a:r>
          <a:r>
            <a:rPr lang="en-GB" sz="3200" kern="1200" noProof="0" dirty="0" err="1"/>
            <a:t>društvenoj</a:t>
          </a:r>
          <a:r>
            <a:rPr lang="en-GB" sz="3200" kern="1200" noProof="0" dirty="0"/>
            <a:t> </a:t>
          </a:r>
          <a:r>
            <a:rPr lang="en-GB" sz="3200" kern="1200" noProof="0" dirty="0" err="1"/>
            <a:t>razini</a:t>
          </a:r>
          <a:endParaRPr lang="en-GB" sz="3200" kern="1200" noProof="0" dirty="0"/>
        </a:p>
      </dsp:txBody>
      <dsp:txXfrm>
        <a:off x="65652" y="2030882"/>
        <a:ext cx="7369491" cy="1196035"/>
      </dsp:txXfrm>
    </dsp:sp>
    <dsp:sp modelId="{DB93C367-2312-4D63-8B3C-187D81AB16DA}">
      <dsp:nvSpPr>
        <dsp:cNvPr id="0" name=""/>
        <dsp:cNvSpPr/>
      </dsp:nvSpPr>
      <dsp:spPr>
        <a:xfrm rot="5400000">
          <a:off x="10976323" y="103709"/>
          <a:ext cx="1682085" cy="862481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rgbClr val="C00000"/>
              </a:solidFill>
            </a:rPr>
            <a:t>Novi </a:t>
          </a:r>
          <a:r>
            <a:rPr lang="en-US" sz="2800" kern="1200" dirty="0" err="1">
              <a:solidFill>
                <a:srgbClr val="C00000"/>
              </a:solidFill>
            </a:rPr>
            <a:t>proizvodi</a:t>
          </a:r>
          <a:r>
            <a:rPr lang="en-US" sz="2800" kern="1200" dirty="0">
              <a:solidFill>
                <a:srgbClr val="C00000"/>
              </a:solidFill>
            </a:rPr>
            <a:t> </a:t>
          </a:r>
          <a:r>
            <a:rPr lang="en-US" sz="2800" kern="1200" dirty="0" err="1">
              <a:solidFill>
                <a:srgbClr val="C00000"/>
              </a:solidFill>
            </a:rPr>
            <a:t>i</a:t>
          </a:r>
          <a:r>
            <a:rPr lang="en-US" sz="2800" kern="1200" dirty="0">
              <a:solidFill>
                <a:srgbClr val="C00000"/>
              </a:solidFill>
            </a:rPr>
            <a:t> </a:t>
          </a:r>
          <a:r>
            <a:rPr lang="en-US" sz="2800" kern="1200" dirty="0" err="1">
              <a:solidFill>
                <a:srgbClr val="C00000"/>
              </a:solidFill>
            </a:rPr>
            <a:t>usluge</a:t>
          </a:r>
          <a:r>
            <a:rPr lang="en-US" sz="2800" kern="1200" dirty="0">
              <a:solidFill>
                <a:srgbClr val="C00000"/>
              </a:solidFill>
            </a:rPr>
            <a:t> koji </a:t>
          </a:r>
          <a:r>
            <a:rPr lang="en-US" sz="2800" kern="1200" dirty="0" err="1">
              <a:solidFill>
                <a:srgbClr val="C00000"/>
              </a:solidFill>
            </a:rPr>
            <a:t>stvaraju</a:t>
          </a:r>
          <a:r>
            <a:rPr lang="en-US" sz="2800" kern="1200" dirty="0">
              <a:solidFill>
                <a:srgbClr val="C00000"/>
              </a:solidFill>
            </a:rPr>
            <a:t> </a:t>
          </a:r>
          <a:r>
            <a:rPr lang="en-US" sz="2800" kern="1200" dirty="0" err="1">
              <a:solidFill>
                <a:srgbClr val="C00000"/>
              </a:solidFill>
            </a:rPr>
            <a:t>poslove</a:t>
          </a:r>
          <a:endParaRPr lang="hr-HR" sz="2800" kern="1200" dirty="0">
            <a:solidFill>
              <a:srgbClr val="C00000"/>
            </a:solidFill>
          </a:endParaRPr>
        </a:p>
      </dsp:txBody>
      <dsp:txXfrm rot="-5400000">
        <a:off x="7504960" y="3657186"/>
        <a:ext cx="8542700" cy="1517859"/>
      </dsp:txXfrm>
    </dsp:sp>
    <dsp:sp modelId="{B725AE02-4317-4683-ADAA-B985F65A01CB}">
      <dsp:nvSpPr>
        <dsp:cNvPr id="0" name=""/>
        <dsp:cNvSpPr/>
      </dsp:nvSpPr>
      <dsp:spPr>
        <a:xfrm>
          <a:off x="949" y="3818050"/>
          <a:ext cx="7504010" cy="1196130"/>
        </a:xfrm>
        <a:prstGeom prst="roundRect">
          <a:avLst/>
        </a:prstGeom>
        <a:solidFill>
          <a:srgbClr val="24325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noProof="0" dirty="0" err="1"/>
            <a:t>Ekonomski</a:t>
          </a:r>
          <a:r>
            <a:rPr lang="en-GB" sz="3200" kern="1200" noProof="0" dirty="0"/>
            <a:t> </a:t>
          </a:r>
          <a:r>
            <a:rPr lang="en-GB" sz="3200" kern="1200" noProof="0" dirty="0" err="1"/>
            <a:t>značaj</a:t>
          </a:r>
          <a:endParaRPr lang="en-GB" sz="3200" kern="1200" noProof="0" dirty="0"/>
        </a:p>
      </dsp:txBody>
      <dsp:txXfrm>
        <a:off x="59339" y="3876440"/>
        <a:ext cx="7387230" cy="10793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7B1CA-DB78-427E-ACB2-C82394A21199}">
      <dsp:nvSpPr>
        <dsp:cNvPr id="0" name=""/>
        <dsp:cNvSpPr/>
      </dsp:nvSpPr>
      <dsp:spPr>
        <a:xfrm>
          <a:off x="356879" y="5142"/>
          <a:ext cx="16199939" cy="925715"/>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b="1" kern="1200" dirty="0"/>
            <a:t>Pet </a:t>
          </a:r>
          <a:r>
            <a:rPr lang="en-GB" sz="3800" b="1" kern="1200" dirty="0" err="1"/>
            <a:t>komponenti</a:t>
          </a:r>
          <a:r>
            <a:rPr lang="en-GB" sz="3800" b="1" kern="1200" dirty="0"/>
            <a:t> </a:t>
          </a:r>
          <a:r>
            <a:rPr lang="en-GB" sz="3800" b="1" kern="1200" dirty="0" err="1"/>
            <a:t>kreativnosti</a:t>
          </a:r>
          <a:r>
            <a:rPr lang="hr-HR" sz="3800" b="1" kern="1200" dirty="0"/>
            <a:t>: </a:t>
          </a:r>
          <a:r>
            <a:rPr lang="en-GB" sz="3800" b="1" kern="1200" dirty="0"/>
            <a:t>Sternberg and </a:t>
          </a:r>
          <a:r>
            <a:rPr lang="en-GB" sz="3800" b="1" kern="1200" dirty="0" err="1"/>
            <a:t>Lubart</a:t>
          </a:r>
          <a:r>
            <a:rPr lang="en-GB" sz="3800" b="1" kern="1200" dirty="0"/>
            <a:t> (1992)</a:t>
          </a:r>
          <a:endParaRPr lang="hr-HR" sz="3800" kern="1200" dirty="0"/>
        </a:p>
      </dsp:txBody>
      <dsp:txXfrm>
        <a:off x="402069" y="50332"/>
        <a:ext cx="16109559" cy="8353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8F0E4-7EC4-4233-9D09-702C1618FF43}">
      <dsp:nvSpPr>
        <dsp:cNvPr id="0" name=""/>
        <dsp:cNvSpPr/>
      </dsp:nvSpPr>
      <dsp:spPr>
        <a:xfrm rot="5400000">
          <a:off x="-172682" y="176170"/>
          <a:ext cx="1151213" cy="805849"/>
        </a:xfrm>
        <a:prstGeom prst="chevron">
          <a:avLst/>
        </a:prstGeom>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endParaRPr lang="hr-HR" sz="1700" kern="1200"/>
        </a:p>
      </dsp:txBody>
      <dsp:txXfrm rot="-5400000">
        <a:off x="1" y="406413"/>
        <a:ext cx="805849" cy="345364"/>
      </dsp:txXfrm>
    </dsp:sp>
    <dsp:sp modelId="{DE65D2FD-3151-4A19-94F2-01BB1344DAAD}">
      <dsp:nvSpPr>
        <dsp:cNvPr id="0" name=""/>
        <dsp:cNvSpPr/>
      </dsp:nvSpPr>
      <dsp:spPr>
        <a:xfrm rot="5400000">
          <a:off x="8124220" y="-7323297"/>
          <a:ext cx="747555" cy="153941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b="1" i="0" kern="1200" dirty="0" err="1"/>
            <a:t>Stručnost</a:t>
          </a:r>
          <a:r>
            <a:rPr lang="en-GB" sz="2800" kern="1200" dirty="0"/>
            <a:t> - dobro </a:t>
          </a:r>
          <a:r>
            <a:rPr lang="en-GB" sz="2800" kern="1200" dirty="0" err="1"/>
            <a:t>razvijena</a:t>
          </a:r>
          <a:r>
            <a:rPr lang="en-GB" sz="2800" kern="1200" dirty="0"/>
            <a:t> </a:t>
          </a:r>
          <a:r>
            <a:rPr lang="en-GB" sz="2800" kern="1200" dirty="0" err="1"/>
            <a:t>baza</a:t>
          </a:r>
          <a:r>
            <a:rPr lang="en-GB" sz="2800" kern="1200" dirty="0"/>
            <a:t> </a:t>
          </a:r>
          <a:r>
            <a:rPr lang="en-GB" sz="2800" kern="1200" dirty="0" err="1"/>
            <a:t>znanja</a:t>
          </a:r>
          <a:r>
            <a:rPr lang="en-GB" sz="2800" kern="1200" dirty="0"/>
            <a:t> </a:t>
          </a:r>
          <a:r>
            <a:rPr lang="en-GB" sz="2800" kern="1200" dirty="0" err="1"/>
            <a:t>koja</a:t>
          </a:r>
          <a:r>
            <a:rPr lang="en-GB" sz="2800" kern="1200" dirty="0"/>
            <a:t> </a:t>
          </a:r>
          <a:r>
            <a:rPr lang="en-GB" sz="2800" kern="1200" dirty="0" err="1"/>
            <a:t>pruža</a:t>
          </a:r>
          <a:r>
            <a:rPr lang="en-GB" sz="2800" kern="1200" dirty="0"/>
            <a:t> </a:t>
          </a:r>
          <a:r>
            <a:rPr lang="en-GB" sz="2800" kern="1200" dirty="0" err="1"/>
            <a:t>ideje</a:t>
          </a:r>
          <a:r>
            <a:rPr lang="en-GB" sz="2800" kern="1200" dirty="0"/>
            <a:t>, </a:t>
          </a:r>
          <a:r>
            <a:rPr lang="en-GB" sz="2800" kern="1200" dirty="0" err="1"/>
            <a:t>slike</a:t>
          </a:r>
          <a:r>
            <a:rPr lang="en-GB" sz="2800" kern="1200" dirty="0"/>
            <a:t> </a:t>
          </a:r>
          <a:r>
            <a:rPr lang="en-GB" sz="2800" kern="1200" dirty="0" err="1"/>
            <a:t>i</a:t>
          </a:r>
          <a:r>
            <a:rPr lang="en-GB" sz="2800" kern="1200" dirty="0"/>
            <a:t> </a:t>
          </a:r>
          <a:r>
            <a:rPr lang="en-GB" sz="2800" kern="1200" dirty="0" err="1"/>
            <a:t>izraze</a:t>
          </a:r>
          <a:r>
            <a:rPr lang="en-GB" sz="2800" kern="1200" dirty="0"/>
            <a:t>,</a:t>
          </a:r>
          <a:endParaRPr lang="hr-HR" sz="2800" kern="1200" dirty="0"/>
        </a:p>
      </dsp:txBody>
      <dsp:txXfrm rot="-5400000">
        <a:off x="800923" y="36493"/>
        <a:ext cx="15357657" cy="674569"/>
      </dsp:txXfrm>
    </dsp:sp>
    <dsp:sp modelId="{EE335CE4-CBFA-4AA3-9F09-A168A58EFEC8}">
      <dsp:nvSpPr>
        <dsp:cNvPr id="0" name=""/>
        <dsp:cNvSpPr/>
      </dsp:nvSpPr>
      <dsp:spPr>
        <a:xfrm rot="5400000">
          <a:off x="-172682" y="1210972"/>
          <a:ext cx="1151213" cy="805849"/>
        </a:xfrm>
        <a:prstGeom prst="chevron">
          <a:avLst/>
        </a:prstGeom>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hr-HR" sz="1700" kern="1200"/>
        </a:p>
      </dsp:txBody>
      <dsp:txXfrm rot="-5400000">
        <a:off x="1" y="1441215"/>
        <a:ext cx="805849" cy="345364"/>
      </dsp:txXfrm>
    </dsp:sp>
    <dsp:sp modelId="{6B7680C4-6699-4158-AD1E-139867F7C9EB}">
      <dsp:nvSpPr>
        <dsp:cNvPr id="0" name=""/>
        <dsp:cNvSpPr/>
      </dsp:nvSpPr>
      <dsp:spPr>
        <a:xfrm rot="5400000">
          <a:off x="8128780" y="-6284640"/>
          <a:ext cx="748288" cy="153941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b="1" i="0" kern="1200" dirty="0" err="1"/>
            <a:t>Vještine</a:t>
          </a:r>
          <a:r>
            <a:rPr lang="en-GB" sz="2800" b="1" i="0" kern="1200" dirty="0"/>
            <a:t> </a:t>
          </a:r>
          <a:r>
            <a:rPr lang="en-GB" sz="2800" b="1" i="0" kern="1200" dirty="0" err="1"/>
            <a:t>maštovitog</a:t>
          </a:r>
          <a:r>
            <a:rPr lang="en-GB" sz="2800" b="1" i="0" kern="1200" dirty="0"/>
            <a:t> </a:t>
          </a:r>
          <a:r>
            <a:rPr lang="en-GB" sz="2800" b="1" i="0" kern="1200" dirty="0" err="1"/>
            <a:t>razmišljanja</a:t>
          </a:r>
          <a:r>
            <a:rPr lang="en-GB" sz="2800" b="1" i="0" kern="1200" dirty="0"/>
            <a:t> </a:t>
          </a:r>
          <a:r>
            <a:rPr lang="en-GB" sz="2800" kern="1200" dirty="0"/>
            <a:t>- </a:t>
          </a:r>
          <a:r>
            <a:rPr lang="en-GB" sz="2800" kern="1200" dirty="0" err="1"/>
            <a:t>sposobnost</a:t>
          </a:r>
          <a:r>
            <a:rPr lang="en-GB" sz="2800" kern="1200" dirty="0"/>
            <a:t> </a:t>
          </a:r>
          <a:r>
            <a:rPr lang="en-GB" sz="2800" kern="1200" dirty="0" err="1"/>
            <a:t>sagledavanja</a:t>
          </a:r>
          <a:r>
            <a:rPr lang="en-GB" sz="2800" kern="1200" dirty="0"/>
            <a:t> </a:t>
          </a:r>
          <a:r>
            <a:rPr lang="en-GB" sz="2800" kern="1200" dirty="0" err="1"/>
            <a:t>stvari</a:t>
          </a:r>
          <a:r>
            <a:rPr lang="en-GB" sz="2800" kern="1200" dirty="0"/>
            <a:t> </a:t>
          </a:r>
          <a:r>
            <a:rPr lang="en-GB" sz="2800" kern="1200" dirty="0" err="1"/>
            <a:t>na</a:t>
          </a:r>
          <a:r>
            <a:rPr lang="en-GB" sz="2800" kern="1200" dirty="0"/>
            <a:t> </a:t>
          </a:r>
          <a:r>
            <a:rPr lang="en-GB" sz="2800" kern="1200" dirty="0" err="1"/>
            <a:t>nove</a:t>
          </a:r>
          <a:r>
            <a:rPr lang="en-GB" sz="2800" kern="1200" dirty="0"/>
            <a:t> </a:t>
          </a:r>
          <a:r>
            <a:rPr lang="en-GB" sz="2800" kern="1200" dirty="0" err="1"/>
            <a:t>načine</a:t>
          </a:r>
          <a:r>
            <a:rPr lang="en-GB" sz="2800" kern="1200" dirty="0"/>
            <a:t>, </a:t>
          </a:r>
          <a:r>
            <a:rPr lang="en-GB" sz="2800" kern="1200" dirty="0" err="1"/>
            <a:t>prepoznavanja</a:t>
          </a:r>
          <a:r>
            <a:rPr lang="en-GB" sz="2800" kern="1200" dirty="0"/>
            <a:t> </a:t>
          </a:r>
          <a:r>
            <a:rPr lang="en-GB" sz="2800" kern="1200" dirty="0" err="1"/>
            <a:t>obrazaca</a:t>
          </a:r>
          <a:r>
            <a:rPr lang="en-GB" sz="2800" kern="1200" dirty="0"/>
            <a:t> </a:t>
          </a:r>
          <a:r>
            <a:rPr lang="en-GB" sz="2800" kern="1200" dirty="0" err="1"/>
            <a:t>i</a:t>
          </a:r>
          <a:r>
            <a:rPr lang="en-GB" sz="2800" kern="1200" dirty="0"/>
            <a:t> </a:t>
          </a:r>
          <a:r>
            <a:rPr lang="en-GB" sz="2800" kern="1200" dirty="0" err="1"/>
            <a:t>povezivanja</a:t>
          </a:r>
          <a:r>
            <a:rPr lang="en-GB" sz="2800" kern="1200" dirty="0"/>
            <a:t>,</a:t>
          </a:r>
          <a:endParaRPr lang="en-GB" sz="2800" kern="1200" noProof="0" dirty="0"/>
        </a:p>
      </dsp:txBody>
      <dsp:txXfrm rot="-5400000">
        <a:off x="805849" y="1074819"/>
        <a:ext cx="15357622" cy="675232"/>
      </dsp:txXfrm>
    </dsp:sp>
    <dsp:sp modelId="{020AE0F8-9CF4-4A2A-945F-91AA06C2E774}">
      <dsp:nvSpPr>
        <dsp:cNvPr id="0" name=""/>
        <dsp:cNvSpPr/>
      </dsp:nvSpPr>
      <dsp:spPr>
        <a:xfrm rot="5400000">
          <a:off x="-172682" y="2245773"/>
          <a:ext cx="1151213" cy="805849"/>
        </a:xfrm>
        <a:prstGeom prst="chevron">
          <a:avLst/>
        </a:prstGeom>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dirty="0"/>
            <a:t>	</a:t>
          </a:r>
          <a:endParaRPr lang="hr-HR" sz="1700" kern="1200" dirty="0"/>
        </a:p>
      </dsp:txBody>
      <dsp:txXfrm rot="-5400000">
        <a:off x="1" y="2476016"/>
        <a:ext cx="805849" cy="345364"/>
      </dsp:txXfrm>
    </dsp:sp>
    <dsp:sp modelId="{14E861B7-B48C-41D4-9185-B27512D91E05}">
      <dsp:nvSpPr>
        <dsp:cNvPr id="0" name=""/>
        <dsp:cNvSpPr/>
      </dsp:nvSpPr>
      <dsp:spPr>
        <a:xfrm rot="5400000">
          <a:off x="8128780" y="-5249839"/>
          <a:ext cx="748288" cy="153941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b="1" i="0" kern="1200" dirty="0" err="1"/>
            <a:t>Odvažna</a:t>
          </a:r>
          <a:r>
            <a:rPr lang="en-GB" sz="2800" b="1" i="0" kern="1200" dirty="0"/>
            <a:t> </a:t>
          </a:r>
          <a:r>
            <a:rPr lang="en-GB" sz="2800" b="1" i="0" kern="1200" dirty="0" err="1"/>
            <a:t>osobnost</a:t>
          </a:r>
          <a:r>
            <a:rPr lang="en-GB" sz="2800" b="1" i="0" kern="1200" dirty="0"/>
            <a:t> </a:t>
          </a:r>
          <a:r>
            <a:rPr lang="en-GB" sz="2800" kern="1200" dirty="0"/>
            <a:t>- </a:t>
          </a:r>
          <a:r>
            <a:rPr lang="en-GB" sz="2800" kern="1200" dirty="0" err="1"/>
            <a:t>traži</a:t>
          </a:r>
          <a:r>
            <a:rPr lang="en-GB" sz="2800" kern="1200" dirty="0"/>
            <a:t> nova </a:t>
          </a:r>
          <a:r>
            <a:rPr lang="en-GB" sz="2800" kern="1200" dirty="0" err="1"/>
            <a:t>iskustva</a:t>
          </a:r>
          <a:r>
            <a:rPr lang="en-GB" sz="2800" kern="1200" dirty="0"/>
            <a:t>, </a:t>
          </a:r>
          <a:r>
            <a:rPr lang="en-GB" sz="2800" kern="1200" dirty="0" err="1"/>
            <a:t>tolerira</a:t>
          </a:r>
          <a:r>
            <a:rPr lang="en-GB" sz="2800" kern="1200" dirty="0"/>
            <a:t> </a:t>
          </a:r>
          <a:r>
            <a:rPr lang="en-GB" sz="2800" kern="1200" dirty="0" err="1"/>
            <a:t>nejasnoće</a:t>
          </a:r>
          <a:r>
            <a:rPr lang="en-GB" sz="2800" kern="1200" dirty="0"/>
            <a:t> </a:t>
          </a:r>
          <a:r>
            <a:rPr lang="en-GB" sz="2800" kern="1200" dirty="0" err="1"/>
            <a:t>i</a:t>
          </a:r>
          <a:r>
            <a:rPr lang="en-GB" sz="2800" kern="1200" dirty="0"/>
            <a:t> </a:t>
          </a:r>
          <a:r>
            <a:rPr lang="en-GB" sz="2800" kern="1200" dirty="0" err="1"/>
            <a:t>rizik</a:t>
          </a:r>
          <a:r>
            <a:rPr lang="en-GB" sz="2800" kern="1200" dirty="0"/>
            <a:t> </a:t>
          </a:r>
          <a:r>
            <a:rPr lang="en-GB" sz="2800" kern="1200" dirty="0" err="1"/>
            <a:t>i</a:t>
          </a:r>
          <a:r>
            <a:rPr lang="en-GB" sz="2800" kern="1200" dirty="0"/>
            <a:t> </a:t>
          </a:r>
          <a:r>
            <a:rPr lang="en-GB" sz="2800" kern="1200" dirty="0" err="1"/>
            <a:t>ustrajno</a:t>
          </a:r>
          <a:r>
            <a:rPr lang="en-GB" sz="2800" kern="1200" dirty="0"/>
            <a:t> </a:t>
          </a:r>
          <a:r>
            <a:rPr lang="en-GB" sz="2800" kern="1200" dirty="0" err="1"/>
            <a:t>prevladava</a:t>
          </a:r>
          <a:r>
            <a:rPr lang="en-GB" sz="2800" kern="1200" dirty="0"/>
            <a:t> </a:t>
          </a:r>
          <a:r>
            <a:rPr lang="en-GB" sz="2800" kern="1200" dirty="0" err="1"/>
            <a:t>prepreke</a:t>
          </a:r>
          <a:endParaRPr lang="hr-HR" sz="2800" kern="1200" dirty="0"/>
        </a:p>
      </dsp:txBody>
      <dsp:txXfrm rot="-5400000">
        <a:off x="805849" y="2109620"/>
        <a:ext cx="15357622" cy="675232"/>
      </dsp:txXfrm>
    </dsp:sp>
    <dsp:sp modelId="{AFF1C4FA-E7B1-4CB7-A056-83E26C3C25AA}">
      <dsp:nvSpPr>
        <dsp:cNvPr id="0" name=""/>
        <dsp:cNvSpPr/>
      </dsp:nvSpPr>
      <dsp:spPr>
        <a:xfrm rot="5400000">
          <a:off x="-172682" y="3280574"/>
          <a:ext cx="1151213" cy="805849"/>
        </a:xfrm>
        <a:prstGeom prst="chevron">
          <a:avLst/>
        </a:prstGeom>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endParaRPr lang="hr-HR" sz="1700" kern="1200" dirty="0"/>
        </a:p>
      </dsp:txBody>
      <dsp:txXfrm rot="-5400000">
        <a:off x="1" y="3510817"/>
        <a:ext cx="805849" cy="345364"/>
      </dsp:txXfrm>
    </dsp:sp>
    <dsp:sp modelId="{19CE135D-0AE8-4812-8B7D-5A2601A337DA}">
      <dsp:nvSpPr>
        <dsp:cNvPr id="0" name=""/>
        <dsp:cNvSpPr/>
      </dsp:nvSpPr>
      <dsp:spPr>
        <a:xfrm rot="5400000">
          <a:off x="8128780" y="-4215038"/>
          <a:ext cx="748288" cy="153941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b="1" i="0" kern="1200" dirty="0" err="1"/>
            <a:t>Unutarnja</a:t>
          </a:r>
          <a:r>
            <a:rPr lang="en-GB" sz="2800" b="1" i="0" kern="1200" dirty="0"/>
            <a:t> </a:t>
          </a:r>
          <a:r>
            <a:rPr lang="en-GB" sz="2800" b="1" i="0" kern="1200" dirty="0" err="1"/>
            <a:t>motivacija</a:t>
          </a:r>
          <a:r>
            <a:rPr lang="en-GB" sz="2800" b="1" i="0" kern="1200" dirty="0"/>
            <a:t> </a:t>
          </a:r>
          <a:r>
            <a:rPr lang="en-GB" sz="2800" kern="1200" dirty="0"/>
            <a:t>– </a:t>
          </a:r>
          <a:r>
            <a:rPr lang="en-GB" sz="2800" kern="1200" dirty="0" err="1"/>
            <a:t>kvaliteta</a:t>
          </a:r>
          <a:r>
            <a:rPr lang="en-GB" sz="2800" kern="1200" dirty="0"/>
            <a:t> </a:t>
          </a:r>
          <a:r>
            <a:rPr lang="en-GB" sz="2800" kern="1200" dirty="0" err="1"/>
            <a:t>pokretanja</a:t>
          </a:r>
          <a:r>
            <a:rPr lang="en-GB" sz="2800" kern="1200" dirty="0"/>
            <a:t> </a:t>
          </a:r>
          <a:r>
            <a:rPr lang="en-GB" sz="2800" kern="1200" dirty="0" err="1"/>
            <a:t>interesa</a:t>
          </a:r>
          <a:r>
            <a:rPr lang="en-GB" sz="2800" kern="1200" dirty="0"/>
            <a:t>, </a:t>
          </a:r>
          <a:r>
            <a:rPr lang="en-GB" sz="2800" kern="1200" dirty="0" err="1"/>
            <a:t>zadovoljstva</a:t>
          </a:r>
          <a:r>
            <a:rPr lang="en-GB" sz="2800" kern="1200" dirty="0"/>
            <a:t> </a:t>
          </a:r>
          <a:r>
            <a:rPr lang="en-GB" sz="2800" kern="1200" dirty="0" err="1"/>
            <a:t>i</a:t>
          </a:r>
          <a:r>
            <a:rPr lang="en-GB" sz="2800" kern="1200" dirty="0"/>
            <a:t> </a:t>
          </a:r>
          <a:r>
            <a:rPr lang="en-GB" sz="2800" kern="1200" dirty="0" err="1"/>
            <a:t>izazova</a:t>
          </a:r>
          <a:endParaRPr lang="hr-HR" sz="2100" kern="1200" dirty="0"/>
        </a:p>
      </dsp:txBody>
      <dsp:txXfrm rot="-5400000">
        <a:off x="805849" y="3144421"/>
        <a:ext cx="15357622" cy="675232"/>
      </dsp:txXfrm>
    </dsp:sp>
    <dsp:sp modelId="{90A48DF3-474B-4BA6-832C-4F62E4A148BC}">
      <dsp:nvSpPr>
        <dsp:cNvPr id="0" name=""/>
        <dsp:cNvSpPr/>
      </dsp:nvSpPr>
      <dsp:spPr>
        <a:xfrm rot="5400000">
          <a:off x="-172682" y="4315375"/>
          <a:ext cx="1151213" cy="805849"/>
        </a:xfrm>
        <a:prstGeom prst="chevron">
          <a:avLst/>
        </a:prstGeom>
        <a:gradFill rotWithShape="0">
          <a:gsLst>
            <a:gs pos="0">
              <a:srgbClr val="E12227"/>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hr-HR" sz="1700" kern="1200"/>
        </a:p>
      </dsp:txBody>
      <dsp:txXfrm rot="-5400000">
        <a:off x="1" y="4545618"/>
        <a:ext cx="805849" cy="345364"/>
      </dsp:txXfrm>
    </dsp:sp>
    <dsp:sp modelId="{BFE07563-2CF7-4D34-86C5-23CDE01D2A39}">
      <dsp:nvSpPr>
        <dsp:cNvPr id="0" name=""/>
        <dsp:cNvSpPr/>
      </dsp:nvSpPr>
      <dsp:spPr>
        <a:xfrm rot="5400000">
          <a:off x="8128780" y="-3192075"/>
          <a:ext cx="748288" cy="1539415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b="1" i="0" kern="1200" dirty="0" err="1"/>
            <a:t>Kreativno</a:t>
          </a:r>
          <a:r>
            <a:rPr lang="en-GB" sz="2800" b="1" i="0" kern="1200" dirty="0"/>
            <a:t> </a:t>
          </a:r>
          <a:r>
            <a:rPr lang="en-GB" sz="2800" b="1" i="0" kern="1200" dirty="0" err="1"/>
            <a:t>okruženje</a:t>
          </a:r>
          <a:r>
            <a:rPr lang="en-GB" sz="2800" b="1" i="0" kern="1200" dirty="0"/>
            <a:t> </a:t>
          </a:r>
          <a:r>
            <a:rPr lang="en-GB" sz="2800" kern="1200" dirty="0"/>
            <a:t>– </a:t>
          </a:r>
          <a:r>
            <a:rPr lang="en-GB" sz="2800" kern="1200" dirty="0" err="1"/>
            <a:t>inovativno</a:t>
          </a:r>
          <a:r>
            <a:rPr lang="en-GB" sz="2800" kern="1200" dirty="0"/>
            <a:t>/</a:t>
          </a:r>
          <a:r>
            <a:rPr lang="en-GB" sz="2800" kern="1200" dirty="0" err="1"/>
            <a:t>interaktivno</a:t>
          </a:r>
          <a:r>
            <a:rPr lang="en-GB" sz="2800" kern="1200" dirty="0"/>
            <a:t> </a:t>
          </a:r>
          <a:r>
            <a:rPr lang="en-GB" sz="2800" kern="1200" dirty="0" err="1"/>
            <a:t>okruženje</a:t>
          </a:r>
          <a:r>
            <a:rPr lang="en-GB" sz="2800" kern="1200" dirty="0"/>
            <a:t> </a:t>
          </a:r>
          <a:r>
            <a:rPr lang="en-GB" sz="2800" kern="1200" dirty="0" err="1"/>
            <a:t>potiče</a:t>
          </a:r>
          <a:r>
            <a:rPr lang="en-GB" sz="2800" kern="1200" dirty="0"/>
            <a:t>, </a:t>
          </a:r>
          <a:r>
            <a:rPr lang="en-GB" sz="2800" kern="1200" dirty="0" err="1"/>
            <a:t>podržava</a:t>
          </a:r>
          <a:r>
            <a:rPr lang="en-GB" sz="2800" kern="1200" dirty="0"/>
            <a:t> </a:t>
          </a:r>
          <a:r>
            <a:rPr lang="en-GB" sz="2800" kern="1200" dirty="0" err="1"/>
            <a:t>i</a:t>
          </a:r>
          <a:r>
            <a:rPr lang="en-GB" sz="2800" kern="1200" dirty="0"/>
            <a:t> </a:t>
          </a:r>
          <a:r>
            <a:rPr lang="en-GB" sz="2800" kern="1200" dirty="0" err="1"/>
            <a:t>usavršava</a:t>
          </a:r>
          <a:r>
            <a:rPr lang="en-GB" sz="2800" kern="1200" dirty="0"/>
            <a:t> </a:t>
          </a:r>
          <a:r>
            <a:rPr lang="en-GB" sz="2800" kern="1200" dirty="0" err="1"/>
            <a:t>kreativne</a:t>
          </a:r>
          <a:r>
            <a:rPr lang="en-GB" sz="2800" kern="1200" dirty="0"/>
            <a:t> </a:t>
          </a:r>
          <a:r>
            <a:rPr lang="en-GB" sz="2800" kern="1200" dirty="0" err="1"/>
            <a:t>ideje</a:t>
          </a:r>
          <a:endParaRPr lang="en-GB" sz="2800" kern="1200" noProof="0" dirty="0"/>
        </a:p>
      </dsp:txBody>
      <dsp:txXfrm rot="-5400000">
        <a:off x="805849" y="4167384"/>
        <a:ext cx="15357622" cy="6752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B239E-9CB8-46F5-B331-D43224F00FB9}">
      <dsp:nvSpPr>
        <dsp:cNvPr id="0" name=""/>
        <dsp:cNvSpPr/>
      </dsp:nvSpPr>
      <dsp:spPr>
        <a:xfrm>
          <a:off x="0" y="664771"/>
          <a:ext cx="16554926" cy="5405400"/>
        </a:xfrm>
        <a:prstGeom prst="rect">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4846" tIns="687324" rIns="1284846" bIns="234696" numCol="1" spcCol="1270" anchor="t" anchorCtr="0">
          <a:noAutofit/>
        </a:bodyPr>
        <a:lstStyle/>
        <a:p>
          <a:pPr marL="285750" lvl="1" indent="-285750" algn="l" defTabSz="1466850" rtl="0">
            <a:lnSpc>
              <a:spcPct val="90000"/>
            </a:lnSpc>
            <a:spcBef>
              <a:spcPct val="0"/>
            </a:spcBef>
            <a:spcAft>
              <a:spcPct val="15000"/>
            </a:spcAft>
            <a:buChar char="•"/>
          </a:pPr>
          <a:r>
            <a:rPr lang="en-GB" sz="3300" i="1" kern="1200" dirty="0" err="1">
              <a:solidFill>
                <a:srgbClr val="FF0000"/>
              </a:solidFill>
            </a:rPr>
            <a:t>Skup</a:t>
          </a:r>
          <a:r>
            <a:rPr lang="en-GB" sz="3300" i="1" kern="1200" dirty="0">
              <a:solidFill>
                <a:srgbClr val="FF0000"/>
              </a:solidFill>
            </a:rPr>
            <a:t> </a:t>
          </a:r>
          <a:r>
            <a:rPr lang="en-GB" sz="3300" i="1" kern="1200" dirty="0" err="1">
              <a:solidFill>
                <a:srgbClr val="FF0000"/>
              </a:solidFill>
            </a:rPr>
            <a:t>intelektualnih</a:t>
          </a:r>
          <a:r>
            <a:rPr lang="en-GB" sz="3300" i="1" kern="1200" dirty="0">
              <a:solidFill>
                <a:srgbClr val="FF0000"/>
              </a:solidFill>
            </a:rPr>
            <a:t> </a:t>
          </a:r>
          <a:r>
            <a:rPr lang="en-GB" sz="3300" i="1" kern="1200" dirty="0" err="1">
              <a:solidFill>
                <a:srgbClr val="FF0000"/>
              </a:solidFill>
            </a:rPr>
            <a:t>vještina</a:t>
          </a:r>
          <a:r>
            <a:rPr lang="en-GB" sz="3300" kern="1200" dirty="0"/>
            <a:t>, od </a:t>
          </a:r>
          <a:r>
            <a:rPr lang="en-GB" sz="3300" kern="1200" dirty="0" err="1"/>
            <a:t>kojih</a:t>
          </a:r>
          <a:r>
            <a:rPr lang="en-GB" sz="3300" kern="1200" dirty="0"/>
            <a:t> </a:t>
          </a:r>
          <a:r>
            <a:rPr lang="en-GB" sz="3300" kern="1200" dirty="0" err="1"/>
            <a:t>su</a:t>
          </a:r>
          <a:r>
            <a:rPr lang="en-GB" sz="3300" kern="1200" dirty="0"/>
            <a:t> tri </a:t>
          </a:r>
          <a:r>
            <a:rPr lang="en-GB" sz="3300" kern="1200" dirty="0" err="1"/>
            <a:t>posebno</a:t>
          </a:r>
          <a:r>
            <a:rPr lang="en-GB" sz="3300" kern="1200" dirty="0"/>
            <a:t> </a:t>
          </a:r>
          <a:r>
            <a:rPr lang="en-GB" sz="3300" kern="1200" dirty="0" err="1"/>
            <a:t>važne</a:t>
          </a:r>
          <a:r>
            <a:rPr lang="en-GB" sz="3300" kern="1200" dirty="0"/>
            <a:t>: </a:t>
          </a:r>
          <a:r>
            <a:rPr lang="en-GB" sz="3300" kern="1200" dirty="0" err="1"/>
            <a:t>sposobnost</a:t>
          </a:r>
          <a:r>
            <a:rPr lang="en-GB" sz="3300" kern="1200" dirty="0"/>
            <a:t> </a:t>
          </a:r>
          <a:r>
            <a:rPr lang="en-GB" sz="3300" kern="1200" dirty="0" err="1"/>
            <a:t>sagledavanja</a:t>
          </a:r>
          <a:r>
            <a:rPr lang="en-GB" sz="3300" kern="1200" dirty="0"/>
            <a:t> </a:t>
          </a:r>
          <a:r>
            <a:rPr lang="en-GB" sz="3300" kern="1200" dirty="0" err="1"/>
            <a:t>problema</a:t>
          </a:r>
          <a:r>
            <a:rPr lang="en-GB" sz="3300" kern="1200" dirty="0"/>
            <a:t> </a:t>
          </a:r>
          <a:r>
            <a:rPr lang="en-GB" sz="3300" kern="1200" dirty="0" err="1"/>
            <a:t>na</a:t>
          </a:r>
          <a:r>
            <a:rPr lang="en-GB" sz="3300" kern="1200" dirty="0"/>
            <a:t> </a:t>
          </a:r>
          <a:r>
            <a:rPr lang="en-GB" sz="3300" kern="1200" dirty="0" err="1"/>
            <a:t>nove</a:t>
          </a:r>
          <a:r>
            <a:rPr lang="en-GB" sz="3300" kern="1200" dirty="0"/>
            <a:t> </a:t>
          </a:r>
          <a:r>
            <a:rPr lang="en-GB" sz="3300" kern="1200" dirty="0" err="1"/>
            <a:t>načine</a:t>
          </a:r>
          <a:r>
            <a:rPr lang="en-GB" sz="3300" kern="1200" dirty="0"/>
            <a:t> </a:t>
          </a:r>
          <a:r>
            <a:rPr lang="en-GB" sz="3300" kern="1200" dirty="0" err="1"/>
            <a:t>i</a:t>
          </a:r>
          <a:r>
            <a:rPr lang="en-GB" sz="3300" kern="1200" dirty="0"/>
            <a:t> </a:t>
          </a:r>
          <a:r>
            <a:rPr lang="en-GB" sz="3300" kern="1200" dirty="0" err="1"/>
            <a:t>nadilaženja</a:t>
          </a:r>
          <a:r>
            <a:rPr lang="en-GB" sz="3300" kern="1200" dirty="0"/>
            <a:t> </a:t>
          </a:r>
          <a:r>
            <a:rPr lang="en-GB" sz="3300" kern="1200" dirty="0" err="1"/>
            <a:t>običnih</a:t>
          </a:r>
          <a:r>
            <a:rPr lang="en-GB" sz="3300" kern="1200" dirty="0"/>
            <a:t> </a:t>
          </a:r>
          <a:r>
            <a:rPr lang="en-GB" sz="3300" kern="1200" dirty="0" err="1"/>
            <a:t>ideja</a:t>
          </a:r>
          <a:r>
            <a:rPr lang="en-GB" sz="3300" kern="1200" dirty="0"/>
            <a:t>; </a:t>
          </a:r>
          <a:r>
            <a:rPr lang="en-GB" sz="3300" kern="1200" dirty="0" err="1"/>
            <a:t>sposobnost</a:t>
          </a:r>
          <a:r>
            <a:rPr lang="en-GB" sz="3300" kern="1200" dirty="0"/>
            <a:t> </a:t>
          </a:r>
          <a:r>
            <a:rPr lang="en-GB" sz="3300" kern="1200" dirty="0" err="1"/>
            <a:t>identificiranja</a:t>
          </a:r>
          <a:r>
            <a:rPr lang="en-GB" sz="3300" kern="1200" dirty="0"/>
            <a:t> </a:t>
          </a:r>
          <a:r>
            <a:rPr lang="en-GB" sz="3300" kern="1200" dirty="0" err="1"/>
            <a:t>ideja</a:t>
          </a:r>
          <a:r>
            <a:rPr lang="en-GB" sz="3300" kern="1200" dirty="0"/>
            <a:t> </a:t>
          </a:r>
          <a:r>
            <a:rPr lang="en-GB" sz="3300" kern="1200" dirty="0" err="1"/>
            <a:t>koje</a:t>
          </a:r>
          <a:r>
            <a:rPr lang="en-GB" sz="3300" kern="1200" dirty="0"/>
            <a:t> </a:t>
          </a:r>
          <a:r>
            <a:rPr lang="en-GB" sz="3300" kern="1200" dirty="0" err="1"/>
            <a:t>vrijedi</a:t>
          </a:r>
          <a:r>
            <a:rPr lang="en-GB" sz="3300" kern="1200" dirty="0"/>
            <a:t> </a:t>
          </a:r>
          <a:r>
            <a:rPr lang="en-GB" sz="3300" kern="1200" dirty="0" err="1"/>
            <a:t>slijediti</a:t>
          </a:r>
          <a:r>
            <a:rPr lang="en-GB" sz="3300" kern="1200" dirty="0"/>
            <a:t>; </a:t>
          </a:r>
          <a:r>
            <a:rPr lang="en-GB" sz="3300" kern="1200" dirty="0" err="1"/>
            <a:t>i</a:t>
          </a:r>
          <a:r>
            <a:rPr lang="en-GB" sz="3300" kern="1200" dirty="0"/>
            <a:t> </a:t>
          </a:r>
          <a:r>
            <a:rPr lang="en-GB" sz="3300" kern="1200" dirty="0" err="1"/>
            <a:t>sposobnost</a:t>
          </a:r>
          <a:r>
            <a:rPr lang="en-GB" sz="3300" kern="1200" dirty="0"/>
            <a:t> </a:t>
          </a:r>
          <a:r>
            <a:rPr lang="en-GB" sz="3300" kern="1200" dirty="0" err="1"/>
            <a:t>uvjeravanja</a:t>
          </a:r>
          <a:r>
            <a:rPr lang="en-GB" sz="3300" kern="1200" dirty="0"/>
            <a:t> </a:t>
          </a:r>
          <a:r>
            <a:rPr lang="en-GB" sz="3300" kern="1200" dirty="0" err="1"/>
            <a:t>drugih</a:t>
          </a:r>
          <a:r>
            <a:rPr lang="en-GB" sz="3300" kern="1200" dirty="0"/>
            <a:t> u </a:t>
          </a:r>
          <a:r>
            <a:rPr lang="en-GB" sz="3300" kern="1200" dirty="0" err="1"/>
            <a:t>vrijednost</a:t>
          </a:r>
          <a:r>
            <a:rPr lang="en-GB" sz="3300" kern="1200" dirty="0"/>
            <a:t> </a:t>
          </a:r>
          <a:r>
            <a:rPr lang="en-GB" sz="3300" kern="1200" dirty="0" err="1"/>
            <a:t>svojih</a:t>
          </a:r>
          <a:r>
            <a:rPr lang="en-GB" sz="3300" kern="1200" dirty="0"/>
            <a:t> </a:t>
          </a:r>
          <a:r>
            <a:rPr lang="en-GB" sz="3300" kern="1200" dirty="0" err="1"/>
            <a:t>ideja</a:t>
          </a:r>
          <a:endParaRPr lang="hr-HR" sz="3300" kern="1200" dirty="0"/>
        </a:p>
        <a:p>
          <a:pPr marL="285750" lvl="1" indent="-285750" algn="l" defTabSz="1466850" rtl="0">
            <a:lnSpc>
              <a:spcPct val="90000"/>
            </a:lnSpc>
            <a:spcBef>
              <a:spcPct val="0"/>
            </a:spcBef>
            <a:spcAft>
              <a:spcPct val="15000"/>
            </a:spcAft>
            <a:buChar char="•"/>
          </a:pPr>
          <a:r>
            <a:rPr lang="en-GB" sz="3300" i="1" kern="1200" dirty="0" err="1">
              <a:solidFill>
                <a:srgbClr val="FF0000"/>
              </a:solidFill>
            </a:rPr>
            <a:t>Poznavanje</a:t>
          </a:r>
          <a:r>
            <a:rPr lang="en-GB" sz="3300" i="1" kern="1200" dirty="0">
              <a:solidFill>
                <a:srgbClr val="FF0000"/>
              </a:solidFill>
            </a:rPr>
            <a:t> </a:t>
          </a:r>
          <a:r>
            <a:rPr lang="en-GB" sz="3300" i="1" kern="1200" dirty="0" err="1">
              <a:solidFill>
                <a:srgbClr val="FF0000"/>
              </a:solidFill>
            </a:rPr>
            <a:t>područja</a:t>
          </a:r>
          <a:r>
            <a:rPr lang="en-GB" sz="3300" kern="1200" dirty="0"/>
            <a:t>, </a:t>
          </a:r>
          <a:r>
            <a:rPr lang="en-GB" sz="3300" kern="1200" dirty="0" err="1"/>
            <a:t>iako</a:t>
          </a:r>
          <a:r>
            <a:rPr lang="en-GB" sz="3300" kern="1200" dirty="0"/>
            <a:t> </a:t>
          </a:r>
          <a:r>
            <a:rPr lang="en-GB" sz="3300" kern="1200" dirty="0" err="1"/>
            <a:t>previše</a:t>
          </a:r>
          <a:r>
            <a:rPr lang="en-GB" sz="3300" kern="1200" dirty="0"/>
            <a:t> </a:t>
          </a:r>
          <a:r>
            <a:rPr lang="en-GB" sz="3300" kern="1200" dirty="0" err="1"/>
            <a:t>znanja</a:t>
          </a:r>
          <a:r>
            <a:rPr lang="en-GB" sz="3300" kern="1200" dirty="0"/>
            <a:t> </a:t>
          </a:r>
          <a:r>
            <a:rPr lang="en-GB" sz="3300" kern="1200" dirty="0" err="1"/>
            <a:t>može</a:t>
          </a:r>
          <a:r>
            <a:rPr lang="en-GB" sz="3300" kern="1200" dirty="0"/>
            <a:t> </a:t>
          </a:r>
          <a:r>
            <a:rPr lang="en-GB" sz="3300" kern="1200" dirty="0" err="1"/>
            <a:t>omesti</a:t>
          </a:r>
          <a:r>
            <a:rPr lang="en-GB" sz="3300" kern="1200" dirty="0"/>
            <a:t> </a:t>
          </a:r>
          <a:r>
            <a:rPr lang="en-GB" sz="3300" kern="1200" dirty="0" err="1"/>
            <a:t>generiranje</a:t>
          </a:r>
          <a:r>
            <a:rPr lang="en-GB" sz="3300" kern="1200" dirty="0"/>
            <a:t> </a:t>
          </a:r>
          <a:r>
            <a:rPr lang="en-GB" sz="3300" kern="1200" dirty="0" err="1"/>
            <a:t>novih</a:t>
          </a:r>
          <a:r>
            <a:rPr lang="en-GB" sz="3300" kern="1200" dirty="0"/>
            <a:t> </a:t>
          </a:r>
          <a:r>
            <a:rPr lang="en-GB" sz="3300" kern="1200" dirty="0" err="1"/>
            <a:t>ideja</a:t>
          </a:r>
          <a:endParaRPr lang="hr-HR" sz="3300" kern="1200" dirty="0"/>
        </a:p>
        <a:p>
          <a:pPr marL="285750" lvl="1" indent="-285750" algn="l" defTabSz="1466850" rtl="0">
            <a:lnSpc>
              <a:spcPct val="90000"/>
            </a:lnSpc>
            <a:spcBef>
              <a:spcPct val="0"/>
            </a:spcBef>
            <a:spcAft>
              <a:spcPct val="15000"/>
            </a:spcAft>
            <a:buChar char="•"/>
          </a:pPr>
          <a:r>
            <a:rPr lang="en-GB" sz="3300" i="1" kern="1200" dirty="0" err="1">
              <a:solidFill>
                <a:srgbClr val="FF0000"/>
              </a:solidFill>
            </a:rPr>
            <a:t>Osobnost</a:t>
          </a:r>
          <a:r>
            <a:rPr lang="en-GB" sz="3300" i="1" kern="1200" dirty="0">
              <a:solidFill>
                <a:srgbClr val="FF0000"/>
              </a:solidFill>
            </a:rPr>
            <a:t> </a:t>
          </a:r>
          <a:r>
            <a:rPr lang="en-GB" sz="3300" kern="1200" dirty="0" err="1"/>
            <a:t>koja</a:t>
          </a:r>
          <a:r>
            <a:rPr lang="en-GB" sz="3300" kern="1200" dirty="0"/>
            <a:t> </a:t>
          </a:r>
          <a:r>
            <a:rPr lang="en-GB" sz="3300" kern="1200" dirty="0" err="1"/>
            <a:t>vam</a:t>
          </a:r>
          <a:r>
            <a:rPr lang="en-GB" sz="3300" kern="1200" dirty="0"/>
            <a:t> </a:t>
          </a:r>
          <a:r>
            <a:rPr lang="en-GB" sz="3300" kern="1200" dirty="0" err="1"/>
            <a:t>omogućuje</a:t>
          </a:r>
          <a:r>
            <a:rPr lang="en-GB" sz="3300" kern="1200" dirty="0"/>
            <a:t> da </a:t>
          </a:r>
          <a:r>
            <a:rPr lang="en-GB" sz="3300" kern="1200" dirty="0" err="1"/>
            <a:t>razmišljate</a:t>
          </a:r>
          <a:r>
            <a:rPr lang="en-GB" sz="3300" kern="1200" dirty="0"/>
            <a:t> </a:t>
          </a:r>
          <a:r>
            <a:rPr lang="en-GB" sz="3300" kern="1200" dirty="0" err="1"/>
            <a:t>neovisno</a:t>
          </a:r>
          <a:r>
            <a:rPr lang="en-GB" sz="3300" kern="1200" dirty="0"/>
            <a:t>, </a:t>
          </a:r>
          <a:r>
            <a:rPr lang="en-GB" sz="3300" kern="1200" dirty="0" err="1"/>
            <a:t>što</a:t>
          </a:r>
          <a:r>
            <a:rPr lang="en-GB" sz="3300" kern="1200" dirty="0"/>
            <a:t> je </a:t>
          </a:r>
          <a:r>
            <a:rPr lang="en-GB" sz="3300" kern="1200" dirty="0" err="1"/>
            <a:t>neophodno</a:t>
          </a:r>
          <a:r>
            <a:rPr lang="en-GB" sz="3300" kern="1200" dirty="0"/>
            <a:t> </a:t>
          </a:r>
          <a:r>
            <a:rPr lang="en-GB" sz="3300" kern="1200" dirty="0" err="1"/>
            <a:t>ako</a:t>
          </a:r>
          <a:r>
            <a:rPr lang="en-GB" sz="3300" kern="1200" dirty="0"/>
            <a:t> se </a:t>
          </a:r>
          <a:r>
            <a:rPr lang="en-GB" sz="3300" kern="1200" dirty="0" err="1"/>
            <a:t>želite</a:t>
          </a:r>
          <a:r>
            <a:rPr lang="en-GB" sz="3300" kern="1200" dirty="0"/>
            <a:t> </a:t>
          </a:r>
          <a:r>
            <a:rPr lang="en-GB" sz="3300" kern="1200" dirty="0" err="1"/>
            <a:t>boriti</a:t>
          </a:r>
          <a:r>
            <a:rPr lang="en-GB" sz="3300" kern="1200" dirty="0"/>
            <a:t> </a:t>
          </a:r>
          <a:r>
            <a:rPr lang="en-GB" sz="3300" kern="1200" dirty="0" err="1"/>
            <a:t>protiv</a:t>
          </a:r>
          <a:r>
            <a:rPr lang="en-GB" sz="3300" kern="1200" dirty="0"/>
            <a:t> </a:t>
          </a:r>
          <a:r>
            <a:rPr lang="en-GB" sz="3300" kern="1200" dirty="0" err="1"/>
            <a:t>gomile</a:t>
          </a:r>
          <a:r>
            <a:rPr lang="en-GB" sz="3300" kern="1200" dirty="0"/>
            <a:t> </a:t>
          </a:r>
          <a:r>
            <a:rPr lang="en-GB" sz="3300" kern="1200" dirty="0" err="1"/>
            <a:t>i</a:t>
          </a:r>
          <a:r>
            <a:rPr lang="en-GB" sz="3300" kern="1200" dirty="0"/>
            <a:t> </a:t>
          </a:r>
          <a:r>
            <a:rPr lang="en-GB" sz="3300" kern="1200" dirty="0" err="1"/>
            <a:t>zagovarati</a:t>
          </a:r>
          <a:r>
            <a:rPr lang="en-GB" sz="3300" kern="1200" dirty="0"/>
            <a:t> </a:t>
          </a:r>
          <a:r>
            <a:rPr lang="en-GB" sz="3300" kern="1200" dirty="0" err="1"/>
            <a:t>ideje</a:t>
          </a:r>
          <a:r>
            <a:rPr lang="en-GB" sz="3300" kern="1200" dirty="0"/>
            <a:t> s </a:t>
          </a:r>
          <a:r>
            <a:rPr lang="en-GB" sz="3300" kern="1200" dirty="0" err="1"/>
            <a:t>kojima</a:t>
          </a:r>
          <a:r>
            <a:rPr lang="en-GB" sz="3300" kern="1200" dirty="0"/>
            <a:t> se </a:t>
          </a:r>
          <a:r>
            <a:rPr lang="en-GB" sz="3300" kern="1200" dirty="0" err="1"/>
            <a:t>većina</a:t>
          </a:r>
          <a:r>
            <a:rPr lang="en-GB" sz="3300" kern="1200" dirty="0"/>
            <a:t> </a:t>
          </a:r>
          <a:r>
            <a:rPr lang="en-GB" sz="3300" kern="1200" dirty="0" err="1"/>
            <a:t>drugih</a:t>
          </a:r>
          <a:r>
            <a:rPr lang="en-GB" sz="3300" kern="1200" dirty="0"/>
            <a:t> ne </a:t>
          </a:r>
          <a:r>
            <a:rPr lang="en-GB" sz="3300" kern="1200" dirty="0" err="1"/>
            <a:t>slaže</a:t>
          </a:r>
          <a:endParaRPr lang="hr-HR" sz="3300" kern="1200" dirty="0"/>
        </a:p>
        <a:p>
          <a:pPr marL="285750" lvl="1" indent="-285750" algn="l" defTabSz="1466850" rtl="0">
            <a:lnSpc>
              <a:spcPct val="90000"/>
            </a:lnSpc>
            <a:spcBef>
              <a:spcPct val="0"/>
            </a:spcBef>
            <a:spcAft>
              <a:spcPct val="15000"/>
            </a:spcAft>
            <a:buChar char="•"/>
          </a:pPr>
          <a:r>
            <a:rPr lang="en-GB" sz="3300" i="1" kern="1200" dirty="0" err="1">
              <a:solidFill>
                <a:srgbClr val="FF0000"/>
              </a:solidFill>
            </a:rPr>
            <a:t>Okruženje</a:t>
          </a:r>
          <a:r>
            <a:rPr lang="en-GB" sz="3300" kern="1200" dirty="0"/>
            <a:t> </a:t>
          </a:r>
          <a:r>
            <a:rPr lang="en-GB" sz="3300" kern="1200" dirty="0" err="1"/>
            <a:t>koje</a:t>
          </a:r>
          <a:r>
            <a:rPr lang="en-GB" sz="3300" kern="1200" dirty="0"/>
            <a:t> </a:t>
          </a:r>
          <a:r>
            <a:rPr lang="en-GB" sz="3300" kern="1200" dirty="0" err="1"/>
            <a:t>podržava</a:t>
          </a:r>
          <a:r>
            <a:rPr lang="en-GB" sz="3300" kern="1200" dirty="0"/>
            <a:t> </a:t>
          </a:r>
          <a:r>
            <a:rPr lang="en-GB" sz="3300" kern="1200" dirty="0" err="1"/>
            <a:t>i</a:t>
          </a:r>
          <a:r>
            <a:rPr lang="en-GB" sz="3300" kern="1200" dirty="0"/>
            <a:t> </a:t>
          </a:r>
          <a:r>
            <a:rPr lang="en-GB" sz="3300" kern="1200" dirty="0" err="1"/>
            <a:t>nagrađuje</a:t>
          </a:r>
          <a:r>
            <a:rPr lang="en-GB" sz="3300" kern="1200" dirty="0"/>
            <a:t> </a:t>
          </a:r>
          <a:r>
            <a:rPr lang="en-GB" sz="3300" kern="1200" dirty="0" err="1"/>
            <a:t>kreativne</a:t>
          </a:r>
          <a:r>
            <a:rPr lang="en-GB" sz="3300" kern="1200" dirty="0"/>
            <a:t> </a:t>
          </a:r>
          <a:r>
            <a:rPr lang="en-GB" sz="3300" kern="1200" dirty="0" err="1"/>
            <a:t>ideje</a:t>
          </a:r>
          <a:r>
            <a:rPr lang="en-GB" sz="3300" kern="1200" dirty="0"/>
            <a:t>.</a:t>
          </a:r>
          <a:endParaRPr lang="hr-HR" sz="3300" kern="1200" dirty="0"/>
        </a:p>
        <a:p>
          <a:pPr marL="285750" lvl="1" indent="-285750" algn="l" defTabSz="1466850" rtl="0">
            <a:lnSpc>
              <a:spcPct val="90000"/>
            </a:lnSpc>
            <a:spcBef>
              <a:spcPct val="0"/>
            </a:spcBef>
            <a:spcAft>
              <a:spcPct val="15000"/>
            </a:spcAft>
            <a:buChar char="•"/>
          </a:pPr>
          <a:r>
            <a:rPr lang="en-GB" sz="3300" kern="1200" dirty="0" err="1"/>
            <a:t>Izvor</a:t>
          </a:r>
          <a:r>
            <a:rPr lang="en-GB" sz="3300" kern="1200" dirty="0"/>
            <a:t>: Sternberg and </a:t>
          </a:r>
          <a:r>
            <a:rPr lang="en-GB" sz="3300" kern="1200" dirty="0" err="1"/>
            <a:t>Lubart</a:t>
          </a:r>
          <a:r>
            <a:rPr lang="en-GB" sz="3300" kern="1200" dirty="0"/>
            <a:t> (1995) </a:t>
          </a:r>
          <a:endParaRPr lang="hr-HR" sz="3300" kern="1200" dirty="0"/>
        </a:p>
      </dsp:txBody>
      <dsp:txXfrm>
        <a:off x="0" y="664771"/>
        <a:ext cx="16554926" cy="5405400"/>
      </dsp:txXfrm>
    </dsp:sp>
    <dsp:sp modelId="{7CA62AA6-5001-4149-BCB9-FE3DCC12FB6E}">
      <dsp:nvSpPr>
        <dsp:cNvPr id="0" name=""/>
        <dsp:cNvSpPr/>
      </dsp:nvSpPr>
      <dsp:spPr>
        <a:xfrm>
          <a:off x="827746" y="177691"/>
          <a:ext cx="11588448" cy="974160"/>
        </a:xfrm>
        <a:prstGeom prst="roundRect">
          <a:avLst/>
        </a:prstGeom>
        <a:solidFill>
          <a:srgbClr val="2432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016" tIns="0" rIns="438016" bIns="0" numCol="1" spcCol="1270" anchor="ctr" anchorCtr="0">
          <a:noAutofit/>
        </a:bodyPr>
        <a:lstStyle/>
        <a:p>
          <a:pPr marL="0" lvl="0" indent="0" algn="l" defTabSz="1466850" rtl="0">
            <a:lnSpc>
              <a:spcPct val="90000"/>
            </a:lnSpc>
            <a:spcBef>
              <a:spcPct val="0"/>
            </a:spcBef>
            <a:spcAft>
              <a:spcPct val="35000"/>
            </a:spcAft>
            <a:buNone/>
          </a:pPr>
          <a:r>
            <a:rPr lang="en-GB" sz="3300" b="1" kern="1200" dirty="0" err="1"/>
            <a:t>Bitni</a:t>
          </a:r>
          <a:r>
            <a:rPr lang="en-GB" sz="3300" b="1" kern="1200" dirty="0"/>
            <a:t> </a:t>
          </a:r>
          <a:r>
            <a:rPr lang="en-GB" sz="3300" b="1" kern="1200" dirty="0" err="1"/>
            <a:t>resursi</a:t>
          </a:r>
          <a:r>
            <a:rPr lang="en-GB" sz="3300" b="1" kern="1200" dirty="0"/>
            <a:t> za </a:t>
          </a:r>
          <a:r>
            <a:rPr lang="en-GB" sz="3300" b="1" kern="1200" dirty="0" err="1"/>
            <a:t>osobnu</a:t>
          </a:r>
          <a:r>
            <a:rPr lang="en-GB" sz="3300" b="1" kern="1200" dirty="0"/>
            <a:t> </a:t>
          </a:r>
          <a:r>
            <a:rPr lang="en-GB" sz="3300" b="1" kern="1200" dirty="0" err="1"/>
            <a:t>kreativnu</a:t>
          </a:r>
          <a:r>
            <a:rPr lang="en-GB" sz="3300" b="1" kern="1200" dirty="0"/>
            <a:t> </a:t>
          </a:r>
          <a:r>
            <a:rPr lang="en-GB" sz="3300" b="1" kern="1200" dirty="0" err="1"/>
            <a:t>proizvodnju</a:t>
          </a:r>
          <a:endParaRPr lang="hr-HR" sz="3300" kern="1200" dirty="0"/>
        </a:p>
      </dsp:txBody>
      <dsp:txXfrm>
        <a:off x="875301" y="225246"/>
        <a:ext cx="11493338"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28/12/21</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12FB2E4B-9468-4FDF-9F87-37DCA28F108B}" type="slidenum">
              <a:rPr lang="es-ES" smtClean="0"/>
              <a:t>2</a:t>
            </a:fld>
            <a:endParaRPr lang="es-ES"/>
          </a:p>
        </p:txBody>
      </p:sp>
    </p:spTree>
    <p:extLst>
      <p:ext uri="{BB962C8B-B14F-4D97-AF65-F5344CB8AC3E}">
        <p14:creationId xmlns:p14="http://schemas.microsoft.com/office/powerpoint/2010/main" val="3433692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441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055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464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A2A5AF86-9181-4709-A4AD-865EAD2937B2}" type="slidenum">
              <a:rPr lang="es-ES" smtClean="0">
                <a:solidFill>
                  <a:prstClr val="black"/>
                </a:solidFill>
              </a:rPr>
              <a:pPr>
                <a:defRPr/>
              </a:pPr>
              <a:t>4</a:t>
            </a:fld>
            <a:endParaRPr lang="es-ES">
              <a:solidFill>
                <a:prstClr val="black"/>
              </a:solidFill>
            </a:endParaRPr>
          </a:p>
        </p:txBody>
      </p:sp>
    </p:spTree>
    <p:extLst>
      <p:ext uri="{BB962C8B-B14F-4D97-AF65-F5344CB8AC3E}">
        <p14:creationId xmlns:p14="http://schemas.microsoft.com/office/powerpoint/2010/main" val="1693743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884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141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494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062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700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812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640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913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A2A5AF86-9181-4709-A4AD-865EAD2937B2}" type="slidenum">
              <a:rPr lang="es-ES" smtClean="0">
                <a:solidFill>
                  <a:prstClr val="black"/>
                </a:solidFill>
              </a:rPr>
              <a:pPr>
                <a:defRPr/>
              </a:pPr>
              <a:t>34</a:t>
            </a:fld>
            <a:endParaRPr lang="es-ES">
              <a:solidFill>
                <a:prstClr val="black"/>
              </a:solidFill>
            </a:endParaRPr>
          </a:p>
        </p:txBody>
      </p:sp>
    </p:spTree>
    <p:extLst>
      <p:ext uri="{BB962C8B-B14F-4D97-AF65-F5344CB8AC3E}">
        <p14:creationId xmlns:p14="http://schemas.microsoft.com/office/powerpoint/2010/main" val="2960023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395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03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327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56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090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67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300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70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12/28/21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12/28/21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6.jpeg"/><Relationship Id="rId7" Type="http://schemas.openxmlformats.org/officeDocument/2006/relationships/diagramQuickStyle" Target="../diagrams/quickStyle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7.png"/><Relationship Id="rId9" Type="http://schemas.microsoft.com/office/2007/relationships/diagramDrawing" Target="../diagrams/drawing9.xml"/></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8.png"/><Relationship Id="rId4" Type="http://schemas.openxmlformats.org/officeDocument/2006/relationships/diagramLayout" Target="../diagrams/layout13.xm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23.xml"/><Relationship Id="rId3" Type="http://schemas.openxmlformats.org/officeDocument/2006/relationships/diagramData" Target="../diagrams/data22.xml"/><Relationship Id="rId7" Type="http://schemas.microsoft.com/office/2007/relationships/diagramDrawing" Target="../diagrams/drawing22.xml"/><Relationship Id="rId12" Type="http://schemas.openxmlformats.org/officeDocument/2006/relationships/diagramQuickStyle" Target="../diagrams/quickStyle2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Layout" Target="../diagrams/layout23.xml"/><Relationship Id="rId5" Type="http://schemas.openxmlformats.org/officeDocument/2006/relationships/diagramQuickStyle" Target="../diagrams/quickStyle22.xml"/><Relationship Id="rId10" Type="http://schemas.openxmlformats.org/officeDocument/2006/relationships/diagramData" Target="../diagrams/data23.xml"/><Relationship Id="rId4" Type="http://schemas.openxmlformats.org/officeDocument/2006/relationships/diagramLayout" Target="../diagrams/layout22.xml"/><Relationship Id="rId9" Type="http://schemas.openxmlformats.org/officeDocument/2006/relationships/image" Target="../media/image7.png"/><Relationship Id="rId14" Type="http://schemas.microsoft.com/office/2007/relationships/diagramDrawing" Target="../diagrams/drawing23.xml"/></Relationships>
</file>

<file path=ppt/slides/_rels/slide2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29.xml"/><Relationship Id="rId3" Type="http://schemas.openxmlformats.org/officeDocument/2006/relationships/diagramData" Target="../diagrams/data28.xml"/><Relationship Id="rId7" Type="http://schemas.microsoft.com/office/2007/relationships/diagramDrawing" Target="../diagrams/drawing28.xml"/><Relationship Id="rId12" Type="http://schemas.openxmlformats.org/officeDocument/2006/relationships/diagramQuickStyle" Target="../diagrams/quickStyle29.xml"/><Relationship Id="rId2" Type="http://schemas.openxmlformats.org/officeDocument/2006/relationships/notesSlide" Target="../notesSlides/notesSlide26.xml"/><Relationship Id="rId16"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Layout" Target="../diagrams/layout29.xml"/><Relationship Id="rId5" Type="http://schemas.openxmlformats.org/officeDocument/2006/relationships/diagramQuickStyle" Target="../diagrams/quickStyle28.xml"/><Relationship Id="rId15" Type="http://schemas.openxmlformats.org/officeDocument/2006/relationships/image" Target="../media/image9.png"/><Relationship Id="rId10" Type="http://schemas.openxmlformats.org/officeDocument/2006/relationships/diagramData" Target="../diagrams/data29.xml"/><Relationship Id="rId4" Type="http://schemas.openxmlformats.org/officeDocument/2006/relationships/diagramLayout" Target="../diagrams/layout28.xml"/><Relationship Id="rId9" Type="http://schemas.openxmlformats.org/officeDocument/2006/relationships/image" Target="../media/image7.png"/><Relationship Id="rId14" Type="http://schemas.microsoft.com/office/2007/relationships/diagramDrawing" Target="../diagrams/drawing29.xml"/></Relationships>
</file>

<file path=ppt/slides/_rels/slide29.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31.xml"/><Relationship Id="rId3" Type="http://schemas.openxmlformats.org/officeDocument/2006/relationships/diagramData" Target="../diagrams/data30.xml"/><Relationship Id="rId7" Type="http://schemas.microsoft.com/office/2007/relationships/diagramDrawing" Target="../diagrams/drawing30.xml"/><Relationship Id="rId12" Type="http://schemas.openxmlformats.org/officeDocument/2006/relationships/diagramQuickStyle" Target="../diagrams/quickStyle31.xml"/><Relationship Id="rId2" Type="http://schemas.openxmlformats.org/officeDocument/2006/relationships/notesSlide" Target="../notesSlides/notesSlide27.xml"/><Relationship Id="rId16"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0.xml"/><Relationship Id="rId11" Type="http://schemas.openxmlformats.org/officeDocument/2006/relationships/diagramLayout" Target="../diagrams/layout31.xml"/><Relationship Id="rId5" Type="http://schemas.openxmlformats.org/officeDocument/2006/relationships/diagramQuickStyle" Target="../diagrams/quickStyle30.xml"/><Relationship Id="rId15" Type="http://schemas.openxmlformats.org/officeDocument/2006/relationships/image" Target="../media/image9.png"/><Relationship Id="rId10" Type="http://schemas.openxmlformats.org/officeDocument/2006/relationships/diagramData" Target="../diagrams/data31.xml"/><Relationship Id="rId4" Type="http://schemas.openxmlformats.org/officeDocument/2006/relationships/diagramLayout" Target="../diagrams/layout30.xml"/><Relationship Id="rId9" Type="http://schemas.openxmlformats.org/officeDocument/2006/relationships/image" Target="../media/image7.png"/><Relationship Id="rId14" Type="http://schemas.microsoft.com/office/2007/relationships/diagramDrawing" Target="../diagrams/drawing3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33.xml"/><Relationship Id="rId3" Type="http://schemas.openxmlformats.org/officeDocument/2006/relationships/diagramData" Target="../diagrams/data32.xml"/><Relationship Id="rId7" Type="http://schemas.microsoft.com/office/2007/relationships/diagramDrawing" Target="../diagrams/drawing32.xml"/><Relationship Id="rId12" Type="http://schemas.openxmlformats.org/officeDocument/2006/relationships/diagramQuickStyle" Target="../diagrams/quickStyle3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2.xml"/><Relationship Id="rId11" Type="http://schemas.openxmlformats.org/officeDocument/2006/relationships/diagramLayout" Target="../diagrams/layout33.xml"/><Relationship Id="rId5" Type="http://schemas.openxmlformats.org/officeDocument/2006/relationships/diagramQuickStyle" Target="../diagrams/quickStyle32.xml"/><Relationship Id="rId15" Type="http://schemas.openxmlformats.org/officeDocument/2006/relationships/image" Target="../media/image11.jpg"/><Relationship Id="rId10" Type="http://schemas.openxmlformats.org/officeDocument/2006/relationships/diagramData" Target="../diagrams/data33.xml"/><Relationship Id="rId4" Type="http://schemas.openxmlformats.org/officeDocument/2006/relationships/diagramLayout" Target="../diagrams/layout32.xml"/><Relationship Id="rId9" Type="http://schemas.openxmlformats.org/officeDocument/2006/relationships/image" Target="../media/image7.png"/><Relationship Id="rId14" Type="http://schemas.microsoft.com/office/2007/relationships/diagramDrawing" Target="../diagrams/drawing33.xml"/></Relationships>
</file>

<file path=ppt/slides/_rels/slide3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35.xml"/><Relationship Id="rId3" Type="http://schemas.openxmlformats.org/officeDocument/2006/relationships/diagramData" Target="../diagrams/data34.xml"/><Relationship Id="rId7" Type="http://schemas.microsoft.com/office/2007/relationships/diagramDrawing" Target="../diagrams/drawing34.xml"/><Relationship Id="rId12" Type="http://schemas.openxmlformats.org/officeDocument/2006/relationships/diagramQuickStyle" Target="../diagrams/quickStyle3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diagramLayout" Target="../diagrams/layout35.xml"/><Relationship Id="rId5" Type="http://schemas.openxmlformats.org/officeDocument/2006/relationships/diagramQuickStyle" Target="../diagrams/quickStyle34.xml"/><Relationship Id="rId10" Type="http://schemas.openxmlformats.org/officeDocument/2006/relationships/diagramData" Target="../diagrams/data35.xml"/><Relationship Id="rId4" Type="http://schemas.openxmlformats.org/officeDocument/2006/relationships/diagramLayout" Target="../diagrams/layout34.xml"/><Relationship Id="rId9" Type="http://schemas.openxmlformats.org/officeDocument/2006/relationships/image" Target="../media/image7.png"/><Relationship Id="rId14" Type="http://schemas.microsoft.com/office/2007/relationships/diagramDrawing" Target="../diagrams/drawing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36.xml"/><Relationship Id="rId3" Type="http://schemas.openxmlformats.org/officeDocument/2006/relationships/image" Target="../media/image6.jpeg"/><Relationship Id="rId7" Type="http://schemas.openxmlformats.org/officeDocument/2006/relationships/diagramQuickStyle" Target="../diagrams/quickStyle3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Layout" Target="../diagrams/layout36.xml"/><Relationship Id="rId5" Type="http://schemas.openxmlformats.org/officeDocument/2006/relationships/diagramData" Target="../diagrams/data36.xml"/><Relationship Id="rId4" Type="http://schemas.openxmlformats.org/officeDocument/2006/relationships/image" Target="../media/image7.png"/><Relationship Id="rId9" Type="http://schemas.microsoft.com/office/2007/relationships/diagramDrawing" Target="../diagrams/drawing36.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6.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QuickStyle" Target="../diagrams/quickStyle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Layout" Target="../diagrams/layout6.xml"/><Relationship Id="rId5" Type="http://schemas.openxmlformats.org/officeDocument/2006/relationships/diagramQuickStyle" Target="../diagrams/quickStyle5.xml"/><Relationship Id="rId10" Type="http://schemas.openxmlformats.org/officeDocument/2006/relationships/diagramData" Target="../diagrams/data6.xml"/><Relationship Id="rId4" Type="http://schemas.openxmlformats.org/officeDocument/2006/relationships/diagramLayout" Target="../diagrams/layout5.xml"/><Relationship Id="rId9" Type="http://schemas.openxmlformats.org/officeDocument/2006/relationships/image" Target="../media/image7.png"/><Relationship Id="rId14"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QuickStyle" Target="../diagrams/quickStyle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Layout" Target="../diagrams/layout8.xml"/><Relationship Id="rId5" Type="http://schemas.openxmlformats.org/officeDocument/2006/relationships/diagramQuickStyle" Target="../diagrams/quickStyle7.xml"/><Relationship Id="rId10" Type="http://schemas.openxmlformats.org/officeDocument/2006/relationships/diagramData" Target="../diagrams/data8.xml"/><Relationship Id="rId4" Type="http://schemas.openxmlformats.org/officeDocument/2006/relationships/diagramLayout" Target="../diagrams/layout7.xml"/><Relationship Id="rId9" Type="http://schemas.openxmlformats.org/officeDocument/2006/relationships/image" Target="../media/image7.png"/><Relationship Id="rId14"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6994103" y="7414536"/>
            <a:ext cx="1106529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kumimoji="0" lang="en-GB" sz="4000" b="1" i="0" u="none" strike="noStrike" kern="1200" cap="none" spc="0" normalizeH="0" baseline="0" dirty="0" err="1">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rPr>
              <a:t>Kreativnost</a:t>
            </a:r>
            <a:endParaRPr kumimoji="0" lang="en-GB" sz="4000" b="1" i="0" u="none" strike="noStrike" kern="1200" cap="none" spc="0" normalizeH="0" baseline="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11144250" y="8457361"/>
            <a:ext cx="3257550" cy="400110"/>
          </a:xfrm>
          <a:prstGeom prst="rect">
            <a:avLst/>
          </a:prstGeom>
          <a:noFill/>
        </p:spPr>
        <p:txBody>
          <a:bodyPr wrap="square">
            <a:spAutoFit/>
          </a:bodyPr>
          <a:lstStyle/>
          <a:p>
            <a:pPr algn="ctr"/>
            <a:r>
              <a:rPr lang="en-US"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PARTNER: </a:t>
            </a:r>
            <a:r>
              <a:rPr lang="hr-HR"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UNIDU</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587945" cy="629660"/>
          </a:xfrm>
          <a:prstGeom prst="rect">
            <a:avLst/>
          </a:prstGeom>
        </p:spPr>
        <p:txBody>
          <a:bodyPr vert="horz" wrap="square" lIns="0" tIns="13970" rIns="0" bIns="0" rtlCol="0">
            <a:spAutoFit/>
          </a:bodyPr>
          <a:lstStyle/>
          <a:p>
            <a:pPr marL="12700" algn="just">
              <a:lnSpc>
                <a:spcPct val="100000"/>
              </a:lnSpc>
              <a:spcBef>
                <a:spcPts val="110"/>
              </a:spcBef>
            </a:pP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Diagram 1"/>
          <p:cNvGraphicFramePr/>
          <p:nvPr>
            <p:extLst>
              <p:ext uri="{D42A27DB-BD31-4B8C-83A1-F6EECF244321}">
                <p14:modId xmlns:p14="http://schemas.microsoft.com/office/powerpoint/2010/main" val="4072346379"/>
              </p:ext>
            </p:extLst>
          </p:nvPr>
        </p:nvGraphicFramePr>
        <p:xfrm>
          <a:off x="784746" y="1538107"/>
          <a:ext cx="16554926" cy="62478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22034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graphicFrame>
        <p:nvGraphicFramePr>
          <p:cNvPr id="2" name="Diagram 1"/>
          <p:cNvGraphicFramePr/>
          <p:nvPr>
            <p:extLst>
              <p:ext uri="{D42A27DB-BD31-4B8C-83A1-F6EECF244321}">
                <p14:modId xmlns:p14="http://schemas.microsoft.com/office/powerpoint/2010/main" val="384203110"/>
              </p:ext>
            </p:extLst>
          </p:nvPr>
        </p:nvGraphicFramePr>
        <p:xfrm>
          <a:off x="1142999" y="1399188"/>
          <a:ext cx="15316201" cy="950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778211357"/>
              </p:ext>
            </p:extLst>
          </p:nvPr>
        </p:nvGraphicFramePr>
        <p:xfrm>
          <a:off x="1143000" y="2488366"/>
          <a:ext cx="15316200" cy="5577609"/>
        </p:xfrm>
        <a:graphic>
          <a:graphicData uri="http://schemas.openxmlformats.org/drawingml/2006/table">
            <a:tbl>
              <a:tblPr firstRow="1" bandRow="1">
                <a:tableStyleId>{72833802-FEF1-4C79-8D5D-14CF1EAF98D9}</a:tableStyleId>
              </a:tblPr>
              <a:tblGrid>
                <a:gridCol w="48768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gridCol w="5334000">
                  <a:extLst>
                    <a:ext uri="{9D8B030D-6E8A-4147-A177-3AD203B41FA5}">
                      <a16:colId xmlns:a16="http://schemas.microsoft.com/office/drawing/2014/main" val="20002"/>
                    </a:ext>
                  </a:extLst>
                </a:gridCol>
              </a:tblGrid>
              <a:tr h="1053411">
                <a:tc>
                  <a:txBody>
                    <a:bodyPr/>
                    <a:lstStyle/>
                    <a:p>
                      <a:pPr algn="ctr"/>
                      <a:r>
                        <a:rPr lang="en-GB" sz="2800" noProof="0" dirty="0" err="1"/>
                        <a:t>Kognitivne</a:t>
                      </a:r>
                      <a:r>
                        <a:rPr lang="en-GB" sz="2800" noProof="0" dirty="0"/>
                        <a:t> </a:t>
                      </a:r>
                      <a:r>
                        <a:rPr lang="en-GB" sz="2800" noProof="0" dirty="0" err="1"/>
                        <a:t>karakteristike</a:t>
                      </a:r>
                      <a:endParaRPr lang="en-GB" sz="2800" noProof="0" dirty="0"/>
                    </a:p>
                  </a:txBody>
                  <a:tcPr anchor="ctr">
                    <a:solidFill>
                      <a:srgbClr val="E12227"/>
                    </a:solidFill>
                  </a:tcPr>
                </a:tc>
                <a:tc>
                  <a:txBody>
                    <a:bodyPr/>
                    <a:lstStyle/>
                    <a:p>
                      <a:pPr algn="ctr"/>
                      <a:r>
                        <a:rPr lang="en-GB" sz="2800" noProof="0" dirty="0" err="1"/>
                        <a:t>Karakteristike</a:t>
                      </a:r>
                      <a:r>
                        <a:rPr lang="en-GB" sz="2800" noProof="0" dirty="0"/>
                        <a:t> </a:t>
                      </a:r>
                      <a:r>
                        <a:rPr lang="en-GB" sz="2800" noProof="0" dirty="0" err="1"/>
                        <a:t>osobnosti</a:t>
                      </a:r>
                      <a:endParaRPr lang="en-GB" sz="2800" noProof="0" dirty="0"/>
                    </a:p>
                  </a:txBody>
                  <a:tcPr anchor="ctr">
                    <a:solidFill>
                      <a:srgbClr val="E12227"/>
                    </a:solidFill>
                  </a:tcPr>
                </a:tc>
                <a:tc>
                  <a:txBody>
                    <a:bodyPr/>
                    <a:lstStyle/>
                    <a:p>
                      <a:pPr algn="ctr"/>
                      <a:r>
                        <a:rPr lang="en-GB" sz="2800" noProof="0" dirty="0" err="1"/>
                        <a:t>Karakteristike</a:t>
                      </a:r>
                      <a:r>
                        <a:rPr lang="en-GB" sz="2800" noProof="0" dirty="0"/>
                        <a:t> </a:t>
                      </a:r>
                      <a:r>
                        <a:rPr lang="en-GB" sz="2800" noProof="0" dirty="0" err="1"/>
                        <a:t>vezane</a:t>
                      </a:r>
                      <a:r>
                        <a:rPr lang="en-GB" sz="2800" noProof="0" dirty="0"/>
                        <a:t> </a:t>
                      </a:r>
                      <a:r>
                        <a:rPr lang="en-GB" sz="2800" noProof="0" dirty="0" err="1"/>
                        <a:t>uz</a:t>
                      </a:r>
                      <a:r>
                        <a:rPr lang="en-GB" sz="2800" noProof="0" dirty="0"/>
                        <a:t> </a:t>
                      </a:r>
                      <a:r>
                        <a:rPr lang="en-GB" sz="2800" noProof="0" dirty="0" err="1"/>
                        <a:t>domenu</a:t>
                      </a:r>
                      <a:r>
                        <a:rPr lang="en-GB" sz="2800" noProof="0" dirty="0"/>
                        <a:t> (</a:t>
                      </a:r>
                      <a:r>
                        <a:rPr lang="en-GB" sz="2800" noProof="0" dirty="0" err="1"/>
                        <a:t>npr</a:t>
                      </a:r>
                      <a:r>
                        <a:rPr lang="en-GB" sz="2800" noProof="0" dirty="0"/>
                        <a:t>. </a:t>
                      </a:r>
                      <a:r>
                        <a:rPr lang="en-GB" sz="2800" noProof="0" dirty="0" err="1"/>
                        <a:t>mladi</a:t>
                      </a:r>
                      <a:r>
                        <a:rPr lang="en-GB" sz="2800" noProof="0" dirty="0"/>
                        <a:t> </a:t>
                      </a:r>
                      <a:r>
                        <a:rPr lang="en-GB" sz="2800" noProof="0" dirty="0" err="1"/>
                        <a:t>pisci</a:t>
                      </a:r>
                      <a:r>
                        <a:rPr lang="en-GB" sz="2800" noProof="0" dirty="0"/>
                        <a:t>)</a:t>
                      </a:r>
                    </a:p>
                  </a:txBody>
                  <a:tcPr>
                    <a:solidFill>
                      <a:srgbClr val="E12227"/>
                    </a:solidFill>
                  </a:tcPr>
                </a:tc>
                <a:extLst>
                  <a:ext uri="{0D108BD9-81ED-4DB2-BD59-A6C34878D82A}">
                    <a16:rowId xmlns:a16="http://schemas.microsoft.com/office/drawing/2014/main" val="10000"/>
                  </a:ext>
                </a:extLst>
              </a:tr>
              <a:tr h="616873">
                <a:tc>
                  <a:txBody>
                    <a:bodyPr/>
                    <a:lstStyle/>
                    <a:p>
                      <a:pPr algn="ctr"/>
                      <a:r>
                        <a:rPr lang="en-GB" sz="2400" noProof="0" dirty="0" err="1"/>
                        <a:t>Metaforičko</a:t>
                      </a:r>
                      <a:r>
                        <a:rPr lang="en-GB" sz="2400" noProof="0" dirty="0"/>
                        <a:t> </a:t>
                      </a:r>
                      <a:r>
                        <a:rPr lang="en-GB" sz="2400" noProof="0" dirty="0" err="1"/>
                        <a:t>razmišljanje</a:t>
                      </a:r>
                      <a:r>
                        <a:rPr lang="en-GB" sz="2400" noProof="0" dirty="0"/>
                        <a:t> </a:t>
                      </a:r>
                    </a:p>
                  </a:txBody>
                  <a:tcPr anchor="ctr"/>
                </a:tc>
                <a:tc>
                  <a:txBody>
                    <a:bodyPr/>
                    <a:lstStyle/>
                    <a:p>
                      <a:pPr algn="ctr"/>
                      <a:r>
                        <a:rPr lang="en-GB" sz="2400" noProof="0" dirty="0" err="1"/>
                        <a:t>Potraga</a:t>
                      </a:r>
                      <a:r>
                        <a:rPr lang="en-GB" sz="2400" noProof="0" dirty="0"/>
                        <a:t> za </a:t>
                      </a:r>
                      <a:r>
                        <a:rPr lang="en-GB" sz="2400" noProof="0" dirty="0" err="1"/>
                        <a:t>novim</a:t>
                      </a:r>
                      <a:endParaRPr lang="en-GB" sz="2400" noProof="0" dirty="0"/>
                    </a:p>
                  </a:txBody>
                  <a:tcPr anchor="ctr"/>
                </a:tc>
                <a:tc>
                  <a:txBody>
                    <a:bodyPr/>
                    <a:lstStyle/>
                    <a:p>
                      <a:pPr algn="ctr"/>
                      <a:r>
                        <a:rPr lang="en-GB" sz="2400" noProof="0" dirty="0" err="1"/>
                        <a:t>Zaigranost</a:t>
                      </a:r>
                      <a:r>
                        <a:rPr lang="en-GB" sz="2400" noProof="0" dirty="0"/>
                        <a:t> s </a:t>
                      </a:r>
                      <a:r>
                        <a:rPr lang="en-GB" sz="2400" noProof="0" dirty="0" err="1"/>
                        <a:t>riječima</a:t>
                      </a:r>
                      <a:endParaRPr lang="en-GB" sz="2400" noProof="0" dirty="0"/>
                    </a:p>
                  </a:txBody>
                  <a:tcPr anchor="ctr"/>
                </a:tc>
                <a:extLst>
                  <a:ext uri="{0D108BD9-81ED-4DB2-BD59-A6C34878D82A}">
                    <a16:rowId xmlns:a16="http://schemas.microsoft.com/office/drawing/2014/main" val="10001"/>
                  </a:ext>
                </a:extLst>
              </a:tr>
              <a:tr h="603850">
                <a:tc>
                  <a:txBody>
                    <a:bodyPr/>
                    <a:lstStyle/>
                    <a:p>
                      <a:pPr algn="ctr"/>
                      <a:r>
                        <a:rPr lang="en-GB" sz="2400" noProof="0" dirty="0" err="1"/>
                        <a:t>Fleksibilnost</a:t>
                      </a:r>
                      <a:r>
                        <a:rPr lang="en-GB" sz="2400" noProof="0" dirty="0"/>
                        <a:t> u </a:t>
                      </a:r>
                      <a:r>
                        <a:rPr lang="en-GB" sz="2400" noProof="0" dirty="0" err="1"/>
                        <a:t>vještinama</a:t>
                      </a:r>
                      <a:r>
                        <a:rPr lang="en-GB" sz="2400" noProof="0" dirty="0"/>
                        <a:t> </a:t>
                      </a:r>
                      <a:r>
                        <a:rPr lang="en-GB" sz="2400" noProof="0" dirty="0" err="1"/>
                        <a:t>i</a:t>
                      </a:r>
                      <a:r>
                        <a:rPr lang="en-GB" sz="2400" noProof="0" dirty="0"/>
                        <a:t> </a:t>
                      </a:r>
                      <a:r>
                        <a:rPr lang="en-GB" sz="2400" noProof="0" dirty="0" err="1"/>
                        <a:t>donošenju</a:t>
                      </a:r>
                      <a:r>
                        <a:rPr lang="en-GB" sz="2400" noProof="0" dirty="0"/>
                        <a:t> </a:t>
                      </a:r>
                      <a:r>
                        <a:rPr lang="en-GB" sz="2400" noProof="0" dirty="0" err="1"/>
                        <a:t>odluka</a:t>
                      </a:r>
                      <a:endParaRPr lang="en-GB" sz="2400" noProof="0" dirty="0"/>
                    </a:p>
                  </a:txBody>
                  <a:tcPr anchor="ctr"/>
                </a:tc>
                <a:tc>
                  <a:txBody>
                    <a:bodyPr/>
                    <a:lstStyle/>
                    <a:p>
                      <a:pPr algn="ctr"/>
                      <a:r>
                        <a:rPr lang="en-GB" sz="2400" noProof="0" dirty="0" err="1"/>
                        <a:t>Ustrajnost</a:t>
                      </a:r>
                      <a:r>
                        <a:rPr lang="en-GB" sz="2400" noProof="0" dirty="0"/>
                        <a:t> </a:t>
                      </a:r>
                      <a:r>
                        <a:rPr lang="en-GB" sz="2400" noProof="0" dirty="0" err="1"/>
                        <a:t>i</a:t>
                      </a:r>
                      <a:r>
                        <a:rPr lang="en-GB" sz="2400" noProof="0" dirty="0"/>
                        <a:t> </a:t>
                      </a:r>
                      <a:r>
                        <a:rPr lang="en-GB" sz="2400" noProof="0" dirty="0" err="1"/>
                        <a:t>predanost</a:t>
                      </a:r>
                      <a:endParaRPr lang="en-GB" sz="2400" noProof="0" dirty="0"/>
                    </a:p>
                  </a:txBody>
                  <a:tcPr anchor="ctr"/>
                </a:tc>
                <a:tc>
                  <a:txBody>
                    <a:bodyPr/>
                    <a:lstStyle/>
                    <a:p>
                      <a:pPr algn="ctr"/>
                      <a:r>
                        <a:rPr lang="en-GB" sz="2400" noProof="0" dirty="0" err="1"/>
                        <a:t>Visoka</a:t>
                      </a:r>
                      <a:r>
                        <a:rPr lang="en-GB" sz="2400" noProof="0" dirty="0"/>
                        <a:t> </a:t>
                      </a:r>
                      <a:r>
                        <a:rPr lang="en-GB" sz="2400" noProof="0" dirty="0" err="1"/>
                        <a:t>konceptualna</a:t>
                      </a:r>
                      <a:r>
                        <a:rPr lang="en-GB" sz="2400" noProof="0" dirty="0"/>
                        <a:t> </a:t>
                      </a:r>
                      <a:r>
                        <a:rPr lang="en-GB" sz="2400" noProof="0" dirty="0" err="1"/>
                        <a:t>i</a:t>
                      </a:r>
                      <a:r>
                        <a:rPr lang="en-GB" sz="2400" noProof="0" dirty="0"/>
                        <a:t> </a:t>
                      </a:r>
                      <a:r>
                        <a:rPr lang="en-GB" sz="2400" noProof="0" dirty="0" err="1"/>
                        <a:t>verbalna</a:t>
                      </a:r>
                      <a:r>
                        <a:rPr lang="en-GB" sz="2400" noProof="0" dirty="0"/>
                        <a:t> </a:t>
                      </a:r>
                      <a:r>
                        <a:rPr lang="en-GB" sz="2400" noProof="0" dirty="0" err="1"/>
                        <a:t>inteligencija</a:t>
                      </a:r>
                      <a:endParaRPr lang="en-GB" sz="2400" noProof="0" dirty="0"/>
                    </a:p>
                  </a:txBody>
                  <a:tcPr anchor="ctr"/>
                </a:tc>
                <a:extLst>
                  <a:ext uri="{0D108BD9-81ED-4DB2-BD59-A6C34878D82A}">
                    <a16:rowId xmlns:a16="http://schemas.microsoft.com/office/drawing/2014/main" val="10002"/>
                  </a:ext>
                </a:extLst>
              </a:tr>
              <a:tr h="616873">
                <a:tc>
                  <a:txBody>
                    <a:bodyPr/>
                    <a:lstStyle/>
                    <a:p>
                      <a:pPr algn="ctr"/>
                      <a:r>
                        <a:rPr lang="en-GB" sz="2400" noProof="0" dirty="0" err="1"/>
                        <a:t>Neovisnost</a:t>
                      </a:r>
                      <a:r>
                        <a:rPr lang="en-GB" sz="2400" noProof="0" dirty="0"/>
                        <a:t> u </a:t>
                      </a:r>
                      <a:r>
                        <a:rPr lang="en-GB" sz="2400" noProof="0" dirty="0" err="1"/>
                        <a:t>prosuđivanju</a:t>
                      </a:r>
                      <a:endParaRPr lang="en-GB" sz="2400" noProof="0" dirty="0"/>
                    </a:p>
                  </a:txBody>
                  <a:tcPr anchor="ctr"/>
                </a:tc>
                <a:tc>
                  <a:txBody>
                    <a:bodyPr/>
                    <a:lstStyle/>
                    <a:p>
                      <a:pPr algn="ctr"/>
                      <a:r>
                        <a:rPr lang="en-GB" sz="2400" noProof="0" dirty="0" err="1"/>
                        <a:t>Znatiželja</a:t>
                      </a:r>
                      <a:endParaRPr lang="en-GB" sz="2400" noProof="0" dirty="0"/>
                    </a:p>
                  </a:txBody>
                  <a:tcPr anchor="ctr"/>
                </a:tc>
                <a:tc>
                  <a:txBody>
                    <a:bodyPr/>
                    <a:lstStyle/>
                    <a:p>
                      <a:pPr algn="ctr"/>
                      <a:r>
                        <a:rPr lang="en-GB" sz="2400" noProof="0" dirty="0"/>
                        <a:t>Rani </a:t>
                      </a:r>
                      <a:r>
                        <a:rPr lang="en-GB" sz="2400" noProof="0" dirty="0" err="1"/>
                        <a:t>čitatelji</a:t>
                      </a:r>
                      <a:endParaRPr lang="en-GB" sz="2400" noProof="0" dirty="0"/>
                    </a:p>
                  </a:txBody>
                  <a:tcPr anchor="ctr"/>
                </a:tc>
                <a:extLst>
                  <a:ext uri="{0D108BD9-81ED-4DB2-BD59-A6C34878D82A}">
                    <a16:rowId xmlns:a16="http://schemas.microsoft.com/office/drawing/2014/main" val="10003"/>
                  </a:ext>
                </a:extLst>
              </a:tr>
              <a:tr h="616873">
                <a:tc>
                  <a:txBody>
                    <a:bodyPr/>
                    <a:lstStyle/>
                    <a:p>
                      <a:pPr algn="ctr"/>
                      <a:r>
                        <a:rPr lang="en-GB" sz="2400" noProof="0" dirty="0" err="1"/>
                        <a:t>Snalaženje</a:t>
                      </a:r>
                      <a:r>
                        <a:rPr lang="en-GB" sz="2400" noProof="0" dirty="0"/>
                        <a:t> s </a:t>
                      </a:r>
                      <a:r>
                        <a:rPr lang="en-GB" sz="2400" noProof="0" dirty="0" err="1"/>
                        <a:t>novitetima</a:t>
                      </a:r>
                      <a:endParaRPr lang="en-GB" sz="2400" noProof="0" dirty="0"/>
                    </a:p>
                  </a:txBody>
                  <a:tcPr anchor="ctr"/>
                </a:tc>
                <a:tc>
                  <a:txBody>
                    <a:bodyPr/>
                    <a:lstStyle/>
                    <a:p>
                      <a:pPr algn="ctr"/>
                      <a:r>
                        <a:rPr lang="en-GB" sz="2400" noProof="0" dirty="0" err="1"/>
                        <a:t>Otvorenost</a:t>
                      </a:r>
                      <a:r>
                        <a:rPr lang="en-GB" sz="2400" noProof="0" dirty="0"/>
                        <a:t> </a:t>
                      </a:r>
                      <a:r>
                        <a:rPr lang="en-GB" sz="2400" noProof="0" dirty="0" err="1"/>
                        <a:t>novim</a:t>
                      </a:r>
                      <a:r>
                        <a:rPr lang="en-GB" sz="2400" noProof="0" dirty="0"/>
                        <a:t> </a:t>
                      </a:r>
                      <a:r>
                        <a:rPr lang="en-GB" sz="2400" noProof="0" dirty="0" err="1"/>
                        <a:t>iskustvima</a:t>
                      </a:r>
                      <a:endParaRPr lang="en-GB" sz="2400" noProof="0" dirty="0"/>
                    </a:p>
                  </a:txBody>
                  <a:tcPr anchor="ctr"/>
                </a:tc>
                <a:tc>
                  <a:txBody>
                    <a:bodyPr/>
                    <a:lstStyle/>
                    <a:p>
                      <a:pPr algn="ctr"/>
                      <a:r>
                        <a:rPr lang="en-GB" sz="2400" noProof="0" dirty="0" err="1"/>
                        <a:t>Korištenje</a:t>
                      </a:r>
                      <a:r>
                        <a:rPr lang="en-GB" sz="2400" noProof="0" dirty="0"/>
                        <a:t> </a:t>
                      </a:r>
                      <a:r>
                        <a:rPr lang="en-GB" sz="2400" noProof="0" dirty="0" err="1"/>
                        <a:t>stilskih</a:t>
                      </a:r>
                      <a:r>
                        <a:rPr lang="en-GB" sz="2400" noProof="0" dirty="0"/>
                        <a:t> </a:t>
                      </a:r>
                      <a:r>
                        <a:rPr lang="en-GB" sz="2400" noProof="0" dirty="0" err="1"/>
                        <a:t>figura</a:t>
                      </a:r>
                      <a:endParaRPr lang="en-GB" sz="2400" noProof="0" dirty="0"/>
                    </a:p>
                  </a:txBody>
                  <a:tcPr anchor="ctr"/>
                </a:tc>
                <a:extLst>
                  <a:ext uri="{0D108BD9-81ED-4DB2-BD59-A6C34878D82A}">
                    <a16:rowId xmlns:a16="http://schemas.microsoft.com/office/drawing/2014/main" val="10004"/>
                  </a:ext>
                </a:extLst>
              </a:tr>
              <a:tr h="616873">
                <a:tc>
                  <a:txBody>
                    <a:bodyPr/>
                    <a:lstStyle/>
                    <a:p>
                      <a:pPr algn="ctr"/>
                      <a:r>
                        <a:rPr lang="en-GB" sz="2400" noProof="0" dirty="0" err="1"/>
                        <a:t>Vještine</a:t>
                      </a:r>
                      <a:r>
                        <a:rPr lang="en-GB" sz="2400" noProof="0" dirty="0"/>
                        <a:t> </a:t>
                      </a:r>
                      <a:r>
                        <a:rPr lang="en-GB" sz="2400" noProof="0" dirty="0" err="1"/>
                        <a:t>logičkog</a:t>
                      </a:r>
                      <a:r>
                        <a:rPr lang="en-GB" sz="2400" noProof="0" dirty="0"/>
                        <a:t> </a:t>
                      </a:r>
                      <a:r>
                        <a:rPr lang="en-GB" sz="2400" noProof="0" dirty="0" err="1"/>
                        <a:t>mišljenja</a:t>
                      </a:r>
                      <a:endParaRPr lang="en-GB" sz="2400" noProof="0" dirty="0"/>
                    </a:p>
                  </a:txBody>
                  <a:tcPr anchor="ctr"/>
                </a:tc>
                <a:tc>
                  <a:txBody>
                    <a:bodyPr/>
                    <a:lstStyle/>
                    <a:p>
                      <a:pPr algn="ctr"/>
                      <a:r>
                        <a:rPr lang="en-GB" sz="2400" noProof="0" dirty="0" err="1"/>
                        <a:t>Tolerantnost</a:t>
                      </a:r>
                      <a:r>
                        <a:rPr lang="en-GB" sz="2400" noProof="0" dirty="0"/>
                        <a:t> </a:t>
                      </a:r>
                      <a:r>
                        <a:rPr lang="en-GB" sz="2400" noProof="0" dirty="0" err="1"/>
                        <a:t>prema</a:t>
                      </a:r>
                      <a:r>
                        <a:rPr lang="en-GB" sz="2400" noProof="0" dirty="0"/>
                        <a:t> </a:t>
                      </a:r>
                      <a:r>
                        <a:rPr lang="en-GB" sz="2400" noProof="0" dirty="0" err="1"/>
                        <a:t>raznolikosti</a:t>
                      </a:r>
                      <a:endParaRPr lang="en-GB" sz="2400" noProof="0" dirty="0"/>
                    </a:p>
                  </a:txBody>
                  <a:tcPr anchor="ctr"/>
                </a:tc>
                <a:tc>
                  <a:txBody>
                    <a:bodyPr/>
                    <a:lstStyle/>
                    <a:p>
                      <a:pPr algn="ctr"/>
                      <a:r>
                        <a:rPr lang="en-GB" sz="2400" noProof="0" dirty="0" err="1"/>
                        <a:t>Razumijevanje</a:t>
                      </a:r>
                      <a:r>
                        <a:rPr lang="en-GB" sz="2400" noProof="0" dirty="0"/>
                        <a:t> </a:t>
                      </a:r>
                      <a:r>
                        <a:rPr lang="en-GB" sz="2400" noProof="0" dirty="0" err="1"/>
                        <a:t>stila</a:t>
                      </a:r>
                      <a:r>
                        <a:rPr lang="en-GB" sz="2400" noProof="0" dirty="0"/>
                        <a:t> </a:t>
                      </a:r>
                      <a:r>
                        <a:rPr lang="en-GB" sz="2400" noProof="0" dirty="0" err="1"/>
                        <a:t>govora</a:t>
                      </a:r>
                      <a:endParaRPr lang="en-GB" sz="2400" noProof="0" dirty="0"/>
                    </a:p>
                  </a:txBody>
                  <a:tcPr anchor="ctr"/>
                </a:tc>
                <a:extLst>
                  <a:ext uri="{0D108BD9-81ED-4DB2-BD59-A6C34878D82A}">
                    <a16:rowId xmlns:a16="http://schemas.microsoft.com/office/drawing/2014/main" val="10005"/>
                  </a:ext>
                </a:extLst>
              </a:tr>
              <a:tr h="616873">
                <a:tc>
                  <a:txBody>
                    <a:bodyPr/>
                    <a:lstStyle/>
                    <a:p>
                      <a:pPr algn="ctr"/>
                      <a:r>
                        <a:rPr lang="en-GB" sz="2400" noProof="0" dirty="0" err="1"/>
                        <a:t>Vizualizacija</a:t>
                      </a:r>
                      <a:endParaRPr lang="en-GB" sz="2400" noProof="0" dirty="0"/>
                    </a:p>
                  </a:txBody>
                  <a:tcPr anchor="ctr"/>
                </a:tc>
                <a:tc>
                  <a:txBody>
                    <a:bodyPr/>
                    <a:lstStyle/>
                    <a:p>
                      <a:pPr algn="ctr"/>
                      <a:r>
                        <a:rPr lang="en-GB" sz="2400" noProof="0" dirty="0" err="1"/>
                        <a:t>Široki</a:t>
                      </a:r>
                      <a:r>
                        <a:rPr lang="en-GB" sz="2400" noProof="0" dirty="0"/>
                        <a:t> </a:t>
                      </a:r>
                      <a:r>
                        <a:rPr lang="en-GB" sz="2400" noProof="0" dirty="0" err="1"/>
                        <a:t>interesi</a:t>
                      </a:r>
                      <a:endParaRPr lang="en-GB" sz="2400" noProof="0" dirty="0"/>
                    </a:p>
                  </a:txBody>
                  <a:tcPr anchor="ctr"/>
                </a:tc>
                <a:tc>
                  <a:txBody>
                    <a:bodyPr/>
                    <a:lstStyle/>
                    <a:p>
                      <a:pPr algn="ctr"/>
                      <a:r>
                        <a:rPr lang="en-GB" sz="2400" noProof="0" dirty="0" err="1"/>
                        <a:t>Vrednovanje</a:t>
                      </a:r>
                      <a:r>
                        <a:rPr lang="en-GB" sz="2400" noProof="0" dirty="0"/>
                        <a:t> </a:t>
                      </a:r>
                      <a:r>
                        <a:rPr lang="en-GB" sz="2400" noProof="0" dirty="0" err="1"/>
                        <a:t>osobnog</a:t>
                      </a:r>
                      <a:r>
                        <a:rPr lang="en-GB" sz="2400" noProof="0" dirty="0"/>
                        <a:t> </a:t>
                      </a:r>
                      <a:r>
                        <a:rPr lang="en-GB" sz="2400" noProof="0" dirty="0" err="1"/>
                        <a:t>izričaja</a:t>
                      </a:r>
                      <a:endParaRPr lang="en-GB" sz="2400" noProof="0" dirty="0"/>
                    </a:p>
                  </a:txBody>
                  <a:tcPr anchor="ctr"/>
                </a:tc>
                <a:extLst>
                  <a:ext uri="{0D108BD9-81ED-4DB2-BD59-A6C34878D82A}">
                    <a16:rowId xmlns:a16="http://schemas.microsoft.com/office/drawing/2014/main" val="10006"/>
                  </a:ext>
                </a:extLst>
              </a:tr>
              <a:tr h="616873">
                <a:tc>
                  <a:txBody>
                    <a:bodyPr/>
                    <a:lstStyle/>
                    <a:p>
                      <a:pPr algn="ctr"/>
                      <a:r>
                        <a:rPr lang="en-GB" sz="2400" noProof="0" dirty="0" err="1"/>
                        <a:t>Pronalaženje</a:t>
                      </a:r>
                      <a:r>
                        <a:rPr lang="en-GB" sz="2400" noProof="0" dirty="0"/>
                        <a:t> </a:t>
                      </a:r>
                      <a:r>
                        <a:rPr lang="en-GB" sz="2400" noProof="0" dirty="0" err="1"/>
                        <a:t>reda</a:t>
                      </a:r>
                      <a:r>
                        <a:rPr lang="en-GB" sz="2400" noProof="0" dirty="0"/>
                        <a:t> u </a:t>
                      </a:r>
                      <a:r>
                        <a:rPr lang="en-GB" sz="2400" noProof="0" dirty="0" err="1"/>
                        <a:t>kaosu</a:t>
                      </a:r>
                      <a:endParaRPr lang="en-GB" sz="2400" noProof="0" dirty="0"/>
                    </a:p>
                  </a:txBody>
                  <a:tcPr anchor="ctr"/>
                </a:tc>
                <a:tc>
                  <a:txBody>
                    <a:bodyPr/>
                    <a:lstStyle/>
                    <a:p>
                      <a:pPr algn="ctr"/>
                      <a:r>
                        <a:rPr lang="en-GB" sz="2400" noProof="0" dirty="0" err="1"/>
                        <a:t>Vrednovanje</a:t>
                      </a:r>
                      <a:r>
                        <a:rPr lang="en-GB" sz="2400" noProof="0" dirty="0"/>
                        <a:t> </a:t>
                      </a:r>
                      <a:r>
                        <a:rPr lang="en-GB" sz="2400" noProof="0" dirty="0" err="1"/>
                        <a:t>izvornosti</a:t>
                      </a:r>
                      <a:endParaRPr lang="en-GB" sz="2400" noProof="0" dirty="0"/>
                    </a:p>
                  </a:txBody>
                  <a:tcPr anchor="ctr"/>
                </a:tc>
                <a:tc>
                  <a:txBody>
                    <a:bodyPr/>
                    <a:lstStyle/>
                    <a:p>
                      <a:pPr algn="ctr"/>
                      <a:r>
                        <a:rPr lang="en-GB" sz="2400" noProof="0" dirty="0" err="1"/>
                        <a:t>Proizvodnost</a:t>
                      </a:r>
                      <a:endParaRPr lang="en-GB" sz="2400" noProof="0" dirty="0"/>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00289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graphicFrame>
        <p:nvGraphicFramePr>
          <p:cNvPr id="2" name="Diagram 1"/>
          <p:cNvGraphicFramePr/>
          <p:nvPr>
            <p:extLst>
              <p:ext uri="{D42A27DB-BD31-4B8C-83A1-F6EECF244321}">
                <p14:modId xmlns:p14="http://schemas.microsoft.com/office/powerpoint/2010/main" val="2342687281"/>
              </p:ext>
            </p:extLst>
          </p:nvPr>
        </p:nvGraphicFramePr>
        <p:xfrm>
          <a:off x="685800" y="1775377"/>
          <a:ext cx="16913699"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1066800" y="3122254"/>
            <a:ext cx="16078200" cy="4832092"/>
          </a:xfrm>
          <a:prstGeom prst="rect">
            <a:avLst/>
          </a:prstGeom>
          <a:noFill/>
          <a:ln>
            <a:solidFill>
              <a:srgbClr val="E12227"/>
            </a:solidFill>
          </a:ln>
        </p:spPr>
        <p:txBody>
          <a:bodyPr wrap="square" rtlCol="0">
            <a:spAutoFit/>
          </a:bodyPr>
          <a:lstStyle/>
          <a:p>
            <a:pPr algn="just"/>
            <a:r>
              <a:rPr lang="en-GB" altLang="ko-KR" sz="2800" dirty="0" err="1"/>
              <a:t>Kreativnost</a:t>
            </a:r>
            <a:r>
              <a:rPr lang="en-GB" altLang="ko-KR" sz="2800" dirty="0"/>
              <a:t> </a:t>
            </a:r>
            <a:r>
              <a:rPr lang="en-GB" altLang="ko-KR" sz="2800" dirty="0" err="1"/>
              <a:t>opisuje</a:t>
            </a:r>
            <a:r>
              <a:rPr lang="en-GB" altLang="ko-KR" sz="2800" dirty="0"/>
              <a:t> </a:t>
            </a:r>
            <a:r>
              <a:rPr lang="en-GB" altLang="ko-KR" sz="2800" dirty="0" err="1"/>
              <a:t>fenomen</a:t>
            </a:r>
            <a:r>
              <a:rPr lang="en-GB" altLang="ko-KR" sz="2800" dirty="0"/>
              <a:t> u </a:t>
            </a:r>
            <a:r>
              <a:rPr lang="en-GB" altLang="ko-KR" sz="2800" dirty="0" err="1"/>
              <a:t>kojem</a:t>
            </a:r>
            <a:r>
              <a:rPr lang="en-GB" altLang="ko-KR" sz="2800" dirty="0"/>
              <a:t> </a:t>
            </a:r>
            <a:r>
              <a:rPr lang="en-GB" altLang="ko-KR" sz="2800" dirty="0" err="1"/>
              <a:t>pojedinac</a:t>
            </a:r>
            <a:r>
              <a:rPr lang="en-GB" altLang="ko-KR" sz="2800" dirty="0"/>
              <a:t> </a:t>
            </a:r>
            <a:r>
              <a:rPr lang="en-GB" altLang="ko-KR" sz="2800" dirty="0" err="1"/>
              <a:t>koristi</a:t>
            </a:r>
            <a:r>
              <a:rPr lang="en-GB" altLang="ko-KR" sz="2800" dirty="0"/>
              <a:t> </a:t>
            </a:r>
            <a:r>
              <a:rPr lang="en-GB" altLang="ko-KR" sz="2800" dirty="0" err="1"/>
              <a:t>implicitno</a:t>
            </a:r>
            <a:r>
              <a:rPr lang="en-GB" altLang="ko-KR" sz="2800" dirty="0"/>
              <a:t> </a:t>
            </a:r>
            <a:r>
              <a:rPr lang="en-GB" altLang="ko-KR" sz="2800" dirty="0" err="1"/>
              <a:t>kognitivno</a:t>
            </a:r>
            <a:r>
              <a:rPr lang="en-GB" altLang="ko-KR" sz="2800" dirty="0"/>
              <a:t> </a:t>
            </a:r>
            <a:r>
              <a:rPr lang="en-GB" altLang="ko-KR" sz="2800" dirty="0" err="1"/>
              <a:t>mišljenje</a:t>
            </a:r>
            <a:r>
              <a:rPr lang="en-GB" altLang="ko-KR" sz="2800" dirty="0"/>
              <a:t> za </a:t>
            </a:r>
            <a:r>
              <a:rPr lang="en-GB" altLang="ko-KR" sz="2800" dirty="0" err="1"/>
              <a:t>razvoj</a:t>
            </a:r>
            <a:r>
              <a:rPr lang="en-GB" altLang="ko-KR" sz="2800" dirty="0"/>
              <a:t> </a:t>
            </a:r>
            <a:r>
              <a:rPr lang="en-GB" altLang="ko-KR" sz="2800" dirty="0" err="1"/>
              <a:t>novih</a:t>
            </a:r>
            <a:r>
              <a:rPr lang="en-GB" altLang="ko-KR" sz="2800" dirty="0"/>
              <a:t> </a:t>
            </a:r>
            <a:r>
              <a:rPr lang="en-GB" altLang="ko-KR" sz="2800" dirty="0" err="1"/>
              <a:t>proizvoda</a:t>
            </a:r>
            <a:r>
              <a:rPr lang="en-GB" altLang="ko-KR" sz="2800" dirty="0"/>
              <a:t> </a:t>
            </a:r>
            <a:r>
              <a:rPr lang="en-GB" altLang="ko-KR" sz="2800" dirty="0" err="1"/>
              <a:t>i</a:t>
            </a:r>
            <a:r>
              <a:rPr lang="en-GB" altLang="ko-KR" sz="2800" dirty="0"/>
              <a:t> </a:t>
            </a:r>
            <a:r>
              <a:rPr lang="en-GB" altLang="ko-KR" sz="2800" dirty="0" err="1"/>
              <a:t>gdje</a:t>
            </a:r>
            <a:r>
              <a:rPr lang="en-GB" altLang="ko-KR" sz="2800" dirty="0"/>
              <a:t> je </a:t>
            </a:r>
            <a:r>
              <a:rPr lang="en-GB" altLang="ko-KR" sz="2800" dirty="0" err="1"/>
              <a:t>prisutno</a:t>
            </a:r>
            <a:r>
              <a:rPr lang="en-GB" altLang="ko-KR" sz="2800" dirty="0"/>
              <a:t> </a:t>
            </a:r>
            <a:r>
              <a:rPr lang="en-GB" altLang="ko-KR" sz="2800" dirty="0" err="1"/>
              <a:t>okruženje</a:t>
            </a:r>
            <a:r>
              <a:rPr lang="en-GB" altLang="ko-KR" sz="2800" dirty="0"/>
              <a:t> </a:t>
            </a:r>
            <a:r>
              <a:rPr lang="en-GB" altLang="ko-KR" sz="2800" dirty="0" err="1"/>
              <a:t>koje</a:t>
            </a:r>
            <a:r>
              <a:rPr lang="en-GB" altLang="ko-KR" sz="2800" dirty="0"/>
              <a:t> </a:t>
            </a:r>
            <a:r>
              <a:rPr lang="en-GB" altLang="ko-KR" sz="2800" dirty="0" err="1"/>
              <a:t>potiče</a:t>
            </a:r>
            <a:r>
              <a:rPr lang="en-GB" altLang="ko-KR" sz="2800" dirty="0"/>
              <a:t> to </a:t>
            </a:r>
            <a:r>
              <a:rPr lang="en-GB" altLang="ko-KR" sz="2800" dirty="0" err="1"/>
              <a:t>stvaranje</a:t>
            </a:r>
            <a:r>
              <a:rPr lang="en-GB" altLang="ko-KR" sz="2800" dirty="0"/>
              <a:t> (Rhodes, 1961)</a:t>
            </a:r>
          </a:p>
          <a:p>
            <a:pPr algn="just"/>
            <a:endParaRPr lang="en-GB" altLang="ko-KR" sz="2800" dirty="0"/>
          </a:p>
          <a:p>
            <a:pPr algn="just"/>
            <a:r>
              <a:rPr lang="en-GB" altLang="ko-KR" sz="2800" b="1" dirty="0">
                <a:solidFill>
                  <a:srgbClr val="002060"/>
                </a:solidFill>
              </a:rPr>
              <a:t>4P model </a:t>
            </a:r>
            <a:r>
              <a:rPr lang="en-GB" altLang="ko-KR" sz="2800" b="1" dirty="0" err="1">
                <a:solidFill>
                  <a:srgbClr val="002060"/>
                </a:solidFill>
              </a:rPr>
              <a:t>kreativnosti</a:t>
            </a:r>
            <a:r>
              <a:rPr lang="en-GB" altLang="ko-KR" sz="2800" b="1" dirty="0">
                <a:solidFill>
                  <a:srgbClr val="002060"/>
                </a:solidFill>
              </a:rPr>
              <a:t> </a:t>
            </a:r>
            <a:r>
              <a:rPr lang="en-GB" altLang="ko-KR" sz="2800" dirty="0"/>
              <a:t>Rhodes (1961) </a:t>
            </a:r>
            <a:r>
              <a:rPr lang="en-GB" altLang="ko-KR" sz="2800" dirty="0" err="1"/>
              <a:t>odnosi</a:t>
            </a:r>
            <a:r>
              <a:rPr lang="en-GB" altLang="ko-KR" sz="2800" dirty="0"/>
              <a:t> se </a:t>
            </a:r>
            <a:r>
              <a:rPr lang="en-GB" altLang="ko-KR" sz="2800" dirty="0" err="1"/>
              <a:t>na</a:t>
            </a:r>
            <a:r>
              <a:rPr lang="en-GB" altLang="ko-KR" sz="2800" dirty="0"/>
              <a:t>:</a:t>
            </a:r>
          </a:p>
          <a:p>
            <a:pPr algn="just"/>
            <a:endParaRPr lang="en-GB" altLang="ko-KR" sz="2800" dirty="0"/>
          </a:p>
          <a:p>
            <a:pPr marL="514350" indent="-514350" algn="just">
              <a:buFont typeface="+mj-lt"/>
              <a:buAutoNum type="arabicPeriod"/>
            </a:pPr>
            <a:r>
              <a:rPr lang="en-GB" altLang="ko-KR" sz="2800" i="1" dirty="0" err="1">
                <a:solidFill>
                  <a:srgbClr val="E12227"/>
                </a:solidFill>
              </a:rPr>
              <a:t>kreativna</a:t>
            </a:r>
            <a:r>
              <a:rPr lang="en-GB" altLang="ko-KR" sz="2800" i="1" dirty="0">
                <a:solidFill>
                  <a:srgbClr val="E12227"/>
                </a:solidFill>
              </a:rPr>
              <a:t> </a:t>
            </a:r>
            <a:r>
              <a:rPr lang="en-GB" altLang="ko-KR" sz="2800" i="1" dirty="0" err="1">
                <a:solidFill>
                  <a:srgbClr val="E12227"/>
                </a:solidFill>
              </a:rPr>
              <a:t>osoba</a:t>
            </a:r>
            <a:r>
              <a:rPr lang="en-GB" altLang="ko-KR" sz="2800" i="1" dirty="0">
                <a:solidFill>
                  <a:srgbClr val="E12227"/>
                </a:solidFill>
              </a:rPr>
              <a:t> – </a:t>
            </a:r>
            <a:r>
              <a:rPr lang="en-GB" altLang="ko-KR" sz="2800" dirty="0" err="1"/>
              <a:t>uključujući</a:t>
            </a:r>
            <a:r>
              <a:rPr lang="en-GB" altLang="ko-KR" sz="2800" dirty="0"/>
              <a:t> </a:t>
            </a:r>
            <a:r>
              <a:rPr lang="en-GB" altLang="ko-KR" sz="2800" dirty="0" err="1"/>
              <a:t>kognitivne</a:t>
            </a:r>
            <a:r>
              <a:rPr lang="en-GB" altLang="ko-KR" sz="2800" dirty="0"/>
              <a:t> </a:t>
            </a:r>
            <a:r>
              <a:rPr lang="en-GB" altLang="ko-KR" sz="2800" dirty="0" err="1"/>
              <a:t>sposobnosti</a:t>
            </a:r>
            <a:r>
              <a:rPr lang="en-GB" altLang="ko-KR" sz="2800" dirty="0"/>
              <a:t>, </a:t>
            </a:r>
            <a:r>
              <a:rPr lang="en-GB" altLang="ko-KR" sz="2800" dirty="0" err="1"/>
              <a:t>karakteristike</a:t>
            </a:r>
            <a:r>
              <a:rPr lang="en-GB" altLang="ko-KR" sz="2800" dirty="0"/>
              <a:t> </a:t>
            </a:r>
            <a:r>
              <a:rPr lang="en-GB" altLang="ko-KR" sz="2800" dirty="0" err="1"/>
              <a:t>ličnosti</a:t>
            </a:r>
            <a:r>
              <a:rPr lang="en-GB" altLang="ko-KR" sz="2800" dirty="0"/>
              <a:t>, </a:t>
            </a:r>
            <a:r>
              <a:rPr lang="en-GB" altLang="ko-KR" sz="2800" dirty="0" err="1"/>
              <a:t>navike</a:t>
            </a:r>
            <a:r>
              <a:rPr lang="en-GB" altLang="ko-KR" sz="2800" dirty="0"/>
              <a:t>, </a:t>
            </a:r>
            <a:r>
              <a:rPr lang="en-GB" altLang="ko-KR" sz="2800" dirty="0" err="1"/>
              <a:t>stavove</a:t>
            </a:r>
            <a:r>
              <a:rPr lang="en-GB" altLang="ko-KR" sz="2800" dirty="0"/>
              <a:t>, </a:t>
            </a:r>
            <a:r>
              <a:rPr lang="en-GB" altLang="ko-KR" sz="2800" dirty="0" err="1"/>
              <a:t>sustave</a:t>
            </a:r>
            <a:r>
              <a:rPr lang="en-GB" altLang="ko-KR" sz="2800" dirty="0"/>
              <a:t> </a:t>
            </a:r>
            <a:r>
              <a:rPr lang="en-GB" altLang="ko-KR" sz="2800" dirty="0" err="1"/>
              <a:t>vrijednosti</a:t>
            </a:r>
            <a:r>
              <a:rPr lang="en-GB" altLang="ko-KR" sz="2800" dirty="0"/>
              <a:t> </a:t>
            </a:r>
            <a:r>
              <a:rPr lang="en-GB" altLang="ko-KR" sz="2800" dirty="0" err="1"/>
              <a:t>i</a:t>
            </a:r>
            <a:r>
              <a:rPr lang="en-GB" altLang="ko-KR" sz="2800" dirty="0"/>
              <a:t> </a:t>
            </a:r>
            <a:r>
              <a:rPr lang="en-GB" altLang="ko-KR" sz="2800" dirty="0" err="1"/>
              <a:t>ponašanje</a:t>
            </a:r>
            <a:endParaRPr lang="en-GB" altLang="ko-KR" sz="2800" dirty="0"/>
          </a:p>
          <a:p>
            <a:pPr marL="514350" indent="-514350" algn="just">
              <a:buFont typeface="+mj-lt"/>
              <a:buAutoNum type="arabicPeriod"/>
            </a:pPr>
            <a:r>
              <a:rPr lang="en-GB" altLang="ko-KR" sz="2800" i="1" dirty="0" err="1">
                <a:solidFill>
                  <a:srgbClr val="E12227"/>
                </a:solidFill>
              </a:rPr>
              <a:t>kreativni</a:t>
            </a:r>
            <a:r>
              <a:rPr lang="en-GB" altLang="ko-KR" sz="2800" i="1" dirty="0">
                <a:solidFill>
                  <a:srgbClr val="E12227"/>
                </a:solidFill>
              </a:rPr>
              <a:t> </a:t>
            </a:r>
            <a:r>
              <a:rPr lang="en-GB" altLang="ko-KR" sz="2800" i="1" dirty="0" err="1">
                <a:solidFill>
                  <a:srgbClr val="E12227"/>
                </a:solidFill>
              </a:rPr>
              <a:t>procesi</a:t>
            </a:r>
            <a:r>
              <a:rPr lang="en-GB" altLang="ko-KR" sz="2800" i="1" dirty="0">
                <a:solidFill>
                  <a:srgbClr val="E12227"/>
                </a:solidFill>
              </a:rPr>
              <a:t> </a:t>
            </a:r>
            <a:r>
              <a:rPr lang="en-GB" altLang="ko-KR" sz="2800" dirty="0" err="1"/>
              <a:t>ili</a:t>
            </a:r>
            <a:r>
              <a:rPr lang="en-GB" altLang="ko-KR" sz="2800" dirty="0"/>
              <a:t> </a:t>
            </a:r>
            <a:r>
              <a:rPr lang="en-GB" altLang="ko-KR" sz="2800" dirty="0" err="1"/>
              <a:t>metodologija</a:t>
            </a:r>
            <a:r>
              <a:rPr lang="en-GB" altLang="ko-KR" sz="2800" dirty="0"/>
              <a:t> </a:t>
            </a:r>
            <a:r>
              <a:rPr lang="en-GB" altLang="ko-KR" sz="2800" dirty="0" err="1"/>
              <a:t>koja</a:t>
            </a:r>
            <a:r>
              <a:rPr lang="en-GB" altLang="ko-KR" sz="2800" dirty="0"/>
              <a:t> </a:t>
            </a:r>
            <a:r>
              <a:rPr lang="en-GB" altLang="ko-KR" sz="2800" dirty="0" err="1"/>
              <a:t>proizvodi</a:t>
            </a:r>
            <a:r>
              <a:rPr lang="en-GB" altLang="ko-KR" sz="2800" dirty="0"/>
              <a:t> </a:t>
            </a:r>
            <a:r>
              <a:rPr lang="en-GB" altLang="ko-KR" sz="2800" dirty="0" err="1"/>
              <a:t>kreativni</a:t>
            </a:r>
            <a:r>
              <a:rPr lang="en-GB" altLang="ko-KR" sz="2800" dirty="0"/>
              <a:t> </a:t>
            </a:r>
            <a:r>
              <a:rPr lang="en-GB" altLang="ko-KR" sz="2800" dirty="0" err="1"/>
              <a:t>proizvod</a:t>
            </a:r>
            <a:r>
              <a:rPr lang="en-GB" altLang="ko-KR" sz="2800" i="1" dirty="0">
                <a:solidFill>
                  <a:srgbClr val="E12227"/>
                </a:solidFill>
              </a:rPr>
              <a:t>,</a:t>
            </a:r>
          </a:p>
          <a:p>
            <a:pPr marL="514350" indent="-514350" algn="just">
              <a:buFont typeface="+mj-lt"/>
              <a:buAutoNum type="arabicPeriod"/>
            </a:pPr>
            <a:r>
              <a:rPr lang="en-GB" altLang="ko-KR" sz="2800" i="1" dirty="0" err="1">
                <a:solidFill>
                  <a:srgbClr val="E12227"/>
                </a:solidFill>
              </a:rPr>
              <a:t>kreativni</a:t>
            </a:r>
            <a:r>
              <a:rPr lang="en-GB" altLang="ko-KR" sz="2800" i="1" dirty="0">
                <a:solidFill>
                  <a:srgbClr val="E12227"/>
                </a:solidFill>
              </a:rPr>
              <a:t> </a:t>
            </a:r>
            <a:r>
              <a:rPr lang="en-GB" altLang="ko-KR" sz="2800" i="1" dirty="0" err="1">
                <a:solidFill>
                  <a:srgbClr val="E12227"/>
                </a:solidFill>
              </a:rPr>
              <a:t>proizvodi</a:t>
            </a:r>
            <a:r>
              <a:rPr lang="en-GB" altLang="ko-KR" sz="2800" i="1" dirty="0">
                <a:solidFill>
                  <a:srgbClr val="E12227"/>
                </a:solidFill>
              </a:rPr>
              <a:t> </a:t>
            </a:r>
            <a:r>
              <a:rPr lang="en-GB" altLang="ko-KR" sz="2800" dirty="0"/>
              <a:t>koji </a:t>
            </a:r>
            <a:r>
              <a:rPr lang="en-GB" altLang="ko-KR" sz="2800" dirty="0" err="1"/>
              <a:t>su</a:t>
            </a:r>
            <a:r>
              <a:rPr lang="en-GB" altLang="ko-KR" sz="2800" dirty="0"/>
              <a:t> </a:t>
            </a:r>
            <a:r>
              <a:rPr lang="en-GB" altLang="ko-KR" sz="2800" dirty="0" err="1"/>
              <a:t>jedinstvene</a:t>
            </a:r>
            <a:r>
              <a:rPr lang="en-GB" altLang="ko-KR" sz="2800" dirty="0"/>
              <a:t>, </a:t>
            </a:r>
            <a:r>
              <a:rPr lang="en-GB" altLang="ko-KR" sz="2800" dirty="0" err="1"/>
              <a:t>nove</a:t>
            </a:r>
            <a:r>
              <a:rPr lang="en-GB" altLang="ko-KR" sz="2800" dirty="0"/>
              <a:t> </a:t>
            </a:r>
            <a:r>
              <a:rPr lang="en-GB" altLang="ko-KR" sz="2800" dirty="0" err="1"/>
              <a:t>i</a:t>
            </a:r>
            <a:r>
              <a:rPr lang="en-GB" altLang="ko-KR" sz="2800" dirty="0"/>
              <a:t> </a:t>
            </a:r>
            <a:r>
              <a:rPr lang="en-GB" altLang="ko-KR" sz="2800" dirty="0" err="1"/>
              <a:t>korisne</a:t>
            </a:r>
            <a:r>
              <a:rPr lang="en-GB" altLang="ko-KR" sz="2800" dirty="0"/>
              <a:t> </a:t>
            </a:r>
            <a:r>
              <a:rPr lang="en-GB" altLang="ko-KR" sz="2800" dirty="0" err="1"/>
              <a:t>ideje</a:t>
            </a:r>
            <a:r>
              <a:rPr lang="en-GB" altLang="ko-KR" sz="2800" dirty="0"/>
              <a:t>,</a:t>
            </a:r>
          </a:p>
          <a:p>
            <a:pPr marL="514350" indent="-514350" algn="just">
              <a:buFont typeface="+mj-lt"/>
              <a:buAutoNum type="arabicPeriod"/>
            </a:pPr>
            <a:r>
              <a:rPr lang="en-GB" altLang="ko-KR" sz="2800" i="1" dirty="0" err="1">
                <a:solidFill>
                  <a:srgbClr val="E12227"/>
                </a:solidFill>
              </a:rPr>
              <a:t>pritisak</a:t>
            </a:r>
            <a:r>
              <a:rPr lang="en-GB" altLang="ko-KR" sz="2800" i="1" dirty="0">
                <a:solidFill>
                  <a:srgbClr val="E12227"/>
                </a:solidFill>
              </a:rPr>
              <a:t> </a:t>
            </a:r>
            <a:r>
              <a:rPr lang="en-GB" altLang="ko-KR" sz="2800" dirty="0"/>
              <a:t>(</a:t>
            </a:r>
            <a:r>
              <a:rPr lang="en-GB" altLang="ko-KR" sz="2800" dirty="0" err="1"/>
              <a:t>ponekad</a:t>
            </a:r>
            <a:r>
              <a:rPr lang="en-GB" altLang="ko-KR" sz="2800" dirty="0"/>
              <a:t> se </a:t>
            </a:r>
            <a:r>
              <a:rPr lang="en-GB" altLang="ko-KR" sz="2800" dirty="0" err="1"/>
              <a:t>naziva</a:t>
            </a:r>
            <a:r>
              <a:rPr lang="en-GB" altLang="ko-KR" sz="2800" dirty="0"/>
              <a:t> </a:t>
            </a:r>
            <a:r>
              <a:rPr lang="en-GB" altLang="ko-KR" sz="2800" dirty="0" err="1"/>
              <a:t>mjesto</a:t>
            </a:r>
            <a:r>
              <a:rPr lang="en-GB" altLang="ko-KR" sz="2800" dirty="0"/>
              <a:t>), </a:t>
            </a:r>
            <a:r>
              <a:rPr lang="en-GB" altLang="ko-KR" sz="2800" dirty="0" err="1"/>
              <a:t>što</a:t>
            </a:r>
            <a:r>
              <a:rPr lang="en-GB" altLang="ko-KR" sz="2800" dirty="0"/>
              <a:t> se </a:t>
            </a:r>
            <a:r>
              <a:rPr lang="en-GB" altLang="ko-KR" sz="2800" dirty="0" err="1"/>
              <a:t>odnosi</a:t>
            </a:r>
            <a:r>
              <a:rPr lang="en-GB" altLang="ko-KR" sz="2800" dirty="0"/>
              <a:t> </a:t>
            </a:r>
            <a:r>
              <a:rPr lang="en-GB" altLang="ko-KR" sz="2800" dirty="0" err="1"/>
              <a:t>na</a:t>
            </a:r>
            <a:r>
              <a:rPr lang="en-GB" altLang="ko-KR" sz="2800" dirty="0"/>
              <a:t> </a:t>
            </a:r>
            <a:r>
              <a:rPr lang="en-GB" altLang="ko-KR" sz="2800" dirty="0" err="1"/>
              <a:t>okoliš</a:t>
            </a:r>
            <a:r>
              <a:rPr lang="en-GB" altLang="ko-KR" sz="2800" dirty="0"/>
              <a:t>.</a:t>
            </a:r>
          </a:p>
          <a:p>
            <a:pPr algn="just"/>
            <a:endParaRPr lang="en-GB" altLang="ko-KR" sz="2800" i="1" dirty="0"/>
          </a:p>
        </p:txBody>
      </p:sp>
    </p:spTree>
    <p:extLst>
      <p:ext uri="{BB962C8B-B14F-4D97-AF65-F5344CB8AC3E}">
        <p14:creationId xmlns:p14="http://schemas.microsoft.com/office/powerpoint/2010/main" val="2343246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graphicFrame>
        <p:nvGraphicFramePr>
          <p:cNvPr id="2" name="Diagram 1"/>
          <p:cNvGraphicFramePr/>
          <p:nvPr>
            <p:extLst>
              <p:ext uri="{D42A27DB-BD31-4B8C-83A1-F6EECF244321}">
                <p14:modId xmlns:p14="http://schemas.microsoft.com/office/powerpoint/2010/main" val="1559836767"/>
              </p:ext>
            </p:extLst>
          </p:nvPr>
        </p:nvGraphicFramePr>
        <p:xfrm>
          <a:off x="938057" y="1866900"/>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335098"/>
            <a:ext cx="16130744" cy="3539430"/>
          </a:xfrm>
          <a:prstGeom prst="rect">
            <a:avLst/>
          </a:prstGeom>
          <a:noFill/>
          <a:ln>
            <a:solidFill>
              <a:srgbClr val="E12227"/>
            </a:solidFill>
          </a:ln>
        </p:spPr>
        <p:txBody>
          <a:bodyPr wrap="square" rtlCol="0">
            <a:spAutoFit/>
          </a:bodyPr>
          <a:lstStyle/>
          <a:p>
            <a:pPr algn="just"/>
            <a:r>
              <a:rPr lang="en-US" altLang="ko-KR" sz="2800" dirty="0"/>
              <a:t>Dietrich (2004) je </a:t>
            </a:r>
            <a:r>
              <a:rPr lang="en-US" altLang="ko-KR" sz="2800" dirty="0" err="1"/>
              <a:t>istraživao</a:t>
            </a:r>
            <a:r>
              <a:rPr lang="en-US" altLang="ko-KR" sz="2800" dirty="0"/>
              <a:t> </a:t>
            </a:r>
            <a:r>
              <a:rPr lang="en-US" altLang="ko-KR" sz="2800" dirty="0" err="1"/>
              <a:t>kreativnost</a:t>
            </a:r>
            <a:r>
              <a:rPr lang="en-US" altLang="ko-KR" sz="2800" dirty="0"/>
              <a:t> </a:t>
            </a:r>
            <a:r>
              <a:rPr lang="en-US" altLang="ko-KR" sz="2800" dirty="0" err="1"/>
              <a:t>iz</a:t>
            </a:r>
            <a:r>
              <a:rPr lang="en-US" altLang="ko-KR" sz="2800" dirty="0"/>
              <a:t> </a:t>
            </a:r>
            <a:r>
              <a:rPr lang="en-US" altLang="ko-KR" sz="2800" dirty="0" err="1"/>
              <a:t>perspektive</a:t>
            </a:r>
            <a:r>
              <a:rPr lang="en-US" altLang="ko-KR" sz="2800" dirty="0"/>
              <a:t> </a:t>
            </a:r>
            <a:r>
              <a:rPr lang="en-US" altLang="ko-KR" sz="2800" dirty="0" err="1"/>
              <a:t>mozga</a:t>
            </a:r>
            <a:r>
              <a:rPr lang="en-US" altLang="ko-KR" sz="2800" dirty="0"/>
              <a:t> </a:t>
            </a:r>
            <a:r>
              <a:rPr lang="en-US" altLang="ko-KR" sz="2800" dirty="0" err="1"/>
              <a:t>i</a:t>
            </a:r>
            <a:r>
              <a:rPr lang="en-US" altLang="ko-KR" sz="2800" dirty="0"/>
              <a:t> </a:t>
            </a:r>
            <a:r>
              <a:rPr lang="en-US" altLang="ko-KR" sz="2800" dirty="0" err="1"/>
              <a:t>neuroznanosti</a:t>
            </a:r>
            <a:r>
              <a:rPr lang="en-US" altLang="ko-KR" sz="2800" dirty="0"/>
              <a:t> </a:t>
            </a:r>
            <a:r>
              <a:rPr lang="en-US" altLang="ko-KR" sz="2800" dirty="0" err="1"/>
              <a:t>i</a:t>
            </a:r>
            <a:r>
              <a:rPr lang="en-US" altLang="ko-KR" sz="2800" dirty="0"/>
              <a:t> </a:t>
            </a:r>
            <a:r>
              <a:rPr lang="en-US" altLang="ko-KR" sz="2800" dirty="0" err="1"/>
              <a:t>identificirao</a:t>
            </a:r>
            <a:r>
              <a:rPr lang="en-US" altLang="ko-KR" sz="2800" dirty="0"/>
              <a:t> </a:t>
            </a:r>
            <a:r>
              <a:rPr lang="en-US" altLang="ko-KR" sz="2800" b="1" dirty="0" err="1"/>
              <a:t>četiri</a:t>
            </a:r>
            <a:r>
              <a:rPr lang="en-US" altLang="ko-KR" sz="2800" b="1" dirty="0"/>
              <a:t> </a:t>
            </a:r>
            <a:r>
              <a:rPr lang="en-US" altLang="ko-KR" sz="2800" b="1" dirty="0" err="1"/>
              <a:t>vrste</a:t>
            </a:r>
            <a:r>
              <a:rPr lang="en-US" altLang="ko-KR" sz="2800" b="1" dirty="0"/>
              <a:t> </a:t>
            </a:r>
            <a:r>
              <a:rPr lang="en-US" altLang="ko-KR" sz="2800" b="1" dirty="0" err="1"/>
              <a:t>kreativnosti</a:t>
            </a:r>
            <a:r>
              <a:rPr lang="en-US" altLang="ko-KR" sz="2800" b="1" dirty="0"/>
              <a:t> </a:t>
            </a:r>
            <a:r>
              <a:rPr lang="en-US" altLang="ko-KR" sz="2800" dirty="0"/>
              <a:t>s </a:t>
            </a:r>
            <a:r>
              <a:rPr lang="en-US" altLang="ko-KR" sz="2800" dirty="0" err="1"/>
              <a:t>odgovarajućim</a:t>
            </a:r>
            <a:r>
              <a:rPr lang="en-US" altLang="ko-KR" sz="2800" dirty="0"/>
              <a:t> </a:t>
            </a:r>
            <a:r>
              <a:rPr lang="en-US" altLang="ko-KR" sz="2800" dirty="0" err="1"/>
              <a:t>moždanim</a:t>
            </a:r>
            <a:r>
              <a:rPr lang="en-US" altLang="ko-KR" sz="2800" dirty="0"/>
              <a:t> </a:t>
            </a:r>
            <a:r>
              <a:rPr lang="en-US" altLang="ko-KR" sz="2800" dirty="0" err="1"/>
              <a:t>aktivnostima</a:t>
            </a:r>
            <a:r>
              <a:rPr lang="en-US" altLang="ko-KR" sz="2800" dirty="0"/>
              <a:t>:</a:t>
            </a:r>
          </a:p>
          <a:p>
            <a:pPr algn="just"/>
            <a:endParaRPr lang="en-US" altLang="ko-KR" sz="2800" i="1" dirty="0">
              <a:solidFill>
                <a:srgbClr val="C00000"/>
              </a:solidFill>
            </a:endParaRPr>
          </a:p>
          <a:p>
            <a:pPr algn="just"/>
            <a:r>
              <a:rPr lang="hr-HR" altLang="ko-KR" sz="2800" i="1" dirty="0">
                <a:solidFill>
                  <a:srgbClr val="C00000"/>
                </a:solidFill>
              </a:rPr>
              <a:t>	</a:t>
            </a:r>
            <a:r>
              <a:rPr lang="en-US" altLang="ko-KR" sz="2800" i="1" dirty="0">
                <a:solidFill>
                  <a:srgbClr val="C00000"/>
                </a:solidFill>
              </a:rPr>
              <a:t>(1) </a:t>
            </a:r>
            <a:r>
              <a:rPr lang="en-US" altLang="ko-KR" sz="2800" i="1" dirty="0" err="1">
                <a:solidFill>
                  <a:srgbClr val="C00000"/>
                </a:solidFill>
              </a:rPr>
              <a:t>Namjerna</a:t>
            </a:r>
            <a:r>
              <a:rPr lang="en-US" altLang="ko-KR" sz="2800" i="1" dirty="0">
                <a:solidFill>
                  <a:srgbClr val="C00000"/>
                </a:solidFill>
              </a:rPr>
              <a:t> </a:t>
            </a:r>
            <a:r>
              <a:rPr lang="en-US" altLang="ko-KR" sz="2800" i="1" dirty="0" err="1">
                <a:solidFill>
                  <a:srgbClr val="C00000"/>
                </a:solidFill>
              </a:rPr>
              <a:t>i</a:t>
            </a:r>
            <a:r>
              <a:rPr lang="en-US" altLang="ko-KR" sz="2800" i="1" dirty="0">
                <a:solidFill>
                  <a:srgbClr val="C00000"/>
                </a:solidFill>
              </a:rPr>
              <a:t> </a:t>
            </a:r>
            <a:r>
              <a:rPr lang="en-US" altLang="ko-KR" sz="2800" i="1" dirty="0" err="1">
                <a:solidFill>
                  <a:srgbClr val="C00000"/>
                </a:solidFill>
              </a:rPr>
              <a:t>kognitivna</a:t>
            </a:r>
            <a:r>
              <a:rPr lang="en-US" altLang="ko-KR" sz="2800" i="1" dirty="0">
                <a:solidFill>
                  <a:srgbClr val="C00000"/>
                </a:solidFill>
              </a:rPr>
              <a:t> </a:t>
            </a:r>
            <a:r>
              <a:rPr lang="en-US" altLang="ko-KR" sz="2800" i="1" dirty="0" err="1">
                <a:solidFill>
                  <a:srgbClr val="C00000"/>
                </a:solidFill>
              </a:rPr>
              <a:t>kreativnost</a:t>
            </a:r>
            <a:endParaRPr lang="en-US" altLang="ko-KR" sz="2800" i="1" dirty="0">
              <a:solidFill>
                <a:srgbClr val="C00000"/>
              </a:solidFill>
            </a:endParaRPr>
          </a:p>
          <a:p>
            <a:pPr algn="just"/>
            <a:r>
              <a:rPr lang="en-US" altLang="ko-KR" sz="2800" i="1" dirty="0">
                <a:solidFill>
                  <a:srgbClr val="C00000"/>
                </a:solidFill>
              </a:rPr>
              <a:t>	(2) </a:t>
            </a:r>
            <a:r>
              <a:rPr lang="en-US" altLang="ko-KR" sz="2800" i="1" dirty="0" err="1">
                <a:solidFill>
                  <a:srgbClr val="C00000"/>
                </a:solidFill>
              </a:rPr>
              <a:t>Namjerna</a:t>
            </a:r>
            <a:r>
              <a:rPr lang="en-US" altLang="ko-KR" sz="2800" i="1" dirty="0">
                <a:solidFill>
                  <a:srgbClr val="C00000"/>
                </a:solidFill>
              </a:rPr>
              <a:t> </a:t>
            </a:r>
            <a:r>
              <a:rPr lang="en-US" altLang="ko-KR" sz="2800" i="1" dirty="0" err="1">
                <a:solidFill>
                  <a:srgbClr val="C00000"/>
                </a:solidFill>
              </a:rPr>
              <a:t>i</a:t>
            </a:r>
            <a:r>
              <a:rPr lang="en-US" altLang="ko-KR" sz="2800" i="1" dirty="0">
                <a:solidFill>
                  <a:srgbClr val="C00000"/>
                </a:solidFill>
              </a:rPr>
              <a:t> </a:t>
            </a:r>
            <a:r>
              <a:rPr lang="en-US" altLang="ko-KR" sz="2800" i="1" dirty="0" err="1">
                <a:solidFill>
                  <a:srgbClr val="C00000"/>
                </a:solidFill>
              </a:rPr>
              <a:t>emocionalna</a:t>
            </a:r>
            <a:r>
              <a:rPr lang="en-US" altLang="ko-KR" sz="2800" i="1" dirty="0">
                <a:solidFill>
                  <a:srgbClr val="C00000"/>
                </a:solidFill>
              </a:rPr>
              <a:t> </a:t>
            </a:r>
            <a:r>
              <a:rPr lang="en-US" altLang="ko-KR" sz="2800" i="1" dirty="0" err="1">
                <a:solidFill>
                  <a:srgbClr val="C00000"/>
                </a:solidFill>
              </a:rPr>
              <a:t>kreativnost</a:t>
            </a:r>
            <a:endParaRPr lang="en-US" altLang="ko-KR" sz="2800" i="1" dirty="0">
              <a:solidFill>
                <a:srgbClr val="C00000"/>
              </a:solidFill>
            </a:endParaRPr>
          </a:p>
          <a:p>
            <a:pPr algn="just"/>
            <a:r>
              <a:rPr lang="en-US" altLang="ko-KR" sz="2800" i="1" dirty="0">
                <a:solidFill>
                  <a:srgbClr val="C00000"/>
                </a:solidFill>
              </a:rPr>
              <a:t>	(3) </a:t>
            </a:r>
            <a:r>
              <a:rPr lang="en-US" altLang="ko-KR" sz="2800" i="1" dirty="0" err="1">
                <a:solidFill>
                  <a:srgbClr val="C00000"/>
                </a:solidFill>
              </a:rPr>
              <a:t>Spontana</a:t>
            </a:r>
            <a:r>
              <a:rPr lang="en-US" altLang="ko-KR" sz="2800" i="1" dirty="0">
                <a:solidFill>
                  <a:srgbClr val="C00000"/>
                </a:solidFill>
              </a:rPr>
              <a:t> </a:t>
            </a:r>
            <a:r>
              <a:rPr lang="en-US" altLang="ko-KR" sz="2800" i="1" dirty="0" err="1">
                <a:solidFill>
                  <a:srgbClr val="C00000"/>
                </a:solidFill>
              </a:rPr>
              <a:t>i</a:t>
            </a:r>
            <a:r>
              <a:rPr lang="en-US" altLang="ko-KR" sz="2800" i="1" dirty="0">
                <a:solidFill>
                  <a:srgbClr val="C00000"/>
                </a:solidFill>
              </a:rPr>
              <a:t> </a:t>
            </a:r>
            <a:r>
              <a:rPr lang="en-US" altLang="ko-KR" sz="2800" i="1" dirty="0" err="1">
                <a:solidFill>
                  <a:srgbClr val="C00000"/>
                </a:solidFill>
              </a:rPr>
              <a:t>kognitivna</a:t>
            </a:r>
            <a:r>
              <a:rPr lang="en-US" altLang="ko-KR" sz="2800" i="1" dirty="0">
                <a:solidFill>
                  <a:srgbClr val="C00000"/>
                </a:solidFill>
              </a:rPr>
              <a:t> </a:t>
            </a:r>
            <a:r>
              <a:rPr lang="en-US" altLang="ko-KR" sz="2800" i="1" dirty="0" err="1">
                <a:solidFill>
                  <a:srgbClr val="C00000"/>
                </a:solidFill>
              </a:rPr>
              <a:t>kreativnost</a:t>
            </a:r>
            <a:endParaRPr lang="en-US" altLang="ko-KR" sz="2800" i="1" dirty="0">
              <a:solidFill>
                <a:srgbClr val="C00000"/>
              </a:solidFill>
            </a:endParaRPr>
          </a:p>
          <a:p>
            <a:pPr algn="just"/>
            <a:r>
              <a:rPr lang="en-US" altLang="ko-KR" sz="2800" i="1" dirty="0">
                <a:solidFill>
                  <a:srgbClr val="C00000"/>
                </a:solidFill>
              </a:rPr>
              <a:t>	(4) </a:t>
            </a:r>
            <a:r>
              <a:rPr lang="en-US" altLang="ko-KR" sz="2800" i="1" dirty="0" err="1">
                <a:solidFill>
                  <a:srgbClr val="C00000"/>
                </a:solidFill>
              </a:rPr>
              <a:t>Spontana</a:t>
            </a:r>
            <a:r>
              <a:rPr lang="en-US" altLang="ko-KR" sz="2800" i="1" dirty="0">
                <a:solidFill>
                  <a:srgbClr val="C00000"/>
                </a:solidFill>
              </a:rPr>
              <a:t> </a:t>
            </a:r>
            <a:r>
              <a:rPr lang="en-US" altLang="ko-KR" sz="2800" i="1" dirty="0" err="1">
                <a:solidFill>
                  <a:srgbClr val="C00000"/>
                </a:solidFill>
              </a:rPr>
              <a:t>i</a:t>
            </a:r>
            <a:r>
              <a:rPr lang="en-US" altLang="ko-KR" sz="2800" i="1" dirty="0">
                <a:solidFill>
                  <a:srgbClr val="C00000"/>
                </a:solidFill>
              </a:rPr>
              <a:t> </a:t>
            </a:r>
            <a:r>
              <a:rPr lang="en-US" altLang="ko-KR" sz="2800" i="1" dirty="0" err="1">
                <a:solidFill>
                  <a:srgbClr val="C00000"/>
                </a:solidFill>
              </a:rPr>
              <a:t>emocionalna</a:t>
            </a:r>
            <a:r>
              <a:rPr lang="en-US" altLang="ko-KR" sz="2800" i="1" dirty="0">
                <a:solidFill>
                  <a:srgbClr val="C00000"/>
                </a:solidFill>
              </a:rPr>
              <a:t> </a:t>
            </a:r>
            <a:r>
              <a:rPr lang="en-US" altLang="ko-KR" sz="2800" i="1" dirty="0" err="1">
                <a:solidFill>
                  <a:srgbClr val="C00000"/>
                </a:solidFill>
              </a:rPr>
              <a:t>kreativnost</a:t>
            </a:r>
            <a:endParaRPr lang="en-US" altLang="ko-KR" sz="2800" i="1" dirty="0">
              <a:solidFill>
                <a:srgbClr val="C00000"/>
              </a:solidFill>
            </a:endParaRPr>
          </a:p>
          <a:p>
            <a:pPr algn="just"/>
            <a:endParaRPr lang="en-US" altLang="ko-KR" sz="2800" i="1" dirty="0">
              <a:solidFill>
                <a:srgbClr val="C00000"/>
              </a:solidFill>
            </a:endParaRPr>
          </a:p>
        </p:txBody>
      </p:sp>
    </p:spTree>
    <p:extLst>
      <p:ext uri="{BB962C8B-B14F-4D97-AF65-F5344CB8AC3E}">
        <p14:creationId xmlns:p14="http://schemas.microsoft.com/office/powerpoint/2010/main" val="772239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graphicFrame>
        <p:nvGraphicFramePr>
          <p:cNvPr id="3" name="Diagram 2"/>
          <p:cNvGraphicFramePr/>
          <p:nvPr>
            <p:extLst>
              <p:ext uri="{D42A27DB-BD31-4B8C-83A1-F6EECF244321}">
                <p14:modId xmlns:p14="http://schemas.microsoft.com/office/powerpoint/2010/main" val="4007522573"/>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3232708"/>
            <a:ext cx="11125200" cy="3539430"/>
          </a:xfrm>
          <a:prstGeom prst="rect">
            <a:avLst/>
          </a:prstGeom>
          <a:noFill/>
          <a:ln>
            <a:solidFill>
              <a:srgbClr val="E12227"/>
            </a:solidFill>
          </a:ln>
        </p:spPr>
        <p:txBody>
          <a:bodyPr wrap="square" rtlCol="0">
            <a:spAutoFit/>
          </a:bodyPr>
          <a:lstStyle/>
          <a:p>
            <a:pPr marL="514350" indent="-514350" algn="just">
              <a:buAutoNum type="arabicParenBoth"/>
            </a:pPr>
            <a:r>
              <a:rPr lang="en-GB" altLang="ko-KR" sz="2800" i="1" dirty="0" err="1">
                <a:solidFill>
                  <a:srgbClr val="C00000"/>
                </a:solidFill>
              </a:rPr>
              <a:t>Namjerna</a:t>
            </a:r>
            <a:r>
              <a:rPr lang="en-GB" altLang="ko-KR" sz="2800" i="1" dirty="0">
                <a:solidFill>
                  <a:srgbClr val="C00000"/>
                </a:solidFill>
              </a:rPr>
              <a:t> I </a:t>
            </a:r>
            <a:r>
              <a:rPr lang="en-GB" altLang="ko-KR" sz="2800" i="1" dirty="0" err="1">
                <a:solidFill>
                  <a:srgbClr val="C00000"/>
                </a:solidFill>
              </a:rPr>
              <a:t>kognitivna</a:t>
            </a:r>
            <a:r>
              <a:rPr lang="en-GB" altLang="ko-KR" sz="2800" i="1" dirty="0">
                <a:solidFill>
                  <a:srgbClr val="C00000"/>
                </a:solidFill>
              </a:rPr>
              <a:t> </a:t>
            </a:r>
            <a:r>
              <a:rPr lang="en-GB" altLang="ko-KR" sz="2800" i="1" dirty="0" err="1">
                <a:solidFill>
                  <a:srgbClr val="C00000"/>
                </a:solidFill>
              </a:rPr>
              <a:t>kreativnost</a:t>
            </a:r>
            <a:r>
              <a:rPr lang="en-GB" altLang="ko-KR" sz="2800" i="1" dirty="0">
                <a:solidFill>
                  <a:srgbClr val="002060"/>
                </a:solidFill>
              </a:rPr>
              <a:t>- </a:t>
            </a:r>
            <a:r>
              <a:rPr lang="en-GB" altLang="ko-KR" sz="2800" i="1" dirty="0" err="1">
                <a:solidFill>
                  <a:srgbClr val="002060"/>
                </a:solidFill>
              </a:rPr>
              <a:t>zahtijeva</a:t>
            </a:r>
            <a:r>
              <a:rPr lang="en-GB" altLang="ko-KR" sz="2800" i="1" dirty="0">
                <a:solidFill>
                  <a:srgbClr val="002060"/>
                </a:solidFill>
              </a:rPr>
              <a:t> </a:t>
            </a:r>
            <a:r>
              <a:rPr lang="en-GB" altLang="ko-KR" sz="2800" i="1" dirty="0" err="1">
                <a:solidFill>
                  <a:srgbClr val="002060"/>
                </a:solidFill>
              </a:rPr>
              <a:t>visoku</a:t>
            </a:r>
            <a:r>
              <a:rPr lang="en-GB" altLang="ko-KR" sz="2800" i="1" dirty="0">
                <a:solidFill>
                  <a:srgbClr val="002060"/>
                </a:solidFill>
              </a:rPr>
              <a:t> </a:t>
            </a:r>
            <a:r>
              <a:rPr lang="en-GB" altLang="ko-KR" sz="2800" i="1" dirty="0" err="1">
                <a:solidFill>
                  <a:srgbClr val="002060"/>
                </a:solidFill>
              </a:rPr>
              <a:t>razinu</a:t>
            </a:r>
            <a:r>
              <a:rPr lang="en-GB" altLang="ko-KR" sz="2800" i="1" dirty="0">
                <a:solidFill>
                  <a:srgbClr val="002060"/>
                </a:solidFill>
              </a:rPr>
              <a:t> </a:t>
            </a:r>
            <a:r>
              <a:rPr lang="en-GB" altLang="ko-KR" sz="2800" i="1" dirty="0" err="1">
                <a:solidFill>
                  <a:srgbClr val="002060"/>
                </a:solidFill>
              </a:rPr>
              <a:t>znanja</a:t>
            </a:r>
            <a:r>
              <a:rPr lang="en-GB" altLang="ko-KR" sz="2800" i="1" dirty="0">
                <a:solidFill>
                  <a:srgbClr val="002060"/>
                </a:solidFill>
              </a:rPr>
              <a:t> </a:t>
            </a:r>
            <a:r>
              <a:rPr lang="en-GB" altLang="ko-KR" sz="2800" i="1" dirty="0" err="1">
                <a:solidFill>
                  <a:srgbClr val="002060"/>
                </a:solidFill>
              </a:rPr>
              <a:t>i</a:t>
            </a:r>
            <a:r>
              <a:rPr lang="en-GB" altLang="ko-KR" sz="2800" i="1" dirty="0">
                <a:solidFill>
                  <a:srgbClr val="002060"/>
                </a:solidFill>
              </a:rPr>
              <a:t> </a:t>
            </a:r>
            <a:r>
              <a:rPr lang="en-GB" altLang="ko-KR" sz="2800" i="1" dirty="0" err="1">
                <a:solidFill>
                  <a:srgbClr val="002060"/>
                </a:solidFill>
              </a:rPr>
              <a:t>vremena</a:t>
            </a:r>
            <a:r>
              <a:rPr lang="en-GB" altLang="ko-KR" sz="2800" i="1" dirty="0">
                <a:solidFill>
                  <a:srgbClr val="002060"/>
                </a:solidFill>
              </a:rPr>
              <a:t> (e.g., </a:t>
            </a:r>
            <a:r>
              <a:rPr lang="en-GB" altLang="ko-KR" sz="2800" i="1" dirty="0" err="1">
                <a:solidFill>
                  <a:srgbClr val="002060"/>
                </a:solidFill>
              </a:rPr>
              <a:t>izumitelj</a:t>
            </a:r>
            <a:r>
              <a:rPr lang="en-GB" altLang="ko-KR" sz="2800" i="1" dirty="0">
                <a:solidFill>
                  <a:srgbClr val="002060"/>
                </a:solidFill>
              </a:rPr>
              <a:t> Thomas Edison) </a:t>
            </a:r>
          </a:p>
          <a:p>
            <a:pPr marL="514350" indent="-514350" algn="just">
              <a:buAutoNum type="arabicParenBoth"/>
            </a:pPr>
            <a:r>
              <a:rPr lang="en-GB" altLang="ko-KR" sz="2800" i="1" dirty="0" err="1">
                <a:solidFill>
                  <a:srgbClr val="C00000"/>
                </a:solidFill>
              </a:rPr>
              <a:t>Namjerna</a:t>
            </a:r>
            <a:r>
              <a:rPr lang="en-GB" altLang="ko-KR" sz="2800" i="1" dirty="0">
                <a:solidFill>
                  <a:srgbClr val="C00000"/>
                </a:solidFill>
              </a:rPr>
              <a:t> </a:t>
            </a:r>
            <a:r>
              <a:rPr lang="en-GB" altLang="ko-KR" sz="2800" i="1" dirty="0" err="1">
                <a:solidFill>
                  <a:srgbClr val="C00000"/>
                </a:solidFill>
              </a:rPr>
              <a:t>i</a:t>
            </a:r>
            <a:r>
              <a:rPr lang="en-GB" altLang="ko-KR" sz="2800" i="1" dirty="0">
                <a:solidFill>
                  <a:srgbClr val="C00000"/>
                </a:solidFill>
              </a:rPr>
              <a:t> </a:t>
            </a:r>
            <a:r>
              <a:rPr lang="en-GB" altLang="ko-KR" sz="2800" i="1" dirty="0" err="1">
                <a:solidFill>
                  <a:srgbClr val="C00000"/>
                </a:solidFill>
              </a:rPr>
              <a:t>emocionalna</a:t>
            </a:r>
            <a:r>
              <a:rPr lang="en-GB" altLang="ko-KR" sz="2800" i="1" dirty="0">
                <a:solidFill>
                  <a:srgbClr val="C00000"/>
                </a:solidFill>
              </a:rPr>
              <a:t> </a:t>
            </a:r>
            <a:r>
              <a:rPr lang="en-GB" altLang="ko-KR" sz="2800" i="1" dirty="0" err="1">
                <a:solidFill>
                  <a:srgbClr val="C00000"/>
                </a:solidFill>
              </a:rPr>
              <a:t>kreativnost</a:t>
            </a:r>
            <a:r>
              <a:rPr lang="en-GB" altLang="ko-KR" sz="2800" i="1" dirty="0">
                <a:solidFill>
                  <a:srgbClr val="002060"/>
                </a:solidFill>
              </a:rPr>
              <a:t>- </a:t>
            </a:r>
            <a:r>
              <a:rPr lang="en-GB" altLang="ko-KR" sz="2800" i="1" dirty="0" err="1">
                <a:solidFill>
                  <a:srgbClr val="002060"/>
                </a:solidFill>
              </a:rPr>
              <a:t>zahtijeva</a:t>
            </a:r>
            <a:r>
              <a:rPr lang="en-GB" altLang="ko-KR" sz="2800" i="1" dirty="0">
                <a:solidFill>
                  <a:srgbClr val="002060"/>
                </a:solidFill>
              </a:rPr>
              <a:t> </a:t>
            </a:r>
            <a:r>
              <a:rPr lang="en-GB" altLang="ko-KR" sz="2800" i="1" dirty="0" err="1">
                <a:solidFill>
                  <a:srgbClr val="002060"/>
                </a:solidFill>
              </a:rPr>
              <a:t>razdoblja</a:t>
            </a:r>
            <a:r>
              <a:rPr lang="en-GB" altLang="ko-KR" sz="2800" i="1" dirty="0">
                <a:solidFill>
                  <a:srgbClr val="002060"/>
                </a:solidFill>
              </a:rPr>
              <a:t> </a:t>
            </a:r>
            <a:r>
              <a:rPr lang="en-GB" altLang="ko-KR" sz="2800" i="1" dirty="0" err="1">
                <a:solidFill>
                  <a:srgbClr val="002060"/>
                </a:solidFill>
              </a:rPr>
              <a:t>tišine</a:t>
            </a:r>
            <a:r>
              <a:rPr lang="en-GB" altLang="ko-KR" sz="2800" i="1" dirty="0">
                <a:solidFill>
                  <a:srgbClr val="002060"/>
                </a:solidFill>
              </a:rPr>
              <a:t> (e.g., “a-ha” </a:t>
            </a:r>
            <a:r>
              <a:rPr lang="en-GB" altLang="ko-KR" sz="2800" i="1" dirty="0" err="1">
                <a:solidFill>
                  <a:srgbClr val="002060"/>
                </a:solidFill>
              </a:rPr>
              <a:t>trenutci</a:t>
            </a:r>
            <a:r>
              <a:rPr lang="en-GB" altLang="ko-KR" sz="2800" i="1" dirty="0">
                <a:solidFill>
                  <a:srgbClr val="002060"/>
                </a:solidFill>
              </a:rPr>
              <a:t>)</a:t>
            </a:r>
          </a:p>
          <a:p>
            <a:pPr algn="just"/>
            <a:r>
              <a:rPr lang="en-GB" altLang="ko-KR" sz="2800" i="1" dirty="0">
                <a:solidFill>
                  <a:srgbClr val="C00000"/>
                </a:solidFill>
              </a:rPr>
              <a:t>(3) </a:t>
            </a:r>
            <a:r>
              <a:rPr lang="en-GB" altLang="ko-KR" sz="2800" i="1" dirty="0" err="1">
                <a:solidFill>
                  <a:srgbClr val="C00000"/>
                </a:solidFill>
              </a:rPr>
              <a:t>Spontana</a:t>
            </a:r>
            <a:r>
              <a:rPr lang="en-GB" altLang="ko-KR" sz="2800" i="1" dirty="0">
                <a:solidFill>
                  <a:srgbClr val="C00000"/>
                </a:solidFill>
              </a:rPr>
              <a:t> </a:t>
            </a:r>
            <a:r>
              <a:rPr lang="en-GB" altLang="ko-KR" sz="2800" i="1" dirty="0" err="1">
                <a:solidFill>
                  <a:srgbClr val="C00000"/>
                </a:solidFill>
              </a:rPr>
              <a:t>i</a:t>
            </a:r>
            <a:r>
              <a:rPr lang="en-GB" altLang="ko-KR" sz="2800" i="1" dirty="0">
                <a:solidFill>
                  <a:srgbClr val="C00000"/>
                </a:solidFill>
              </a:rPr>
              <a:t> </a:t>
            </a:r>
            <a:r>
              <a:rPr lang="en-GB" altLang="ko-KR" sz="2800" i="1" dirty="0" err="1">
                <a:solidFill>
                  <a:srgbClr val="C00000"/>
                </a:solidFill>
              </a:rPr>
              <a:t>kognitivna</a:t>
            </a:r>
            <a:r>
              <a:rPr lang="en-GB" altLang="ko-KR" sz="2800" i="1" dirty="0">
                <a:solidFill>
                  <a:srgbClr val="C00000"/>
                </a:solidFill>
              </a:rPr>
              <a:t> </a:t>
            </a:r>
            <a:r>
              <a:rPr lang="en-GB" altLang="ko-KR" sz="2800" i="1" dirty="0" err="1">
                <a:solidFill>
                  <a:srgbClr val="C00000"/>
                </a:solidFill>
              </a:rPr>
              <a:t>kreativnost</a:t>
            </a:r>
            <a:r>
              <a:rPr lang="en-GB" altLang="ko-KR" sz="2800" i="1" dirty="0">
                <a:solidFill>
                  <a:srgbClr val="002060"/>
                </a:solidFill>
              </a:rPr>
              <a:t>- </a:t>
            </a:r>
            <a:r>
              <a:rPr lang="en-GB" altLang="ko-KR" sz="2800" i="1" dirty="0" err="1">
                <a:solidFill>
                  <a:srgbClr val="002060"/>
                </a:solidFill>
              </a:rPr>
              <a:t>zahtijeva</a:t>
            </a:r>
            <a:r>
              <a:rPr lang="en-GB" altLang="ko-KR" sz="2800" i="1" dirty="0">
                <a:solidFill>
                  <a:srgbClr val="002060"/>
                </a:solidFill>
              </a:rPr>
              <a:t> </a:t>
            </a:r>
            <a:r>
              <a:rPr lang="en-GB" altLang="ko-KR" sz="2800" i="1" dirty="0" err="1">
                <a:solidFill>
                  <a:srgbClr val="002060"/>
                </a:solidFill>
              </a:rPr>
              <a:t>postojeću</a:t>
            </a:r>
            <a:r>
              <a:rPr lang="en-GB" altLang="ko-KR" sz="2800" i="1" dirty="0">
                <a:solidFill>
                  <a:srgbClr val="002060"/>
                </a:solidFill>
              </a:rPr>
              <a:t> </a:t>
            </a:r>
            <a:r>
              <a:rPr lang="en-GB" altLang="ko-KR" sz="2800" i="1" dirty="0" err="1">
                <a:solidFill>
                  <a:srgbClr val="002060"/>
                </a:solidFill>
              </a:rPr>
              <a:t>razinu</a:t>
            </a:r>
            <a:r>
              <a:rPr lang="en-GB" altLang="ko-KR" sz="2800" i="1" dirty="0">
                <a:solidFill>
                  <a:srgbClr val="002060"/>
                </a:solidFill>
              </a:rPr>
              <a:t> </a:t>
            </a:r>
            <a:r>
              <a:rPr lang="en-GB" altLang="ko-KR" sz="2800" i="1" dirty="0" err="1">
                <a:solidFill>
                  <a:srgbClr val="002060"/>
                </a:solidFill>
              </a:rPr>
              <a:t>znanja</a:t>
            </a:r>
            <a:r>
              <a:rPr lang="en-GB" altLang="ko-KR" sz="2800" i="1" dirty="0">
                <a:solidFill>
                  <a:srgbClr val="002060"/>
                </a:solidFill>
              </a:rPr>
              <a:t> </a:t>
            </a:r>
            <a:r>
              <a:rPr lang="en-GB" altLang="ko-KR" sz="2800" i="1" dirty="0" err="1">
                <a:solidFill>
                  <a:srgbClr val="002060"/>
                </a:solidFill>
              </a:rPr>
              <a:t>i</a:t>
            </a:r>
            <a:r>
              <a:rPr lang="en-GB" altLang="ko-KR" sz="2800" i="1" dirty="0">
                <a:solidFill>
                  <a:srgbClr val="002060"/>
                </a:solidFill>
              </a:rPr>
              <a:t> </a:t>
            </a:r>
            <a:r>
              <a:rPr lang="en-GB" altLang="ko-KR" sz="2800" i="1" dirty="0" err="1">
                <a:solidFill>
                  <a:srgbClr val="002060"/>
                </a:solidFill>
              </a:rPr>
              <a:t>odmak</a:t>
            </a:r>
            <a:r>
              <a:rPr lang="en-GB" altLang="ko-KR" sz="2800" i="1" dirty="0">
                <a:solidFill>
                  <a:srgbClr val="002060"/>
                </a:solidFill>
              </a:rPr>
              <a:t> od </a:t>
            </a:r>
            <a:r>
              <a:rPr lang="en-GB" altLang="ko-KR" sz="2800" i="1" dirty="0" err="1">
                <a:solidFill>
                  <a:srgbClr val="002060"/>
                </a:solidFill>
              </a:rPr>
              <a:t>rješavanja</a:t>
            </a:r>
            <a:r>
              <a:rPr lang="en-GB" altLang="ko-KR" sz="2800" i="1" dirty="0">
                <a:solidFill>
                  <a:srgbClr val="002060"/>
                </a:solidFill>
              </a:rPr>
              <a:t> </a:t>
            </a:r>
            <a:r>
              <a:rPr lang="en-GB" altLang="ko-KR" sz="2800" i="1" dirty="0" err="1">
                <a:solidFill>
                  <a:srgbClr val="002060"/>
                </a:solidFill>
              </a:rPr>
              <a:t>problema</a:t>
            </a:r>
            <a:r>
              <a:rPr lang="en-GB" altLang="ko-KR" sz="2800" i="1" dirty="0">
                <a:solidFill>
                  <a:srgbClr val="002060"/>
                </a:solidFill>
              </a:rPr>
              <a:t> (e.g. Isaac Newton </a:t>
            </a:r>
            <a:r>
              <a:rPr lang="en-GB" altLang="ko-KR" sz="2800" i="1" dirty="0" err="1">
                <a:solidFill>
                  <a:srgbClr val="002060"/>
                </a:solidFill>
              </a:rPr>
              <a:t>i</a:t>
            </a:r>
            <a:r>
              <a:rPr lang="en-GB" altLang="ko-KR" sz="2800" i="1" dirty="0">
                <a:solidFill>
                  <a:srgbClr val="002060"/>
                </a:solidFill>
              </a:rPr>
              <a:t> </a:t>
            </a:r>
            <a:r>
              <a:rPr lang="en-GB" altLang="ko-KR" sz="2800" i="1" dirty="0" err="1">
                <a:solidFill>
                  <a:srgbClr val="002060"/>
                </a:solidFill>
              </a:rPr>
              <a:t>otkriće</a:t>
            </a:r>
            <a:r>
              <a:rPr lang="en-GB" altLang="ko-KR" sz="2800" i="1" dirty="0">
                <a:solidFill>
                  <a:srgbClr val="002060"/>
                </a:solidFill>
              </a:rPr>
              <a:t> </a:t>
            </a:r>
            <a:r>
              <a:rPr lang="en-GB" altLang="ko-KR" sz="2800" i="1" dirty="0" err="1">
                <a:solidFill>
                  <a:srgbClr val="002060"/>
                </a:solidFill>
              </a:rPr>
              <a:t>gravitacije</a:t>
            </a:r>
            <a:r>
              <a:rPr lang="en-GB" altLang="ko-KR" sz="2800" i="1" dirty="0">
                <a:solidFill>
                  <a:srgbClr val="002060"/>
                </a:solidFill>
              </a:rPr>
              <a:t>)</a:t>
            </a:r>
          </a:p>
          <a:p>
            <a:pPr algn="just"/>
            <a:r>
              <a:rPr lang="en-GB" altLang="ko-KR" sz="2800" i="1" dirty="0">
                <a:solidFill>
                  <a:srgbClr val="C00000"/>
                </a:solidFill>
              </a:rPr>
              <a:t>(4) </a:t>
            </a:r>
            <a:r>
              <a:rPr lang="en-GB" altLang="ko-KR" sz="2800" i="1" dirty="0" err="1">
                <a:solidFill>
                  <a:srgbClr val="C00000"/>
                </a:solidFill>
              </a:rPr>
              <a:t>Spontana</a:t>
            </a:r>
            <a:r>
              <a:rPr lang="en-GB" altLang="ko-KR" sz="2800" i="1" dirty="0">
                <a:solidFill>
                  <a:srgbClr val="C00000"/>
                </a:solidFill>
              </a:rPr>
              <a:t> </a:t>
            </a:r>
            <a:r>
              <a:rPr lang="en-GB" altLang="ko-KR" sz="2800" i="1" dirty="0" err="1">
                <a:solidFill>
                  <a:srgbClr val="C00000"/>
                </a:solidFill>
              </a:rPr>
              <a:t>i</a:t>
            </a:r>
            <a:r>
              <a:rPr lang="en-GB" altLang="ko-KR" sz="2800" i="1" dirty="0">
                <a:solidFill>
                  <a:srgbClr val="C00000"/>
                </a:solidFill>
              </a:rPr>
              <a:t> </a:t>
            </a:r>
            <a:r>
              <a:rPr lang="en-GB" altLang="ko-KR" sz="2800" i="1" dirty="0" err="1">
                <a:solidFill>
                  <a:srgbClr val="C00000"/>
                </a:solidFill>
              </a:rPr>
              <a:t>emocionalna</a:t>
            </a:r>
            <a:r>
              <a:rPr lang="en-GB" altLang="ko-KR" sz="2800" i="1" dirty="0">
                <a:solidFill>
                  <a:srgbClr val="C00000"/>
                </a:solidFill>
              </a:rPr>
              <a:t> </a:t>
            </a:r>
            <a:r>
              <a:rPr lang="en-GB" altLang="ko-KR" sz="2800" i="1" dirty="0" err="1">
                <a:solidFill>
                  <a:srgbClr val="C00000"/>
                </a:solidFill>
              </a:rPr>
              <a:t>kreativnost</a:t>
            </a:r>
            <a:r>
              <a:rPr lang="en-GB" altLang="ko-KR" sz="2800" i="1" dirty="0">
                <a:solidFill>
                  <a:srgbClr val="002060"/>
                </a:solidFill>
              </a:rPr>
              <a:t>- ne </a:t>
            </a:r>
            <a:r>
              <a:rPr lang="en-GB" altLang="ko-KR" sz="2800" i="1" dirty="0" err="1">
                <a:solidFill>
                  <a:srgbClr val="002060"/>
                </a:solidFill>
              </a:rPr>
              <a:t>zahtijeva</a:t>
            </a:r>
            <a:r>
              <a:rPr lang="en-GB" altLang="ko-KR" sz="2800" i="1" dirty="0">
                <a:solidFill>
                  <a:srgbClr val="002060"/>
                </a:solidFill>
              </a:rPr>
              <a:t> </a:t>
            </a:r>
            <a:r>
              <a:rPr lang="en-GB" altLang="ko-KR" sz="2800" i="1" dirty="0" err="1">
                <a:solidFill>
                  <a:srgbClr val="002060"/>
                </a:solidFill>
              </a:rPr>
              <a:t>specifična</a:t>
            </a:r>
            <a:r>
              <a:rPr lang="en-GB" altLang="ko-KR" sz="2800" i="1" dirty="0">
                <a:solidFill>
                  <a:srgbClr val="002060"/>
                </a:solidFill>
              </a:rPr>
              <a:t> </a:t>
            </a:r>
            <a:r>
              <a:rPr lang="en-GB" altLang="ko-KR" sz="2800" i="1" dirty="0" err="1">
                <a:solidFill>
                  <a:srgbClr val="002060"/>
                </a:solidFill>
              </a:rPr>
              <a:t>znanja</a:t>
            </a:r>
            <a:r>
              <a:rPr lang="en-GB" altLang="ko-KR" sz="2800" i="1" dirty="0">
                <a:solidFill>
                  <a:srgbClr val="002060"/>
                </a:solidFill>
              </a:rPr>
              <a:t>, </a:t>
            </a:r>
            <a:r>
              <a:rPr lang="en-GB" altLang="ko-KR" sz="2800" i="1" dirty="0" err="1">
                <a:solidFill>
                  <a:srgbClr val="002060"/>
                </a:solidFill>
              </a:rPr>
              <a:t>ali</a:t>
            </a:r>
            <a:r>
              <a:rPr lang="en-GB" altLang="ko-KR" sz="2800" i="1" dirty="0">
                <a:solidFill>
                  <a:srgbClr val="002060"/>
                </a:solidFill>
              </a:rPr>
              <a:t> </a:t>
            </a:r>
            <a:r>
              <a:rPr lang="en-GB" altLang="ko-KR" sz="2800" i="1" dirty="0" err="1">
                <a:solidFill>
                  <a:srgbClr val="002060"/>
                </a:solidFill>
              </a:rPr>
              <a:t>često</a:t>
            </a:r>
            <a:r>
              <a:rPr lang="en-GB" altLang="ko-KR" sz="2800" i="1" dirty="0">
                <a:solidFill>
                  <a:srgbClr val="002060"/>
                </a:solidFill>
              </a:rPr>
              <a:t> </a:t>
            </a:r>
            <a:r>
              <a:rPr lang="en-GB" altLang="ko-KR" sz="2800" i="1" dirty="0" err="1">
                <a:solidFill>
                  <a:srgbClr val="002060"/>
                </a:solidFill>
              </a:rPr>
              <a:t>zahtijeva</a:t>
            </a:r>
            <a:r>
              <a:rPr lang="en-GB" altLang="ko-KR" sz="2800" i="1" dirty="0">
                <a:solidFill>
                  <a:srgbClr val="002060"/>
                </a:solidFill>
              </a:rPr>
              <a:t> </a:t>
            </a:r>
            <a:r>
              <a:rPr lang="en-GB" altLang="ko-KR" sz="2800" i="1" dirty="0" err="1">
                <a:solidFill>
                  <a:srgbClr val="002060"/>
                </a:solidFill>
              </a:rPr>
              <a:t>vještine</a:t>
            </a:r>
            <a:r>
              <a:rPr lang="en-GB" altLang="ko-KR" sz="2800" i="1" dirty="0">
                <a:solidFill>
                  <a:srgbClr val="002060"/>
                </a:solidFill>
              </a:rPr>
              <a:t> – </a:t>
            </a:r>
            <a:r>
              <a:rPr lang="en-GB" altLang="ko-KR" sz="2800" i="1" dirty="0" err="1">
                <a:solidFill>
                  <a:srgbClr val="002060"/>
                </a:solidFill>
              </a:rPr>
              <a:t>pisanja</a:t>
            </a:r>
            <a:r>
              <a:rPr lang="en-GB" altLang="ko-KR" sz="2800" i="1" dirty="0">
                <a:solidFill>
                  <a:srgbClr val="002060"/>
                </a:solidFill>
              </a:rPr>
              <a:t>, </a:t>
            </a:r>
            <a:r>
              <a:rPr lang="en-GB" altLang="ko-KR" sz="2800" i="1" dirty="0" err="1">
                <a:solidFill>
                  <a:srgbClr val="002060"/>
                </a:solidFill>
              </a:rPr>
              <a:t>umjetnosti</a:t>
            </a:r>
            <a:r>
              <a:rPr lang="en-GB" altLang="ko-KR" sz="2800" i="1" dirty="0">
                <a:solidFill>
                  <a:srgbClr val="002060"/>
                </a:solidFill>
              </a:rPr>
              <a:t>, </a:t>
            </a:r>
            <a:r>
              <a:rPr lang="en-GB" altLang="ko-KR" sz="2800" i="1" dirty="0" err="1">
                <a:solidFill>
                  <a:srgbClr val="002060"/>
                </a:solidFill>
              </a:rPr>
              <a:t>glazbe</a:t>
            </a:r>
            <a:r>
              <a:rPr lang="en-GB" altLang="ko-KR" sz="2800" i="1" dirty="0">
                <a:solidFill>
                  <a:srgbClr val="002060"/>
                </a:solidFill>
              </a:rPr>
              <a:t>….</a:t>
            </a:r>
            <a:endParaRPr lang="hr-HR" altLang="ko-KR" sz="2800" i="1" dirty="0">
              <a:solidFill>
                <a:srgbClr val="002060"/>
              </a:solidFill>
            </a:endParaRPr>
          </a:p>
        </p:txBody>
      </p:sp>
      <p:pic>
        <p:nvPicPr>
          <p:cNvPr id="2" name="Picture 1"/>
          <p:cNvPicPr>
            <a:picLocks noChangeAspect="1"/>
          </p:cNvPicPr>
          <p:nvPr/>
        </p:nvPicPr>
        <p:blipFill>
          <a:blip r:embed="rId10"/>
          <a:stretch>
            <a:fillRect/>
          </a:stretch>
        </p:blipFill>
        <p:spPr>
          <a:xfrm>
            <a:off x="12191925" y="2846021"/>
            <a:ext cx="5791349" cy="5174580"/>
          </a:xfrm>
          <a:prstGeom prst="rect">
            <a:avLst/>
          </a:prstGeom>
        </p:spPr>
      </p:pic>
    </p:spTree>
    <p:extLst>
      <p:ext uri="{BB962C8B-B14F-4D97-AF65-F5344CB8AC3E}">
        <p14:creationId xmlns:p14="http://schemas.microsoft.com/office/powerpoint/2010/main" val="2391466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791837045"/>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4832092"/>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n-US" altLang="ko-KR" sz="2800" i="1" dirty="0">
                <a:solidFill>
                  <a:srgbClr val="002060"/>
                </a:solidFill>
              </a:rPr>
              <a:t>U </a:t>
            </a:r>
            <a:r>
              <a:rPr lang="en-US" altLang="ko-KR" sz="2800" i="1" dirty="0" err="1">
                <a:solidFill>
                  <a:srgbClr val="002060"/>
                </a:solidFill>
              </a:rPr>
              <a:t>idealnoj</a:t>
            </a:r>
            <a:r>
              <a:rPr lang="en-US" altLang="ko-KR" sz="2800" i="1" dirty="0">
                <a:solidFill>
                  <a:srgbClr val="002060"/>
                </a:solidFill>
              </a:rPr>
              <a:t> </a:t>
            </a:r>
            <a:r>
              <a:rPr lang="en-US" altLang="ko-KR" sz="2800" i="1" dirty="0" err="1">
                <a:solidFill>
                  <a:srgbClr val="002060"/>
                </a:solidFill>
              </a:rPr>
              <a:t>organizaciji</a:t>
            </a:r>
            <a:r>
              <a:rPr lang="en-US" altLang="ko-KR" sz="2800" i="1" dirty="0">
                <a:solidFill>
                  <a:srgbClr val="002060"/>
                </a:solidFill>
              </a:rPr>
              <a:t> za </a:t>
            </a:r>
            <a:r>
              <a:rPr lang="en-US" altLang="ko-KR" sz="2800" i="1" dirty="0" err="1">
                <a:solidFill>
                  <a:srgbClr val="002060"/>
                </a:solidFill>
              </a:rPr>
              <a:t>istraživanje</a:t>
            </a:r>
            <a:r>
              <a:rPr lang="en-US" altLang="ko-KR" sz="2800" i="1" dirty="0">
                <a:solidFill>
                  <a:srgbClr val="002060"/>
                </a:solidFill>
              </a:rPr>
              <a:t> </a:t>
            </a:r>
            <a:r>
              <a:rPr lang="en-US" altLang="ko-KR" sz="2800" i="1" dirty="0" err="1">
                <a:solidFill>
                  <a:srgbClr val="002060"/>
                </a:solidFill>
              </a:rPr>
              <a:t>i</a:t>
            </a:r>
            <a:r>
              <a:rPr lang="en-US" altLang="ko-KR" sz="2800" i="1" dirty="0">
                <a:solidFill>
                  <a:srgbClr val="002060"/>
                </a:solidFill>
              </a:rPr>
              <a:t> </a:t>
            </a:r>
            <a:r>
              <a:rPr lang="en-US" altLang="ko-KR" sz="2800" i="1" dirty="0" err="1">
                <a:solidFill>
                  <a:srgbClr val="002060"/>
                </a:solidFill>
              </a:rPr>
              <a:t>razvoj</a:t>
            </a:r>
            <a:r>
              <a:rPr lang="en-US" altLang="ko-KR" sz="2800" i="1" dirty="0">
                <a:solidFill>
                  <a:srgbClr val="002060"/>
                </a:solidFill>
              </a:rPr>
              <a:t> </a:t>
            </a:r>
            <a:r>
              <a:rPr lang="en-US" altLang="ko-KR" sz="2800" i="1" dirty="0" err="1">
                <a:solidFill>
                  <a:srgbClr val="002060"/>
                </a:solidFill>
              </a:rPr>
              <a:t>odgovarajuće</a:t>
            </a:r>
            <a:r>
              <a:rPr lang="en-US" altLang="ko-KR" sz="2800" i="1" dirty="0">
                <a:solidFill>
                  <a:srgbClr val="002060"/>
                </a:solidFill>
              </a:rPr>
              <a:t> </a:t>
            </a:r>
            <a:r>
              <a:rPr lang="en-US" altLang="ko-KR" sz="2800" i="1" dirty="0" err="1">
                <a:solidFill>
                  <a:srgbClr val="002060"/>
                </a:solidFill>
              </a:rPr>
              <a:t>ideje</a:t>
            </a:r>
            <a:r>
              <a:rPr lang="en-US" altLang="ko-KR" sz="2800" i="1" dirty="0">
                <a:solidFill>
                  <a:srgbClr val="002060"/>
                </a:solidFill>
              </a:rPr>
              <a:t> se </a:t>
            </a:r>
            <a:r>
              <a:rPr lang="en-US" altLang="ko-KR" sz="2800" i="1" dirty="0" err="1">
                <a:solidFill>
                  <a:srgbClr val="002060"/>
                </a:solidFill>
              </a:rPr>
              <a:t>pozdravljaju</a:t>
            </a:r>
            <a:r>
              <a:rPr lang="en-US" altLang="ko-KR" sz="2800" i="1" dirty="0">
                <a:solidFill>
                  <a:srgbClr val="002060"/>
                </a:solidFill>
              </a:rPr>
              <a:t>, </a:t>
            </a:r>
            <a:r>
              <a:rPr lang="en-US" altLang="ko-KR" sz="2800" i="1" dirty="0" err="1">
                <a:solidFill>
                  <a:srgbClr val="002060"/>
                </a:solidFill>
              </a:rPr>
              <a:t>ocjenjuju</a:t>
            </a:r>
            <a:r>
              <a:rPr lang="en-US" altLang="ko-KR" sz="2800" i="1" dirty="0">
                <a:solidFill>
                  <a:srgbClr val="002060"/>
                </a:solidFill>
              </a:rPr>
              <a:t> </a:t>
            </a:r>
            <a:r>
              <a:rPr lang="en-US" altLang="ko-KR" sz="2800" i="1" dirty="0" err="1">
                <a:solidFill>
                  <a:srgbClr val="002060"/>
                </a:solidFill>
              </a:rPr>
              <a:t>i</a:t>
            </a:r>
            <a:r>
              <a:rPr lang="en-US" altLang="ko-KR" sz="2800" i="1" dirty="0">
                <a:solidFill>
                  <a:srgbClr val="002060"/>
                </a:solidFill>
              </a:rPr>
              <a:t> </a:t>
            </a:r>
            <a:r>
              <a:rPr lang="en-US" altLang="ko-KR" sz="2800" i="1" dirty="0" err="1">
                <a:solidFill>
                  <a:srgbClr val="002060"/>
                </a:solidFill>
              </a:rPr>
              <a:t>provode</a:t>
            </a:r>
            <a:r>
              <a:rPr lang="hr-HR" altLang="ko-KR" sz="2800" i="1" dirty="0">
                <a:solidFill>
                  <a:srgbClr val="002060"/>
                </a:solidFill>
              </a:rPr>
              <a:t>.</a:t>
            </a:r>
          </a:p>
          <a:p>
            <a:pPr marL="457200" indent="-457200" algn="just">
              <a:buFont typeface="Wingdings" panose="05000000000000000000" pitchFamily="2" charset="2"/>
              <a:buChar char="q"/>
            </a:pPr>
            <a:r>
              <a:rPr lang="en-US" altLang="ko-KR" sz="2800" i="1" dirty="0" err="1">
                <a:solidFill>
                  <a:srgbClr val="002060"/>
                </a:solidFill>
              </a:rPr>
              <a:t>Samopoštovanje</a:t>
            </a:r>
            <a:r>
              <a:rPr lang="en-US" altLang="ko-KR" sz="2800" i="1" dirty="0">
                <a:solidFill>
                  <a:srgbClr val="002060"/>
                </a:solidFill>
              </a:rPr>
              <a:t> </a:t>
            </a:r>
            <a:r>
              <a:rPr lang="en-US" altLang="ko-KR" sz="2800" i="1" dirty="0" err="1">
                <a:solidFill>
                  <a:srgbClr val="002060"/>
                </a:solidFill>
              </a:rPr>
              <a:t>i</a:t>
            </a:r>
            <a:r>
              <a:rPr lang="en-US" altLang="ko-KR" sz="2800" i="1" dirty="0">
                <a:solidFill>
                  <a:srgbClr val="002060"/>
                </a:solidFill>
              </a:rPr>
              <a:t> </a:t>
            </a:r>
            <a:r>
              <a:rPr lang="en-US" altLang="ko-KR" sz="2800" i="1" dirty="0" err="1">
                <a:solidFill>
                  <a:srgbClr val="002060"/>
                </a:solidFill>
              </a:rPr>
              <a:t>međusobno</a:t>
            </a:r>
            <a:r>
              <a:rPr lang="en-US" altLang="ko-KR" sz="2800" i="1" dirty="0">
                <a:solidFill>
                  <a:srgbClr val="002060"/>
                </a:solidFill>
              </a:rPr>
              <a:t> </a:t>
            </a:r>
            <a:r>
              <a:rPr lang="en-US" altLang="ko-KR" sz="2800" i="1" dirty="0" err="1">
                <a:solidFill>
                  <a:srgbClr val="002060"/>
                </a:solidFill>
              </a:rPr>
              <a:t>poštovanje</a:t>
            </a:r>
            <a:r>
              <a:rPr lang="en-US" altLang="ko-KR" sz="2800" i="1" dirty="0">
                <a:solidFill>
                  <a:srgbClr val="002060"/>
                </a:solidFill>
              </a:rPr>
              <a:t> </a:t>
            </a:r>
            <a:r>
              <a:rPr lang="en-US" altLang="ko-KR" sz="2800" i="1" dirty="0" err="1">
                <a:solidFill>
                  <a:srgbClr val="002060"/>
                </a:solidFill>
              </a:rPr>
              <a:t>cvjetaju</a:t>
            </a:r>
            <a:r>
              <a:rPr lang="en-US" altLang="ko-KR" sz="2800" i="1" dirty="0">
                <a:solidFill>
                  <a:srgbClr val="002060"/>
                </a:solidFill>
              </a:rPr>
              <a:t>, a </a:t>
            </a:r>
            <a:r>
              <a:rPr lang="en-US" altLang="ko-KR" sz="2800" i="1" dirty="0" err="1">
                <a:solidFill>
                  <a:srgbClr val="002060"/>
                </a:solidFill>
              </a:rPr>
              <a:t>zaposlenici</a:t>
            </a:r>
            <a:r>
              <a:rPr lang="en-US" altLang="ko-KR" sz="2800" i="1" dirty="0">
                <a:solidFill>
                  <a:srgbClr val="002060"/>
                </a:solidFill>
              </a:rPr>
              <a:t> </a:t>
            </a:r>
            <a:r>
              <a:rPr lang="en-US" altLang="ko-KR" sz="2800" i="1" dirty="0" err="1">
                <a:solidFill>
                  <a:srgbClr val="002060"/>
                </a:solidFill>
              </a:rPr>
              <a:t>često</a:t>
            </a:r>
            <a:r>
              <a:rPr lang="en-US" altLang="ko-KR" sz="2800" i="1" dirty="0">
                <a:solidFill>
                  <a:srgbClr val="002060"/>
                </a:solidFill>
              </a:rPr>
              <a:t> </a:t>
            </a:r>
            <a:r>
              <a:rPr lang="en-US" altLang="ko-KR" sz="2800" i="1" dirty="0" err="1">
                <a:solidFill>
                  <a:srgbClr val="002060"/>
                </a:solidFill>
              </a:rPr>
              <a:t>povećavaju</a:t>
            </a:r>
            <a:r>
              <a:rPr lang="en-US" altLang="ko-KR" sz="2800" i="1" dirty="0">
                <a:solidFill>
                  <a:srgbClr val="002060"/>
                </a:solidFill>
              </a:rPr>
              <a:t> </a:t>
            </a:r>
            <a:r>
              <a:rPr lang="en-US" altLang="ko-KR" sz="2800" i="1" dirty="0" err="1">
                <a:solidFill>
                  <a:srgbClr val="002060"/>
                </a:solidFill>
              </a:rPr>
              <a:t>svoju</a:t>
            </a:r>
            <a:r>
              <a:rPr lang="en-US" altLang="ko-KR" sz="2800" i="1" dirty="0">
                <a:solidFill>
                  <a:srgbClr val="002060"/>
                </a:solidFill>
              </a:rPr>
              <a:t> </a:t>
            </a:r>
            <a:r>
              <a:rPr lang="en-US" altLang="ko-KR" sz="2800" i="1" dirty="0" err="1">
                <a:solidFill>
                  <a:srgbClr val="002060"/>
                </a:solidFill>
              </a:rPr>
              <a:t>samosvijest</a:t>
            </a:r>
            <a:r>
              <a:rPr lang="en-US" altLang="ko-KR" sz="2800" i="1" dirty="0">
                <a:solidFill>
                  <a:srgbClr val="002060"/>
                </a:solidFill>
              </a:rPr>
              <a:t>, </a:t>
            </a:r>
            <a:r>
              <a:rPr lang="en-US" altLang="ko-KR" sz="2800" i="1" dirty="0" err="1">
                <a:solidFill>
                  <a:srgbClr val="002060"/>
                </a:solidFill>
              </a:rPr>
              <a:t>samoprihvaćanje</a:t>
            </a:r>
            <a:r>
              <a:rPr lang="en-US" altLang="ko-KR" sz="2800" i="1" dirty="0">
                <a:solidFill>
                  <a:srgbClr val="002060"/>
                </a:solidFill>
              </a:rPr>
              <a:t> </a:t>
            </a:r>
            <a:r>
              <a:rPr lang="en-US" altLang="ko-KR" sz="2800" i="1" dirty="0" err="1">
                <a:solidFill>
                  <a:srgbClr val="002060"/>
                </a:solidFill>
              </a:rPr>
              <a:t>i</a:t>
            </a:r>
            <a:r>
              <a:rPr lang="en-US" altLang="ko-KR" sz="2800" i="1" dirty="0">
                <a:solidFill>
                  <a:srgbClr val="002060"/>
                </a:solidFill>
              </a:rPr>
              <a:t> </a:t>
            </a:r>
            <a:r>
              <a:rPr lang="en-US" altLang="ko-KR" sz="2800" i="1" dirty="0" err="1">
                <a:solidFill>
                  <a:srgbClr val="002060"/>
                </a:solidFill>
              </a:rPr>
              <a:t>samopoštovanje</a:t>
            </a:r>
            <a:r>
              <a:rPr lang="en-US" altLang="ko-KR" sz="2800" i="1" dirty="0">
                <a:solidFill>
                  <a:srgbClr val="002060"/>
                </a:solidFill>
              </a:rPr>
              <a:t>.</a:t>
            </a:r>
            <a:endParaRPr lang="hr-HR" altLang="ko-KR" sz="2800" i="1" dirty="0">
              <a:solidFill>
                <a:srgbClr val="002060"/>
              </a:solidFill>
            </a:endParaRPr>
          </a:p>
          <a:p>
            <a:pPr marL="457200" indent="-457200" algn="just">
              <a:buFont typeface="Wingdings" panose="05000000000000000000" pitchFamily="2" charset="2"/>
              <a:buChar char="q"/>
            </a:pPr>
            <a:r>
              <a:rPr lang="en-US" altLang="ko-KR" sz="2800" i="1" dirty="0">
                <a:solidFill>
                  <a:srgbClr val="002060"/>
                </a:solidFill>
              </a:rPr>
              <a:t>U </a:t>
            </a:r>
            <a:r>
              <a:rPr lang="en-US" altLang="ko-KR" sz="2800" i="1" dirty="0" err="1">
                <a:solidFill>
                  <a:srgbClr val="002060"/>
                </a:solidFill>
              </a:rPr>
              <a:t>tim</a:t>
            </a:r>
            <a:r>
              <a:rPr lang="en-US" altLang="ko-KR" sz="2800" i="1" dirty="0">
                <a:solidFill>
                  <a:srgbClr val="002060"/>
                </a:solidFill>
              </a:rPr>
              <a:t> </a:t>
            </a:r>
            <a:r>
              <a:rPr lang="en-US" altLang="ko-KR" sz="2800" i="1" dirty="0" err="1">
                <a:solidFill>
                  <a:srgbClr val="002060"/>
                </a:solidFill>
              </a:rPr>
              <a:t>uvjetima</a:t>
            </a:r>
            <a:r>
              <a:rPr lang="en-US" altLang="ko-KR" sz="2800" i="1" dirty="0">
                <a:solidFill>
                  <a:srgbClr val="002060"/>
                </a:solidFill>
              </a:rPr>
              <a:t> </a:t>
            </a:r>
            <a:r>
              <a:rPr lang="en-US" altLang="ko-KR" sz="2800" i="1" dirty="0" err="1">
                <a:solidFill>
                  <a:srgbClr val="002060"/>
                </a:solidFill>
              </a:rPr>
              <a:t>pojedinci</a:t>
            </a:r>
            <a:r>
              <a:rPr lang="en-US" altLang="ko-KR" sz="2800" i="1" dirty="0">
                <a:solidFill>
                  <a:srgbClr val="002060"/>
                </a:solidFill>
              </a:rPr>
              <a:t> </a:t>
            </a:r>
            <a:r>
              <a:rPr lang="en-US" altLang="ko-KR" sz="2800" i="1" dirty="0" err="1">
                <a:solidFill>
                  <a:srgbClr val="002060"/>
                </a:solidFill>
              </a:rPr>
              <a:t>i</a:t>
            </a:r>
            <a:r>
              <a:rPr lang="en-US" altLang="ko-KR" sz="2800" i="1" dirty="0">
                <a:solidFill>
                  <a:srgbClr val="002060"/>
                </a:solidFill>
              </a:rPr>
              <a:t> </a:t>
            </a:r>
            <a:r>
              <a:rPr lang="en-US" altLang="ko-KR" sz="2800" i="1" dirty="0" err="1">
                <a:solidFill>
                  <a:srgbClr val="002060"/>
                </a:solidFill>
              </a:rPr>
              <a:t>organizacija</a:t>
            </a:r>
            <a:r>
              <a:rPr lang="en-US" altLang="ko-KR" sz="2800" i="1" dirty="0">
                <a:solidFill>
                  <a:srgbClr val="002060"/>
                </a:solidFill>
              </a:rPr>
              <a:t> </a:t>
            </a:r>
            <a:r>
              <a:rPr lang="en-US" altLang="ko-KR" sz="2800" i="1" dirty="0" err="1">
                <a:solidFill>
                  <a:srgbClr val="002060"/>
                </a:solidFill>
              </a:rPr>
              <a:t>mogu</a:t>
            </a:r>
            <a:r>
              <a:rPr lang="en-US" altLang="ko-KR" sz="2800" i="1" dirty="0">
                <a:solidFill>
                  <a:srgbClr val="002060"/>
                </a:solidFill>
              </a:rPr>
              <a:t> </a:t>
            </a:r>
            <a:r>
              <a:rPr lang="en-US" altLang="ko-KR" sz="2800" i="1" dirty="0" err="1">
                <a:solidFill>
                  <a:srgbClr val="002060"/>
                </a:solidFill>
              </a:rPr>
              <a:t>ostvariti</a:t>
            </a:r>
            <a:r>
              <a:rPr lang="en-US" altLang="ko-KR" sz="2800" i="1" dirty="0">
                <a:solidFill>
                  <a:srgbClr val="002060"/>
                </a:solidFill>
              </a:rPr>
              <a:t> </a:t>
            </a:r>
            <a:r>
              <a:rPr lang="en-US" altLang="ko-KR" sz="2800" i="1" dirty="0" err="1">
                <a:solidFill>
                  <a:srgbClr val="002060"/>
                </a:solidFill>
              </a:rPr>
              <a:t>svoj</a:t>
            </a:r>
            <a:r>
              <a:rPr lang="en-US" altLang="ko-KR" sz="2800" i="1" dirty="0">
                <a:solidFill>
                  <a:srgbClr val="002060"/>
                </a:solidFill>
              </a:rPr>
              <a:t> </a:t>
            </a:r>
            <a:r>
              <a:rPr lang="en-US" altLang="ko-KR" sz="2800" i="1" dirty="0" err="1">
                <a:solidFill>
                  <a:srgbClr val="002060"/>
                </a:solidFill>
              </a:rPr>
              <a:t>potencijal</a:t>
            </a:r>
            <a:r>
              <a:rPr lang="en-US" altLang="ko-KR" sz="2800" i="1" dirty="0">
                <a:solidFill>
                  <a:srgbClr val="002060"/>
                </a:solidFill>
              </a:rPr>
              <a:t> . </a:t>
            </a:r>
            <a:endParaRPr lang="hr-HR" altLang="ko-KR" sz="2800" i="1" dirty="0">
              <a:solidFill>
                <a:srgbClr val="002060"/>
              </a:solidFill>
            </a:endParaRPr>
          </a:p>
          <a:p>
            <a:pPr algn="just"/>
            <a:endParaRPr lang="hr-HR" altLang="ko-KR" sz="2800" i="1" dirty="0">
              <a:solidFill>
                <a:srgbClr val="002060"/>
              </a:solidFill>
            </a:endParaRPr>
          </a:p>
          <a:p>
            <a:pPr marL="457200" indent="-457200" algn="just">
              <a:buFont typeface="Wingdings" panose="05000000000000000000" pitchFamily="2" charset="2"/>
              <a:buChar char="q"/>
            </a:pPr>
            <a:r>
              <a:rPr lang="en-US" altLang="ko-KR" sz="2800" i="1" dirty="0" err="1">
                <a:solidFill>
                  <a:srgbClr val="002060"/>
                </a:solidFill>
              </a:rPr>
              <a:t>Kreativni</a:t>
            </a:r>
            <a:r>
              <a:rPr lang="en-US" altLang="ko-KR" sz="2800" i="1" dirty="0">
                <a:solidFill>
                  <a:srgbClr val="002060"/>
                </a:solidFill>
              </a:rPr>
              <a:t> </a:t>
            </a:r>
            <a:r>
              <a:rPr lang="en-US" altLang="ko-KR" sz="2800" i="1" dirty="0" err="1">
                <a:solidFill>
                  <a:srgbClr val="002060"/>
                </a:solidFill>
              </a:rPr>
              <a:t>pojedinci</a:t>
            </a:r>
            <a:r>
              <a:rPr lang="en-US" altLang="ko-KR" sz="2800" i="1" dirty="0">
                <a:solidFill>
                  <a:srgbClr val="002060"/>
                </a:solidFill>
              </a:rPr>
              <a:t> </a:t>
            </a:r>
            <a:r>
              <a:rPr lang="en-US" altLang="ko-KR" sz="2800" i="1" dirty="0" err="1">
                <a:solidFill>
                  <a:srgbClr val="002060"/>
                </a:solidFill>
              </a:rPr>
              <a:t>i</a:t>
            </a:r>
            <a:r>
              <a:rPr lang="en-US" altLang="ko-KR" sz="2800" i="1" dirty="0">
                <a:solidFill>
                  <a:srgbClr val="002060"/>
                </a:solidFill>
              </a:rPr>
              <a:t> </a:t>
            </a:r>
            <a:r>
              <a:rPr lang="en-US" altLang="ko-KR" sz="2800" i="1" dirty="0" err="1">
                <a:solidFill>
                  <a:srgbClr val="002060"/>
                </a:solidFill>
              </a:rPr>
              <a:t>organizacije</a:t>
            </a:r>
            <a:r>
              <a:rPr lang="en-US" altLang="ko-KR" sz="2800" i="1" dirty="0">
                <a:solidFill>
                  <a:srgbClr val="002060"/>
                </a:solidFill>
              </a:rPr>
              <a:t> </a:t>
            </a:r>
            <a:r>
              <a:rPr lang="en-US" altLang="ko-KR" sz="2800" i="1" dirty="0" err="1">
                <a:solidFill>
                  <a:srgbClr val="002060"/>
                </a:solidFill>
              </a:rPr>
              <a:t>uspostavit</a:t>
            </a:r>
            <a:r>
              <a:rPr lang="en-US" altLang="ko-KR" sz="2800" i="1" dirty="0">
                <a:solidFill>
                  <a:srgbClr val="002060"/>
                </a:solidFill>
              </a:rPr>
              <a:t> </a:t>
            </a:r>
            <a:r>
              <a:rPr lang="en-US" altLang="ko-KR" sz="2800" i="1" dirty="0" err="1">
                <a:solidFill>
                  <a:srgbClr val="002060"/>
                </a:solidFill>
              </a:rPr>
              <a:t>će</a:t>
            </a:r>
            <a:r>
              <a:rPr lang="en-US" altLang="ko-KR" sz="2800" i="1" dirty="0">
                <a:solidFill>
                  <a:srgbClr val="002060"/>
                </a:solidFill>
              </a:rPr>
              <a:t> </a:t>
            </a:r>
            <a:r>
              <a:rPr lang="en-US" altLang="ko-KR" sz="2800" i="1" dirty="0" err="1">
                <a:solidFill>
                  <a:srgbClr val="002060"/>
                </a:solidFill>
              </a:rPr>
              <a:t>strukturu</a:t>
            </a:r>
            <a:r>
              <a:rPr lang="en-US" altLang="ko-KR" sz="2800" i="1" dirty="0">
                <a:solidFill>
                  <a:srgbClr val="002060"/>
                </a:solidFill>
              </a:rPr>
              <a:t> u </a:t>
            </a:r>
            <a:r>
              <a:rPr lang="en-US" altLang="ko-KR" sz="2800" i="1" dirty="0" err="1">
                <a:solidFill>
                  <a:srgbClr val="002060"/>
                </a:solidFill>
              </a:rPr>
              <a:t>kojoj</a:t>
            </a:r>
            <a:r>
              <a:rPr lang="en-US" altLang="ko-KR" sz="2800" i="1" dirty="0">
                <a:solidFill>
                  <a:srgbClr val="002060"/>
                </a:solidFill>
              </a:rPr>
              <a:t> :</a:t>
            </a:r>
          </a:p>
          <a:p>
            <a:pPr marL="914400" lvl="1" indent="-457200" algn="just">
              <a:buFont typeface="Wingdings" panose="05000000000000000000" pitchFamily="2" charset="2"/>
              <a:buChar char="q"/>
            </a:pPr>
            <a:r>
              <a:rPr lang="en-US" altLang="ko-KR" sz="2800" i="1" dirty="0" err="1">
                <a:solidFill>
                  <a:srgbClr val="FF0000"/>
                </a:solidFill>
              </a:rPr>
              <a:t>Grupa</a:t>
            </a:r>
            <a:r>
              <a:rPr lang="en-US" altLang="ko-KR" sz="2800" i="1" dirty="0">
                <a:solidFill>
                  <a:srgbClr val="FF0000"/>
                </a:solidFill>
              </a:rPr>
              <a:t> </a:t>
            </a:r>
            <a:r>
              <a:rPr lang="en-US" altLang="ko-KR" sz="2800" i="1" dirty="0" err="1">
                <a:solidFill>
                  <a:srgbClr val="FF0000"/>
                </a:solidFill>
              </a:rPr>
              <a:t>radi</a:t>
            </a:r>
            <a:r>
              <a:rPr lang="en-US" altLang="ko-KR" sz="2800" i="1" dirty="0">
                <a:solidFill>
                  <a:srgbClr val="FF0000"/>
                </a:solidFill>
              </a:rPr>
              <a:t> punim </a:t>
            </a:r>
            <a:r>
              <a:rPr lang="en-US" altLang="ko-KR" sz="2800" i="1" dirty="0" err="1">
                <a:solidFill>
                  <a:srgbClr val="FF0000"/>
                </a:solidFill>
              </a:rPr>
              <a:t>kapacitetom</a:t>
            </a:r>
            <a:r>
              <a:rPr lang="en-US" altLang="ko-KR" sz="2800" i="1" dirty="0">
                <a:solidFill>
                  <a:srgbClr val="FF0000"/>
                </a:solidFill>
              </a:rPr>
              <a:t>;</a:t>
            </a:r>
          </a:p>
          <a:p>
            <a:pPr marL="914400" lvl="1" indent="-457200" algn="just">
              <a:buFont typeface="Wingdings" panose="05000000000000000000" pitchFamily="2" charset="2"/>
              <a:buChar char="q"/>
            </a:pPr>
            <a:r>
              <a:rPr lang="en-US" altLang="ko-KR" sz="2800" i="1" dirty="0" err="1">
                <a:solidFill>
                  <a:srgbClr val="FF0000"/>
                </a:solidFill>
              </a:rPr>
              <a:t>Ljudi</a:t>
            </a:r>
            <a:r>
              <a:rPr lang="en-US" altLang="ko-KR" sz="2800" i="1" dirty="0">
                <a:solidFill>
                  <a:srgbClr val="FF0000"/>
                </a:solidFill>
              </a:rPr>
              <a:t> </a:t>
            </a:r>
            <a:r>
              <a:rPr lang="en-US" altLang="ko-KR" sz="2800" i="1" dirty="0" err="1">
                <a:solidFill>
                  <a:srgbClr val="FF0000"/>
                </a:solidFill>
              </a:rPr>
              <a:t>govore</a:t>
            </a:r>
            <a:r>
              <a:rPr lang="en-US" altLang="ko-KR" sz="2800" i="1" dirty="0">
                <a:solidFill>
                  <a:srgbClr val="FF0000"/>
                </a:solidFill>
              </a:rPr>
              <a:t> </a:t>
            </a:r>
            <a:r>
              <a:rPr lang="en-US" altLang="ko-KR" sz="2800" i="1" dirty="0" err="1">
                <a:solidFill>
                  <a:srgbClr val="FF0000"/>
                </a:solidFill>
              </a:rPr>
              <a:t>istinu</a:t>
            </a:r>
            <a:r>
              <a:rPr lang="en-US" altLang="ko-KR" sz="2800" i="1" dirty="0">
                <a:solidFill>
                  <a:srgbClr val="FF0000"/>
                </a:solidFill>
              </a:rPr>
              <a:t>;</a:t>
            </a:r>
          </a:p>
          <a:p>
            <a:pPr marL="914400" lvl="1" indent="-457200" algn="just">
              <a:buFont typeface="Wingdings" panose="05000000000000000000" pitchFamily="2" charset="2"/>
              <a:buChar char="q"/>
            </a:pPr>
            <a:r>
              <a:rPr lang="en-US" altLang="ko-KR" sz="2800" i="1" dirty="0" err="1">
                <a:solidFill>
                  <a:srgbClr val="FF0000"/>
                </a:solidFill>
              </a:rPr>
              <a:t>Pojedinci</a:t>
            </a:r>
            <a:r>
              <a:rPr lang="en-US" altLang="ko-KR" sz="2800" i="1" dirty="0">
                <a:solidFill>
                  <a:srgbClr val="FF0000"/>
                </a:solidFill>
              </a:rPr>
              <a:t> </a:t>
            </a:r>
            <a:r>
              <a:rPr lang="en-US" altLang="ko-KR" sz="2800" i="1" dirty="0" err="1">
                <a:solidFill>
                  <a:srgbClr val="FF0000"/>
                </a:solidFill>
              </a:rPr>
              <a:t>preuzimaju</a:t>
            </a:r>
            <a:r>
              <a:rPr lang="en-US" altLang="ko-KR" sz="2800" i="1" dirty="0">
                <a:solidFill>
                  <a:srgbClr val="FF0000"/>
                </a:solidFill>
              </a:rPr>
              <a:t> </a:t>
            </a:r>
            <a:r>
              <a:rPr lang="en-US" altLang="ko-KR" sz="2800" i="1" dirty="0" err="1">
                <a:solidFill>
                  <a:srgbClr val="FF0000"/>
                </a:solidFill>
              </a:rPr>
              <a:t>odgovornost</a:t>
            </a:r>
            <a:r>
              <a:rPr lang="en-US" altLang="ko-KR" sz="2800" i="1" dirty="0">
                <a:solidFill>
                  <a:srgbClr val="FF0000"/>
                </a:solidFill>
              </a:rPr>
              <a:t> za </a:t>
            </a:r>
            <a:r>
              <a:rPr lang="en-US" altLang="ko-KR" sz="2800" i="1" dirty="0" err="1">
                <a:solidFill>
                  <a:srgbClr val="FF0000"/>
                </a:solidFill>
              </a:rPr>
              <a:t>svoje</a:t>
            </a:r>
            <a:r>
              <a:rPr lang="en-US" altLang="ko-KR" sz="2800" i="1" dirty="0">
                <a:solidFill>
                  <a:srgbClr val="FF0000"/>
                </a:solidFill>
              </a:rPr>
              <a:t> </a:t>
            </a:r>
            <a:r>
              <a:rPr lang="en-US" altLang="ko-KR" sz="2800" i="1" dirty="0" err="1">
                <a:solidFill>
                  <a:srgbClr val="FF0000"/>
                </a:solidFill>
              </a:rPr>
              <a:t>ponašanje</a:t>
            </a:r>
            <a:r>
              <a:rPr lang="en-US" altLang="ko-KR" sz="2800" i="1" dirty="0">
                <a:solidFill>
                  <a:srgbClr val="FF0000"/>
                </a:solidFill>
              </a:rPr>
              <a:t> </a:t>
            </a:r>
            <a:r>
              <a:rPr lang="en-US" altLang="ko-KR" sz="2800" i="1" dirty="0" err="1">
                <a:solidFill>
                  <a:srgbClr val="FF0000"/>
                </a:solidFill>
              </a:rPr>
              <a:t>i</a:t>
            </a:r>
            <a:r>
              <a:rPr lang="en-US" altLang="ko-KR" sz="2800" i="1" dirty="0">
                <a:solidFill>
                  <a:srgbClr val="FF0000"/>
                </a:solidFill>
              </a:rPr>
              <a:t> </a:t>
            </a:r>
            <a:r>
              <a:rPr lang="en-US" altLang="ko-KR" sz="2800" i="1" dirty="0" err="1">
                <a:solidFill>
                  <a:srgbClr val="FF0000"/>
                </a:solidFill>
              </a:rPr>
              <a:t>osjećaje</a:t>
            </a:r>
            <a:r>
              <a:rPr lang="en-US" altLang="ko-KR" sz="2800" i="1" dirty="0">
                <a:solidFill>
                  <a:srgbClr val="FF0000"/>
                </a:solidFill>
              </a:rPr>
              <a:t>..</a:t>
            </a:r>
          </a:p>
          <a:p>
            <a:pPr marL="457200" indent="-457200" algn="just">
              <a:buFont typeface="Wingdings" panose="05000000000000000000" pitchFamily="2" charset="2"/>
              <a:buChar char="q"/>
            </a:pPr>
            <a:endParaRPr lang="hr-HR" altLang="ko-KR" sz="2800" i="1" dirty="0">
              <a:solidFill>
                <a:srgbClr val="002060"/>
              </a:solidFill>
            </a:endParaRPr>
          </a:p>
          <a:p>
            <a:pPr marL="457200" indent="-457200" algn="just">
              <a:buFont typeface="Wingdings" panose="05000000000000000000" pitchFamily="2" charset="2"/>
              <a:buChar char="q"/>
            </a:pPr>
            <a:endParaRPr lang="hr-HR" altLang="ko-KR" sz="2800" i="1" dirty="0">
              <a:solidFill>
                <a:srgbClr val="002060"/>
              </a:solidFill>
            </a:endParaRPr>
          </a:p>
        </p:txBody>
      </p:sp>
    </p:spTree>
    <p:extLst>
      <p:ext uri="{BB962C8B-B14F-4D97-AF65-F5344CB8AC3E}">
        <p14:creationId xmlns:p14="http://schemas.microsoft.com/office/powerpoint/2010/main" val="261884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Tema 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506773200"/>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4832092"/>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n-US" altLang="ko-KR" sz="2800" i="1" dirty="0" err="1">
                <a:solidFill>
                  <a:srgbClr val="002060"/>
                </a:solidFill>
              </a:rPr>
              <a:t>Pojedinci</a:t>
            </a:r>
            <a:r>
              <a:rPr lang="en-US" altLang="ko-KR" sz="2800" i="1" dirty="0">
                <a:solidFill>
                  <a:srgbClr val="002060"/>
                </a:solidFill>
              </a:rPr>
              <a:t> </a:t>
            </a:r>
            <a:r>
              <a:rPr lang="en-US" altLang="ko-KR" sz="2800" i="1" dirty="0" err="1">
                <a:solidFill>
                  <a:srgbClr val="002060"/>
                </a:solidFill>
              </a:rPr>
              <a:t>mogu</a:t>
            </a:r>
            <a:r>
              <a:rPr lang="en-US" altLang="ko-KR" sz="2800" i="1" dirty="0">
                <a:solidFill>
                  <a:srgbClr val="002060"/>
                </a:solidFill>
              </a:rPr>
              <a:t> </a:t>
            </a:r>
            <a:r>
              <a:rPr lang="en-US" altLang="ko-KR" sz="2800" i="1" dirty="0" err="1">
                <a:solidFill>
                  <a:srgbClr val="002060"/>
                </a:solidFill>
              </a:rPr>
              <a:t>maksimizirati</a:t>
            </a:r>
            <a:r>
              <a:rPr lang="en-US" altLang="ko-KR" sz="2800" i="1" dirty="0">
                <a:solidFill>
                  <a:srgbClr val="002060"/>
                </a:solidFill>
              </a:rPr>
              <a:t> </a:t>
            </a:r>
            <a:r>
              <a:rPr lang="en-US" altLang="ko-KR" sz="2800" i="1" dirty="0" err="1">
                <a:solidFill>
                  <a:srgbClr val="002060"/>
                </a:solidFill>
              </a:rPr>
              <a:t>svoj</a:t>
            </a:r>
            <a:r>
              <a:rPr lang="en-US" altLang="ko-KR" sz="2800" i="1" dirty="0">
                <a:solidFill>
                  <a:srgbClr val="002060"/>
                </a:solidFill>
              </a:rPr>
              <a:t> </a:t>
            </a:r>
            <a:r>
              <a:rPr lang="en-US" altLang="ko-KR" sz="2800" i="1" dirty="0" err="1">
                <a:solidFill>
                  <a:srgbClr val="002060"/>
                </a:solidFill>
              </a:rPr>
              <a:t>kreativni</a:t>
            </a:r>
            <a:r>
              <a:rPr lang="en-US" altLang="ko-KR" sz="2800" i="1" dirty="0">
                <a:solidFill>
                  <a:srgbClr val="002060"/>
                </a:solidFill>
              </a:rPr>
              <a:t> </a:t>
            </a:r>
            <a:r>
              <a:rPr lang="en-US" altLang="ko-KR" sz="2800" i="1" dirty="0" err="1">
                <a:solidFill>
                  <a:srgbClr val="002060"/>
                </a:solidFill>
              </a:rPr>
              <a:t>potencijal</a:t>
            </a:r>
            <a:r>
              <a:rPr lang="en-US" altLang="ko-KR" sz="2800" i="1" dirty="0">
                <a:solidFill>
                  <a:srgbClr val="002060"/>
                </a:solidFill>
              </a:rPr>
              <a:t> </a:t>
            </a:r>
            <a:r>
              <a:rPr lang="en-US" altLang="ko-KR" sz="2800" i="1" dirty="0" err="1">
                <a:solidFill>
                  <a:srgbClr val="002060"/>
                </a:solidFill>
              </a:rPr>
              <a:t>prevladavanjem</a:t>
            </a:r>
            <a:r>
              <a:rPr lang="en-US" altLang="ko-KR" sz="2800" i="1" dirty="0">
                <a:solidFill>
                  <a:srgbClr val="002060"/>
                </a:solidFill>
              </a:rPr>
              <a:t> </a:t>
            </a:r>
            <a:r>
              <a:rPr lang="en-US" altLang="ko-KR" sz="2800" i="1" dirty="0" err="1">
                <a:solidFill>
                  <a:srgbClr val="002060"/>
                </a:solidFill>
              </a:rPr>
              <a:t>psiholoških</a:t>
            </a:r>
            <a:r>
              <a:rPr lang="en-US" altLang="ko-KR" sz="2800" i="1" dirty="0">
                <a:solidFill>
                  <a:srgbClr val="002060"/>
                </a:solidFill>
              </a:rPr>
              <a:t> </a:t>
            </a:r>
            <a:r>
              <a:rPr lang="en-US" altLang="ko-KR" sz="2800" i="1" dirty="0" err="1">
                <a:solidFill>
                  <a:srgbClr val="002060"/>
                </a:solidFill>
              </a:rPr>
              <a:t>blokova</a:t>
            </a:r>
            <a:r>
              <a:rPr lang="en-US" altLang="ko-KR" sz="2800" i="1" dirty="0">
                <a:solidFill>
                  <a:srgbClr val="002060"/>
                </a:solidFill>
              </a:rPr>
              <a:t> koji se </a:t>
            </a:r>
            <a:r>
              <a:rPr lang="en-US" altLang="ko-KR" sz="2800" i="1" dirty="0" err="1">
                <a:solidFill>
                  <a:srgbClr val="002060"/>
                </a:solidFill>
              </a:rPr>
              <a:t>mogu</a:t>
            </a:r>
            <a:r>
              <a:rPr lang="en-US" altLang="ko-KR" sz="2800" i="1" dirty="0">
                <a:solidFill>
                  <a:srgbClr val="002060"/>
                </a:solidFill>
              </a:rPr>
              <a:t> </a:t>
            </a:r>
            <a:r>
              <a:rPr lang="en-US" altLang="ko-KR" sz="2800" i="1" dirty="0" err="1">
                <a:solidFill>
                  <a:srgbClr val="002060"/>
                </a:solidFill>
              </a:rPr>
              <a:t>pojaviti</a:t>
            </a:r>
            <a:r>
              <a:rPr lang="en-US" altLang="ko-KR" sz="2800" i="1" dirty="0">
                <a:solidFill>
                  <a:srgbClr val="002060"/>
                </a:solidFill>
              </a:rPr>
              <a:t> u </a:t>
            </a:r>
            <a:r>
              <a:rPr lang="en-US" altLang="ko-KR" sz="2800" i="1" dirty="0" err="1">
                <a:solidFill>
                  <a:srgbClr val="002060"/>
                </a:solidFill>
              </a:rPr>
              <a:t>bilo</a:t>
            </a:r>
            <a:r>
              <a:rPr lang="en-US" altLang="ko-KR" sz="2800" i="1" dirty="0">
                <a:solidFill>
                  <a:srgbClr val="002060"/>
                </a:solidFill>
              </a:rPr>
              <a:t> </a:t>
            </a:r>
            <a:r>
              <a:rPr lang="en-US" altLang="ko-KR" sz="2800" i="1" dirty="0" err="1">
                <a:solidFill>
                  <a:srgbClr val="002060"/>
                </a:solidFill>
              </a:rPr>
              <a:t>kojoj</a:t>
            </a:r>
            <a:r>
              <a:rPr lang="en-US" altLang="ko-KR" sz="2800" i="1" dirty="0">
                <a:solidFill>
                  <a:srgbClr val="002060"/>
                </a:solidFill>
              </a:rPr>
              <a:t> </a:t>
            </a:r>
            <a:r>
              <a:rPr lang="en-US" altLang="ko-KR" sz="2800" i="1" dirty="0" err="1">
                <a:solidFill>
                  <a:srgbClr val="002060"/>
                </a:solidFill>
              </a:rPr>
              <a:t>fazi</a:t>
            </a:r>
            <a:r>
              <a:rPr lang="en-US" altLang="ko-KR" sz="2800" i="1" dirty="0">
                <a:solidFill>
                  <a:srgbClr val="002060"/>
                </a:solidFill>
              </a:rPr>
              <a:t> </a:t>
            </a:r>
            <a:r>
              <a:rPr lang="en-US" altLang="ko-KR" sz="2800" i="1" dirty="0" err="1">
                <a:solidFill>
                  <a:srgbClr val="002060"/>
                </a:solidFill>
              </a:rPr>
              <a:t>kreativnog</a:t>
            </a:r>
            <a:r>
              <a:rPr lang="en-US" altLang="ko-KR" sz="2800" i="1" dirty="0">
                <a:solidFill>
                  <a:srgbClr val="002060"/>
                </a:solidFill>
              </a:rPr>
              <a:t> </a:t>
            </a:r>
            <a:r>
              <a:rPr lang="en-US" altLang="ko-KR" sz="2800" i="1" dirty="0" err="1">
                <a:solidFill>
                  <a:srgbClr val="002060"/>
                </a:solidFill>
              </a:rPr>
              <a:t>procesa</a:t>
            </a:r>
            <a:r>
              <a:rPr lang="en-US" altLang="ko-KR" sz="2800" i="1" dirty="0">
                <a:solidFill>
                  <a:srgbClr val="002060"/>
                </a:solidFill>
              </a:rPr>
              <a:t> . </a:t>
            </a:r>
            <a:endParaRPr lang="hr-HR" altLang="ko-KR" sz="2800" i="1" dirty="0">
              <a:solidFill>
                <a:srgbClr val="002060"/>
              </a:solidFill>
            </a:endParaRPr>
          </a:p>
          <a:p>
            <a:pPr marL="457200" indent="-457200" algn="just">
              <a:buFont typeface="Wingdings" panose="05000000000000000000" pitchFamily="2" charset="2"/>
              <a:buChar char="q"/>
            </a:pPr>
            <a:endParaRPr lang="hr-HR" altLang="ko-KR" sz="2800" i="1" dirty="0">
              <a:solidFill>
                <a:srgbClr val="002060"/>
              </a:solidFill>
            </a:endParaRPr>
          </a:p>
          <a:p>
            <a:pPr marL="457200" indent="-457200" algn="just">
              <a:buFont typeface="Wingdings" panose="05000000000000000000" pitchFamily="2" charset="2"/>
              <a:buChar char="q"/>
            </a:pPr>
            <a:r>
              <a:rPr lang="en-US" altLang="ko-KR" sz="2800" i="1" dirty="0" err="1">
                <a:solidFill>
                  <a:srgbClr val="002060"/>
                </a:solidFill>
              </a:rPr>
              <a:t>Vrlo</a:t>
            </a:r>
            <a:r>
              <a:rPr lang="en-US" altLang="ko-KR" sz="2800" i="1" dirty="0">
                <a:solidFill>
                  <a:srgbClr val="002060"/>
                </a:solidFill>
              </a:rPr>
              <a:t> </a:t>
            </a:r>
            <a:r>
              <a:rPr lang="en-US" altLang="ko-KR" sz="2800" i="1" dirty="0" err="1">
                <a:solidFill>
                  <a:srgbClr val="002060"/>
                </a:solidFill>
              </a:rPr>
              <a:t>često</a:t>
            </a:r>
            <a:r>
              <a:rPr lang="en-US" altLang="ko-KR" sz="2800" i="1" dirty="0">
                <a:solidFill>
                  <a:srgbClr val="002060"/>
                </a:solidFill>
              </a:rPr>
              <a:t>, </a:t>
            </a:r>
            <a:r>
              <a:rPr lang="en-US" altLang="ko-KR" sz="2800" i="1" dirty="0" err="1">
                <a:solidFill>
                  <a:srgbClr val="002060"/>
                </a:solidFill>
              </a:rPr>
              <a:t>te</a:t>
            </a:r>
            <a:r>
              <a:rPr lang="en-US" altLang="ko-KR" sz="2800" i="1" dirty="0">
                <a:solidFill>
                  <a:srgbClr val="002060"/>
                </a:solidFill>
              </a:rPr>
              <a:t> </a:t>
            </a:r>
            <a:r>
              <a:rPr lang="en-US" altLang="ko-KR" sz="2800" i="1" dirty="0" err="1">
                <a:solidFill>
                  <a:srgbClr val="002060"/>
                </a:solidFill>
              </a:rPr>
              <a:t>blokade</a:t>
            </a:r>
            <a:r>
              <a:rPr lang="en-US" altLang="ko-KR" sz="2800" i="1" dirty="0">
                <a:solidFill>
                  <a:srgbClr val="002060"/>
                </a:solidFill>
              </a:rPr>
              <a:t> </a:t>
            </a:r>
            <a:r>
              <a:rPr lang="en-US" altLang="ko-KR" sz="2800" i="1" dirty="0" err="1">
                <a:solidFill>
                  <a:srgbClr val="002060"/>
                </a:solidFill>
              </a:rPr>
              <a:t>proizlaze</a:t>
            </a:r>
            <a:r>
              <a:rPr lang="en-US" altLang="ko-KR" sz="2800" i="1" dirty="0">
                <a:solidFill>
                  <a:srgbClr val="002060"/>
                </a:solidFill>
              </a:rPr>
              <a:t> </a:t>
            </a:r>
            <a:r>
              <a:rPr lang="en-US" altLang="ko-KR" sz="2800" i="1" dirty="0" err="1">
                <a:solidFill>
                  <a:srgbClr val="002060"/>
                </a:solidFill>
              </a:rPr>
              <a:t>iz</a:t>
            </a:r>
            <a:r>
              <a:rPr lang="en-US" altLang="ko-KR" sz="2800" i="1" dirty="0">
                <a:solidFill>
                  <a:srgbClr val="002060"/>
                </a:solidFill>
              </a:rPr>
              <a:t> </a:t>
            </a:r>
            <a:r>
              <a:rPr lang="en-US" altLang="ko-KR" sz="2800" i="1" dirty="0" err="1">
                <a:solidFill>
                  <a:srgbClr val="002060"/>
                </a:solidFill>
              </a:rPr>
              <a:t>naše</a:t>
            </a:r>
            <a:r>
              <a:rPr lang="en-US" altLang="ko-KR" sz="2800" i="1" dirty="0">
                <a:solidFill>
                  <a:srgbClr val="002060"/>
                </a:solidFill>
              </a:rPr>
              <a:t> </a:t>
            </a:r>
            <a:r>
              <a:rPr lang="en-US" altLang="ko-KR" sz="2800" i="1" dirty="0" err="1">
                <a:solidFill>
                  <a:srgbClr val="002060"/>
                </a:solidFill>
              </a:rPr>
              <a:t>nesigurnosti</a:t>
            </a:r>
            <a:r>
              <a:rPr lang="en-US" altLang="ko-KR" sz="2800" i="1" dirty="0">
                <a:solidFill>
                  <a:srgbClr val="002060"/>
                </a:solidFill>
              </a:rPr>
              <a:t>, </a:t>
            </a:r>
            <a:r>
              <a:rPr lang="en-US" altLang="ko-KR" sz="2800" i="1" dirty="0" err="1">
                <a:solidFill>
                  <a:srgbClr val="002060"/>
                </a:solidFill>
              </a:rPr>
              <a:t>što</a:t>
            </a:r>
            <a:r>
              <a:rPr lang="en-US" altLang="ko-KR" sz="2800" i="1" dirty="0">
                <a:solidFill>
                  <a:srgbClr val="002060"/>
                </a:solidFill>
              </a:rPr>
              <a:t> </a:t>
            </a:r>
            <a:r>
              <a:rPr lang="en-US" altLang="ko-KR" sz="2800" i="1" dirty="0" err="1">
                <a:solidFill>
                  <a:srgbClr val="002060"/>
                </a:solidFill>
              </a:rPr>
              <a:t>iskrivljuje</a:t>
            </a:r>
            <a:r>
              <a:rPr lang="en-US" altLang="ko-KR" sz="2800" i="1" dirty="0">
                <a:solidFill>
                  <a:srgbClr val="002060"/>
                </a:solidFill>
              </a:rPr>
              <a:t> </a:t>
            </a:r>
            <a:r>
              <a:rPr lang="en-US" altLang="ko-KR" sz="2800" i="1" dirty="0" err="1">
                <a:solidFill>
                  <a:srgbClr val="002060"/>
                </a:solidFill>
              </a:rPr>
              <a:t>naše</a:t>
            </a:r>
            <a:r>
              <a:rPr lang="en-US" altLang="ko-KR" sz="2800" i="1" dirty="0">
                <a:solidFill>
                  <a:srgbClr val="002060"/>
                </a:solidFill>
              </a:rPr>
              <a:t> </a:t>
            </a:r>
            <a:r>
              <a:rPr lang="en-US" altLang="ko-KR" sz="2800" i="1" dirty="0" err="1">
                <a:solidFill>
                  <a:srgbClr val="002060"/>
                </a:solidFill>
              </a:rPr>
              <a:t>kreativne</a:t>
            </a:r>
            <a:r>
              <a:rPr lang="en-US" altLang="ko-KR" sz="2800" i="1" dirty="0">
                <a:solidFill>
                  <a:srgbClr val="002060"/>
                </a:solidFill>
              </a:rPr>
              <a:t> </a:t>
            </a:r>
            <a:r>
              <a:rPr lang="en-US" altLang="ko-KR" sz="2800" i="1" dirty="0" err="1">
                <a:solidFill>
                  <a:srgbClr val="002060"/>
                </a:solidFill>
              </a:rPr>
              <a:t>i</a:t>
            </a:r>
            <a:r>
              <a:rPr lang="en-US" altLang="ko-KR" sz="2800" i="1" dirty="0">
                <a:solidFill>
                  <a:srgbClr val="002060"/>
                </a:solidFill>
              </a:rPr>
              <a:t> </a:t>
            </a:r>
            <a:r>
              <a:rPr lang="en-US" altLang="ko-KR" sz="2800" i="1" dirty="0" err="1">
                <a:solidFill>
                  <a:srgbClr val="002060"/>
                </a:solidFill>
              </a:rPr>
              <a:t>intelektualne</a:t>
            </a:r>
            <a:r>
              <a:rPr lang="en-US" altLang="ko-KR" sz="2800" i="1" dirty="0">
                <a:solidFill>
                  <a:srgbClr val="002060"/>
                </a:solidFill>
              </a:rPr>
              <a:t> </a:t>
            </a:r>
            <a:r>
              <a:rPr lang="en-US" altLang="ko-KR" sz="2800" i="1" dirty="0" err="1">
                <a:solidFill>
                  <a:srgbClr val="002060"/>
                </a:solidFill>
              </a:rPr>
              <a:t>sposobnosti</a:t>
            </a:r>
            <a:r>
              <a:rPr lang="en-US" altLang="ko-KR" sz="2800" i="1" dirty="0">
                <a:solidFill>
                  <a:srgbClr val="002060"/>
                </a:solidFill>
              </a:rPr>
              <a:t> </a:t>
            </a:r>
            <a:r>
              <a:rPr lang="en-US" altLang="ko-KR" sz="2800" i="1" dirty="0" err="1">
                <a:solidFill>
                  <a:srgbClr val="002060"/>
                </a:solidFill>
              </a:rPr>
              <a:t>jer</a:t>
            </a:r>
            <a:r>
              <a:rPr lang="en-US" altLang="ko-KR" sz="2800" i="1" dirty="0">
                <a:solidFill>
                  <a:srgbClr val="002060"/>
                </a:solidFill>
              </a:rPr>
              <a:t> </a:t>
            </a:r>
            <a:r>
              <a:rPr lang="en-US" altLang="ko-KR" sz="2800" i="1" dirty="0" err="1">
                <a:solidFill>
                  <a:srgbClr val="002060"/>
                </a:solidFill>
              </a:rPr>
              <a:t>nas</a:t>
            </a:r>
            <a:r>
              <a:rPr lang="en-US" altLang="ko-KR" sz="2800" i="1" dirty="0">
                <a:solidFill>
                  <a:srgbClr val="002060"/>
                </a:solidFill>
              </a:rPr>
              <a:t> </a:t>
            </a:r>
            <a:r>
              <a:rPr lang="en-US" altLang="ko-KR" sz="2800" i="1" dirty="0" err="1">
                <a:solidFill>
                  <a:srgbClr val="002060"/>
                </a:solidFill>
              </a:rPr>
              <a:t>navodi</a:t>
            </a:r>
            <a:r>
              <a:rPr lang="en-US" altLang="ko-KR" sz="2800" i="1" dirty="0">
                <a:solidFill>
                  <a:srgbClr val="002060"/>
                </a:solidFill>
              </a:rPr>
              <a:t> da </a:t>
            </a:r>
            <a:r>
              <a:rPr lang="en-US" altLang="ko-KR" sz="2800" i="1" dirty="0" err="1">
                <a:solidFill>
                  <a:srgbClr val="002060"/>
                </a:solidFill>
              </a:rPr>
              <a:t>pokušamo</a:t>
            </a:r>
            <a:r>
              <a:rPr lang="en-US" altLang="ko-KR" sz="2800" i="1" dirty="0">
                <a:solidFill>
                  <a:srgbClr val="002060"/>
                </a:solidFill>
              </a:rPr>
              <a:t> </a:t>
            </a:r>
            <a:r>
              <a:rPr lang="en-US" altLang="ko-KR" sz="2800" i="1" dirty="0" err="1">
                <a:solidFill>
                  <a:srgbClr val="002060"/>
                </a:solidFill>
              </a:rPr>
              <a:t>izbjeći</a:t>
            </a:r>
            <a:r>
              <a:rPr lang="en-US" altLang="ko-KR" sz="2800" i="1" dirty="0">
                <a:solidFill>
                  <a:srgbClr val="002060"/>
                </a:solidFill>
              </a:rPr>
              <a:t> </a:t>
            </a:r>
            <a:r>
              <a:rPr lang="en-US" altLang="ko-KR" sz="2800" i="1" dirty="0" err="1">
                <a:solidFill>
                  <a:srgbClr val="002060"/>
                </a:solidFill>
              </a:rPr>
              <a:t>ignoriranje</a:t>
            </a:r>
            <a:r>
              <a:rPr lang="en-US" altLang="ko-KR" sz="2800" i="1" dirty="0">
                <a:solidFill>
                  <a:srgbClr val="002060"/>
                </a:solidFill>
              </a:rPr>
              <a:t>, </a:t>
            </a:r>
            <a:r>
              <a:rPr lang="en-US" altLang="ko-KR" sz="2800" i="1" dirty="0" err="1">
                <a:solidFill>
                  <a:srgbClr val="002060"/>
                </a:solidFill>
              </a:rPr>
              <a:t>poniženje</a:t>
            </a:r>
            <a:r>
              <a:rPr lang="en-US" altLang="ko-KR" sz="2800" i="1" dirty="0">
                <a:solidFill>
                  <a:srgbClr val="002060"/>
                </a:solidFill>
              </a:rPr>
              <a:t> </a:t>
            </a:r>
            <a:r>
              <a:rPr lang="en-US" altLang="ko-KR" sz="2800" i="1" dirty="0" err="1">
                <a:solidFill>
                  <a:srgbClr val="002060"/>
                </a:solidFill>
              </a:rPr>
              <a:t>ili</a:t>
            </a:r>
            <a:r>
              <a:rPr lang="en-US" altLang="ko-KR" sz="2800" i="1" dirty="0">
                <a:solidFill>
                  <a:srgbClr val="002060"/>
                </a:solidFill>
              </a:rPr>
              <a:t> </a:t>
            </a:r>
            <a:r>
              <a:rPr lang="en-US" altLang="ko-KR" sz="2800" i="1" dirty="0" err="1">
                <a:solidFill>
                  <a:srgbClr val="002060"/>
                </a:solidFill>
              </a:rPr>
              <a:t>odbacivanje</a:t>
            </a:r>
            <a:r>
              <a:rPr lang="en-US" altLang="ko-KR" sz="2800" i="1" dirty="0">
                <a:solidFill>
                  <a:srgbClr val="002060"/>
                </a:solidFill>
              </a:rPr>
              <a:t> </a:t>
            </a:r>
            <a:r>
              <a:rPr lang="hr-HR" altLang="ko-KR" sz="2800" i="1" dirty="0">
                <a:solidFill>
                  <a:srgbClr val="002060"/>
                </a:solidFill>
              </a:rPr>
              <a:t>.</a:t>
            </a:r>
          </a:p>
          <a:p>
            <a:pPr algn="just"/>
            <a:endParaRPr lang="hr-HR" altLang="ko-KR" sz="2800" i="1" dirty="0">
              <a:solidFill>
                <a:srgbClr val="002060"/>
              </a:solidFill>
            </a:endParaRPr>
          </a:p>
          <a:p>
            <a:pPr marL="457200" indent="-457200" algn="just">
              <a:buFont typeface="Wingdings" panose="05000000000000000000" pitchFamily="2" charset="2"/>
              <a:buChar char="q"/>
            </a:pPr>
            <a:r>
              <a:rPr lang="hr-HR" altLang="ko-KR" sz="2800" i="1" dirty="0">
                <a:solidFill>
                  <a:srgbClr val="002060"/>
                </a:solidFill>
              </a:rPr>
              <a:t>Kako bi se uklonile prepreke kreativnosti i logičkom mišljenju, prepreke se moraju identificirati u svakoj fazi kreativnog procesa (</a:t>
            </a:r>
            <a:r>
              <a:rPr lang="hr-HR" altLang="ko-KR" sz="2800" i="1" dirty="0" err="1">
                <a:solidFill>
                  <a:srgbClr val="002060"/>
                </a:solidFill>
              </a:rPr>
              <a:t>Schutz</a:t>
            </a:r>
            <a:r>
              <a:rPr lang="hr-HR" altLang="ko-KR" sz="2800" i="1" dirty="0">
                <a:solidFill>
                  <a:srgbClr val="002060"/>
                </a:solidFill>
              </a:rPr>
              <a:t>, 1995)</a:t>
            </a:r>
            <a:r>
              <a:rPr lang="en-US" altLang="ko-KR" sz="2800" i="1" dirty="0">
                <a:solidFill>
                  <a:srgbClr val="002060"/>
                </a:solidFill>
              </a:rPr>
              <a:t>. </a:t>
            </a:r>
            <a:endParaRPr lang="hr-HR" altLang="ko-KR" sz="2800" i="1" dirty="0">
              <a:solidFill>
                <a:srgbClr val="002060"/>
              </a:solidFill>
            </a:endParaRPr>
          </a:p>
          <a:p>
            <a:pPr marL="457200" indent="-457200" algn="just">
              <a:buFont typeface="Wingdings" panose="05000000000000000000" pitchFamily="2" charset="2"/>
              <a:buChar char="q"/>
            </a:pPr>
            <a:endParaRPr lang="hr-HR" altLang="ko-KR" sz="2800" i="1" dirty="0">
              <a:solidFill>
                <a:srgbClr val="002060"/>
              </a:solidFill>
            </a:endParaRPr>
          </a:p>
          <a:p>
            <a:pPr marL="457200" indent="-457200" algn="just">
              <a:buFont typeface="Wingdings" panose="05000000000000000000" pitchFamily="2" charset="2"/>
              <a:buChar char="q"/>
            </a:pPr>
            <a:endParaRPr lang="hr-HR" altLang="ko-KR" sz="2800" i="1" dirty="0">
              <a:solidFill>
                <a:srgbClr val="002060"/>
              </a:solidFill>
            </a:endParaRPr>
          </a:p>
          <a:p>
            <a:pPr algn="just"/>
            <a:endParaRPr lang="hr-HR" altLang="ko-KR" sz="2800" i="1" dirty="0">
              <a:solidFill>
                <a:srgbClr val="002060"/>
              </a:solidFill>
            </a:endParaRPr>
          </a:p>
        </p:txBody>
      </p:sp>
    </p:spTree>
    <p:extLst>
      <p:ext uri="{BB962C8B-B14F-4D97-AF65-F5344CB8AC3E}">
        <p14:creationId xmlns:p14="http://schemas.microsoft.com/office/powerpoint/2010/main" val="1892427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677484544"/>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3970318"/>
          </a:xfrm>
          <a:prstGeom prst="rect">
            <a:avLst/>
          </a:prstGeom>
          <a:noFill/>
          <a:ln>
            <a:solidFill>
              <a:srgbClr val="E12227"/>
            </a:solidFill>
          </a:ln>
        </p:spPr>
        <p:txBody>
          <a:bodyPr wrap="square" rtlCol="0">
            <a:spAutoFit/>
          </a:bodyPr>
          <a:lstStyle/>
          <a:p>
            <a:pPr lvl="1" algn="just"/>
            <a:r>
              <a:rPr lang="en-US" altLang="ko-KR" sz="2800" i="1" dirty="0" err="1">
                <a:solidFill>
                  <a:srgbClr val="002060"/>
                </a:solidFill>
              </a:rPr>
              <a:t>Faza</a:t>
            </a:r>
            <a:r>
              <a:rPr lang="en-US" altLang="ko-KR" sz="2800" i="1" dirty="0">
                <a:solidFill>
                  <a:srgbClr val="002060"/>
                </a:solidFill>
              </a:rPr>
              <a:t> 1: </a:t>
            </a:r>
            <a:r>
              <a:rPr lang="en-US" altLang="ko-KR" sz="2800" i="1" dirty="0" err="1">
                <a:solidFill>
                  <a:srgbClr val="002060"/>
                </a:solidFill>
              </a:rPr>
              <a:t>Iskustvo</a:t>
            </a:r>
            <a:endParaRPr lang="en-US" altLang="ko-KR" sz="2800" i="1" dirty="0">
              <a:solidFill>
                <a:srgbClr val="002060"/>
              </a:solidFill>
            </a:endParaRPr>
          </a:p>
          <a:p>
            <a:pPr lvl="1" algn="just"/>
            <a:r>
              <a:rPr lang="en-US" altLang="ko-KR" sz="2800" i="1" dirty="0" err="1">
                <a:solidFill>
                  <a:srgbClr val="002060"/>
                </a:solidFill>
              </a:rPr>
              <a:t>Prije</a:t>
            </a:r>
            <a:r>
              <a:rPr lang="en-US" altLang="ko-KR" sz="2800" i="1" dirty="0">
                <a:solidFill>
                  <a:srgbClr val="002060"/>
                </a:solidFill>
              </a:rPr>
              <a:t> </a:t>
            </a:r>
            <a:r>
              <a:rPr lang="en-US" altLang="ko-KR" sz="2800" i="1" dirty="0" err="1">
                <a:solidFill>
                  <a:srgbClr val="002060"/>
                </a:solidFill>
              </a:rPr>
              <a:t>nego</a:t>
            </a:r>
            <a:r>
              <a:rPr lang="en-US" altLang="ko-KR" sz="2800" i="1" dirty="0">
                <a:solidFill>
                  <a:srgbClr val="002060"/>
                </a:solidFill>
              </a:rPr>
              <a:t> </a:t>
            </a:r>
            <a:r>
              <a:rPr lang="en-US" altLang="ko-KR" sz="2800" i="1" dirty="0" err="1">
                <a:solidFill>
                  <a:srgbClr val="002060"/>
                </a:solidFill>
              </a:rPr>
              <a:t>što</a:t>
            </a:r>
            <a:r>
              <a:rPr lang="en-US" altLang="ko-KR" sz="2800" i="1" dirty="0">
                <a:solidFill>
                  <a:srgbClr val="002060"/>
                </a:solidFill>
              </a:rPr>
              <a:t> </a:t>
            </a:r>
            <a:r>
              <a:rPr lang="en-US" altLang="ko-KR" sz="2800" i="1" dirty="0" err="1">
                <a:solidFill>
                  <a:srgbClr val="002060"/>
                </a:solidFill>
              </a:rPr>
              <a:t>smislite</a:t>
            </a:r>
            <a:r>
              <a:rPr lang="en-US" altLang="ko-KR" sz="2800" i="1" dirty="0">
                <a:solidFill>
                  <a:srgbClr val="002060"/>
                </a:solidFill>
              </a:rPr>
              <a:t> </a:t>
            </a:r>
            <a:r>
              <a:rPr lang="en-US" altLang="ko-KR" sz="2800" i="1" dirty="0" err="1">
                <a:solidFill>
                  <a:srgbClr val="002060"/>
                </a:solidFill>
              </a:rPr>
              <a:t>kreativno</a:t>
            </a:r>
            <a:r>
              <a:rPr lang="en-US" altLang="ko-KR" sz="2800" i="1" dirty="0">
                <a:solidFill>
                  <a:srgbClr val="002060"/>
                </a:solidFill>
              </a:rPr>
              <a:t> </a:t>
            </a:r>
            <a:r>
              <a:rPr lang="en-US" altLang="ko-KR" sz="2800" i="1" dirty="0" err="1">
                <a:solidFill>
                  <a:srgbClr val="002060"/>
                </a:solidFill>
              </a:rPr>
              <a:t>rješenje</a:t>
            </a:r>
            <a:r>
              <a:rPr lang="en-US" altLang="ko-KR" sz="2800" i="1" dirty="0">
                <a:solidFill>
                  <a:srgbClr val="002060"/>
                </a:solidFill>
              </a:rPr>
              <a:t>, </a:t>
            </a:r>
            <a:r>
              <a:rPr lang="en-US" altLang="ko-KR" sz="2800" i="1" dirty="0" err="1">
                <a:solidFill>
                  <a:srgbClr val="002060"/>
                </a:solidFill>
              </a:rPr>
              <a:t>morate</a:t>
            </a:r>
            <a:r>
              <a:rPr lang="en-US" altLang="ko-KR" sz="2800" i="1" dirty="0">
                <a:solidFill>
                  <a:srgbClr val="002060"/>
                </a:solidFill>
              </a:rPr>
              <a:t> </a:t>
            </a:r>
            <a:r>
              <a:rPr lang="en-US" altLang="ko-KR" sz="2800" i="1" dirty="0" err="1">
                <a:solidFill>
                  <a:srgbClr val="002060"/>
                </a:solidFill>
              </a:rPr>
              <a:t>steći</a:t>
            </a:r>
            <a:r>
              <a:rPr lang="en-US" altLang="ko-KR" sz="2800" i="1" dirty="0">
                <a:solidFill>
                  <a:srgbClr val="002060"/>
                </a:solidFill>
              </a:rPr>
              <a:t> </a:t>
            </a:r>
            <a:r>
              <a:rPr lang="en-US" altLang="ko-KR" sz="2800" i="1" dirty="0" err="1">
                <a:solidFill>
                  <a:srgbClr val="002060"/>
                </a:solidFill>
              </a:rPr>
              <a:t>repertoar</a:t>
            </a:r>
            <a:r>
              <a:rPr lang="en-US" altLang="ko-KR" sz="2800" i="1" dirty="0">
                <a:solidFill>
                  <a:srgbClr val="002060"/>
                </a:solidFill>
              </a:rPr>
              <a:t> </a:t>
            </a:r>
            <a:r>
              <a:rPr lang="en-US" altLang="ko-KR" sz="2800" i="1" dirty="0" err="1">
                <a:solidFill>
                  <a:srgbClr val="002060"/>
                </a:solidFill>
              </a:rPr>
              <a:t>iskustava</a:t>
            </a:r>
            <a:r>
              <a:rPr lang="en-US" altLang="ko-KR" sz="2800" i="1" dirty="0">
                <a:solidFill>
                  <a:srgbClr val="002060"/>
                </a:solidFill>
              </a:rPr>
              <a:t>. </a:t>
            </a:r>
            <a:r>
              <a:rPr lang="en-US" altLang="ko-KR" sz="2800" i="1" dirty="0" err="1">
                <a:solidFill>
                  <a:srgbClr val="002060"/>
                </a:solidFill>
              </a:rPr>
              <a:t>Prepreke</a:t>
            </a:r>
            <a:r>
              <a:rPr lang="en-US" altLang="ko-KR" sz="2800" i="1" dirty="0">
                <a:solidFill>
                  <a:srgbClr val="002060"/>
                </a:solidFill>
              </a:rPr>
              <a:t> </a:t>
            </a:r>
            <a:r>
              <a:rPr lang="en-US" altLang="ko-KR" sz="2800" i="1" dirty="0" err="1">
                <a:solidFill>
                  <a:srgbClr val="002060"/>
                </a:solidFill>
              </a:rPr>
              <a:t>stjecanju</a:t>
            </a:r>
            <a:r>
              <a:rPr lang="en-US" altLang="ko-KR" sz="2800" i="1" dirty="0">
                <a:solidFill>
                  <a:srgbClr val="002060"/>
                </a:solidFill>
              </a:rPr>
              <a:t> </a:t>
            </a:r>
            <a:r>
              <a:rPr lang="en-US" altLang="ko-KR" sz="2800" i="1" dirty="0" err="1">
                <a:solidFill>
                  <a:srgbClr val="002060"/>
                </a:solidFill>
              </a:rPr>
              <a:t>iskustva</a:t>
            </a:r>
            <a:r>
              <a:rPr lang="en-US" altLang="ko-KR" sz="2800" i="1" dirty="0">
                <a:solidFill>
                  <a:srgbClr val="002060"/>
                </a:solidFill>
              </a:rPr>
              <a:t> </a:t>
            </a:r>
            <a:r>
              <a:rPr lang="en-US" altLang="ko-KR" sz="2800" i="1" dirty="0" err="1">
                <a:solidFill>
                  <a:srgbClr val="002060"/>
                </a:solidFill>
              </a:rPr>
              <a:t>su</a:t>
            </a:r>
            <a:r>
              <a:rPr lang="en-US" altLang="ko-KR" sz="2800" i="1" dirty="0">
                <a:solidFill>
                  <a:srgbClr val="002060"/>
                </a:solidFill>
              </a:rPr>
              <a:t>:</a:t>
            </a:r>
          </a:p>
          <a:p>
            <a:pPr marL="1371600" lvl="2" indent="-457200" algn="just">
              <a:buFont typeface="Arial" pitchFamily="34" charset="0"/>
              <a:buChar char="•"/>
            </a:pPr>
            <a:r>
              <a:rPr lang="en-US" altLang="ko-KR" sz="2800" i="1" dirty="0" err="1">
                <a:solidFill>
                  <a:srgbClr val="FF0000"/>
                </a:solidFill>
              </a:rPr>
              <a:t>Strah</a:t>
            </a:r>
            <a:r>
              <a:rPr lang="en-US" altLang="ko-KR" sz="2800" i="1" dirty="0">
                <a:solidFill>
                  <a:srgbClr val="FF0000"/>
                </a:solidFill>
              </a:rPr>
              <a:t> od </a:t>
            </a:r>
            <a:r>
              <a:rPr lang="en-US" altLang="ko-KR" sz="2800" i="1" dirty="0" err="1">
                <a:solidFill>
                  <a:srgbClr val="FF0000"/>
                </a:solidFill>
              </a:rPr>
              <a:t>neučenja</a:t>
            </a:r>
            <a:r>
              <a:rPr lang="en-US" altLang="ko-KR" sz="2800" i="1" dirty="0">
                <a:solidFill>
                  <a:srgbClr val="FF0000"/>
                </a:solidFill>
              </a:rPr>
              <a:t>;</a:t>
            </a:r>
          </a:p>
          <a:p>
            <a:pPr marL="1371600" lvl="2" indent="-457200" algn="just">
              <a:buFont typeface="Arial" pitchFamily="34" charset="0"/>
              <a:buChar char="•"/>
            </a:pPr>
            <a:r>
              <a:rPr lang="en-US" altLang="ko-KR" sz="2800" i="1" dirty="0" err="1">
                <a:solidFill>
                  <a:srgbClr val="FF0000"/>
                </a:solidFill>
              </a:rPr>
              <a:t>Strah</a:t>
            </a:r>
            <a:r>
              <a:rPr lang="en-US" altLang="ko-KR" sz="2800" i="1" dirty="0">
                <a:solidFill>
                  <a:srgbClr val="FF0000"/>
                </a:solidFill>
              </a:rPr>
              <a:t> od </a:t>
            </a:r>
            <a:r>
              <a:rPr lang="en-US" altLang="ko-KR" sz="2800" i="1" dirty="0" err="1">
                <a:solidFill>
                  <a:srgbClr val="FF0000"/>
                </a:solidFill>
              </a:rPr>
              <a:t>kršenja</a:t>
            </a:r>
            <a:r>
              <a:rPr lang="en-US" altLang="ko-KR" sz="2800" i="1" dirty="0">
                <a:solidFill>
                  <a:srgbClr val="FF0000"/>
                </a:solidFill>
              </a:rPr>
              <a:t> </a:t>
            </a:r>
            <a:r>
              <a:rPr lang="en-US" altLang="ko-KR" sz="2800" i="1" dirty="0" err="1">
                <a:solidFill>
                  <a:srgbClr val="FF0000"/>
                </a:solidFill>
              </a:rPr>
              <a:t>standarda</a:t>
            </a:r>
            <a:r>
              <a:rPr lang="en-US" altLang="ko-KR" sz="2800" i="1" dirty="0">
                <a:solidFill>
                  <a:srgbClr val="FF0000"/>
                </a:solidFill>
              </a:rPr>
              <a:t> .</a:t>
            </a:r>
          </a:p>
          <a:p>
            <a:pPr lvl="1" algn="just"/>
            <a:endParaRPr lang="hr-HR" altLang="ko-KR" sz="2800" i="1" dirty="0">
              <a:solidFill>
                <a:srgbClr val="002060"/>
              </a:solidFill>
            </a:endParaRPr>
          </a:p>
          <a:p>
            <a:pPr lvl="1" algn="just"/>
            <a:r>
              <a:rPr lang="en-US" altLang="ko-KR" sz="2800" i="1" dirty="0">
                <a:solidFill>
                  <a:srgbClr val="002060"/>
                </a:solidFill>
              </a:rPr>
              <a:t>2. </a:t>
            </a:r>
            <a:r>
              <a:rPr lang="en-US" altLang="ko-KR" sz="2800" i="1" dirty="0" err="1">
                <a:solidFill>
                  <a:srgbClr val="002060"/>
                </a:solidFill>
              </a:rPr>
              <a:t>faza</a:t>
            </a:r>
            <a:r>
              <a:rPr lang="en-US" altLang="ko-KR" sz="2800" i="1" dirty="0">
                <a:solidFill>
                  <a:srgbClr val="002060"/>
                </a:solidFill>
              </a:rPr>
              <a:t>: </a:t>
            </a:r>
            <a:r>
              <a:rPr lang="en-US" altLang="ko-KR" sz="2800" i="1" dirty="0" err="1">
                <a:solidFill>
                  <a:srgbClr val="002060"/>
                </a:solidFill>
              </a:rPr>
              <a:t>Udruživanje</a:t>
            </a:r>
            <a:endParaRPr lang="en-US" altLang="ko-KR" sz="2800" i="1" dirty="0">
              <a:solidFill>
                <a:srgbClr val="002060"/>
              </a:solidFill>
            </a:endParaRPr>
          </a:p>
          <a:p>
            <a:pPr lvl="1" algn="just"/>
            <a:r>
              <a:rPr lang="en-US" altLang="ko-KR" sz="2800" i="1" dirty="0" err="1">
                <a:solidFill>
                  <a:srgbClr val="002060"/>
                </a:solidFill>
              </a:rPr>
              <a:t>Trebali</a:t>
            </a:r>
            <a:r>
              <a:rPr lang="en-US" altLang="ko-KR" sz="2800" i="1" dirty="0">
                <a:solidFill>
                  <a:srgbClr val="002060"/>
                </a:solidFill>
              </a:rPr>
              <a:t> </a:t>
            </a:r>
            <a:r>
              <a:rPr lang="en-US" altLang="ko-KR" sz="2800" i="1" dirty="0" err="1">
                <a:solidFill>
                  <a:srgbClr val="002060"/>
                </a:solidFill>
              </a:rPr>
              <a:t>biste</a:t>
            </a:r>
            <a:r>
              <a:rPr lang="en-US" altLang="ko-KR" sz="2800" i="1" dirty="0">
                <a:solidFill>
                  <a:srgbClr val="002060"/>
                </a:solidFill>
              </a:rPr>
              <a:t> </a:t>
            </a:r>
            <a:r>
              <a:rPr lang="en-US" altLang="ko-KR" sz="2800" i="1" dirty="0" err="1">
                <a:solidFill>
                  <a:srgbClr val="002060"/>
                </a:solidFill>
              </a:rPr>
              <a:t>moći</a:t>
            </a:r>
            <a:r>
              <a:rPr lang="en-US" altLang="ko-KR" sz="2800" i="1" dirty="0">
                <a:solidFill>
                  <a:srgbClr val="002060"/>
                </a:solidFill>
              </a:rPr>
              <a:t> </a:t>
            </a:r>
            <a:r>
              <a:rPr lang="en-US" altLang="ko-KR" sz="2800" i="1" dirty="0" err="1">
                <a:solidFill>
                  <a:srgbClr val="002060"/>
                </a:solidFill>
              </a:rPr>
              <a:t>povezati</a:t>
            </a:r>
            <a:r>
              <a:rPr lang="en-US" altLang="ko-KR" sz="2800" i="1" dirty="0">
                <a:solidFill>
                  <a:srgbClr val="002060"/>
                </a:solidFill>
              </a:rPr>
              <a:t> </a:t>
            </a:r>
            <a:r>
              <a:rPr lang="en-US" altLang="ko-KR" sz="2800" i="1" dirty="0" err="1">
                <a:solidFill>
                  <a:srgbClr val="002060"/>
                </a:solidFill>
              </a:rPr>
              <a:t>iskustva</a:t>
            </a:r>
            <a:r>
              <a:rPr lang="en-US" altLang="ko-KR" sz="2800" i="1" dirty="0">
                <a:solidFill>
                  <a:srgbClr val="002060"/>
                </a:solidFill>
              </a:rPr>
              <a:t> u </a:t>
            </a:r>
            <a:r>
              <a:rPr lang="en-US" altLang="ko-KR" sz="2800" i="1" dirty="0" err="1">
                <a:solidFill>
                  <a:srgbClr val="002060"/>
                </a:solidFill>
              </a:rPr>
              <a:t>koristan</a:t>
            </a:r>
            <a:r>
              <a:rPr lang="en-US" altLang="ko-KR" sz="2800" i="1" dirty="0">
                <a:solidFill>
                  <a:srgbClr val="002060"/>
                </a:solidFill>
              </a:rPr>
              <a:t> </a:t>
            </a:r>
            <a:r>
              <a:rPr lang="en-US" altLang="ko-KR" sz="2800" i="1" dirty="0" err="1">
                <a:solidFill>
                  <a:srgbClr val="002060"/>
                </a:solidFill>
              </a:rPr>
              <a:t>proizvod</a:t>
            </a:r>
            <a:r>
              <a:rPr lang="en-US" altLang="ko-KR" sz="2800" i="1" dirty="0">
                <a:solidFill>
                  <a:srgbClr val="002060"/>
                </a:solidFill>
              </a:rPr>
              <a:t>. </a:t>
            </a:r>
            <a:r>
              <a:rPr lang="en-US" altLang="ko-KR" sz="2800" i="1" dirty="0" err="1">
                <a:solidFill>
                  <a:srgbClr val="002060"/>
                </a:solidFill>
              </a:rPr>
              <a:t>Prepreke</a:t>
            </a:r>
            <a:r>
              <a:rPr lang="en-US" altLang="ko-KR" sz="2800" i="1" dirty="0">
                <a:solidFill>
                  <a:srgbClr val="002060"/>
                </a:solidFill>
              </a:rPr>
              <a:t> </a:t>
            </a:r>
            <a:r>
              <a:rPr lang="en-US" altLang="ko-KR" sz="2800" i="1" dirty="0" err="1">
                <a:solidFill>
                  <a:srgbClr val="002060"/>
                </a:solidFill>
              </a:rPr>
              <a:t>stvaranju</a:t>
            </a:r>
            <a:r>
              <a:rPr lang="en-US" altLang="ko-KR" sz="2800" i="1" dirty="0">
                <a:solidFill>
                  <a:srgbClr val="002060"/>
                </a:solidFill>
              </a:rPr>
              <a:t> </a:t>
            </a:r>
            <a:r>
              <a:rPr lang="en-US" altLang="ko-KR" sz="2800" i="1" dirty="0" err="1">
                <a:solidFill>
                  <a:srgbClr val="002060"/>
                </a:solidFill>
              </a:rPr>
              <a:t>asocijacija</a:t>
            </a:r>
            <a:r>
              <a:rPr lang="en-US" altLang="ko-KR" sz="2800" i="1" dirty="0">
                <a:solidFill>
                  <a:srgbClr val="002060"/>
                </a:solidFill>
              </a:rPr>
              <a:t> </a:t>
            </a:r>
            <a:r>
              <a:rPr lang="en-US" altLang="ko-KR" sz="2800" i="1" dirty="0" err="1">
                <a:solidFill>
                  <a:srgbClr val="002060"/>
                </a:solidFill>
              </a:rPr>
              <a:t>su</a:t>
            </a:r>
            <a:r>
              <a:rPr lang="en-US" altLang="ko-KR" sz="2800" i="1" dirty="0">
                <a:solidFill>
                  <a:srgbClr val="002060"/>
                </a:solidFill>
              </a:rPr>
              <a:t>:</a:t>
            </a:r>
          </a:p>
          <a:p>
            <a:pPr marL="1371600" lvl="2" indent="-457200" algn="just">
              <a:buFont typeface="Arial" pitchFamily="34" charset="0"/>
              <a:buChar char="•"/>
            </a:pPr>
            <a:r>
              <a:rPr lang="en-US" altLang="ko-KR" sz="2800" i="1" dirty="0" err="1">
                <a:solidFill>
                  <a:srgbClr val="FF0000"/>
                </a:solidFill>
              </a:rPr>
              <a:t>Precijenjena</a:t>
            </a:r>
            <a:r>
              <a:rPr lang="en-US" altLang="ko-KR" sz="2800" i="1" dirty="0">
                <a:solidFill>
                  <a:srgbClr val="FF0000"/>
                </a:solidFill>
              </a:rPr>
              <a:t> </a:t>
            </a:r>
            <a:r>
              <a:rPr lang="en-US" altLang="ko-KR" sz="2800" i="1" dirty="0" err="1">
                <a:solidFill>
                  <a:srgbClr val="FF0000"/>
                </a:solidFill>
              </a:rPr>
              <a:t>racionalnost</a:t>
            </a:r>
            <a:r>
              <a:rPr lang="en-US" altLang="ko-KR" sz="2800" i="1" dirty="0">
                <a:solidFill>
                  <a:srgbClr val="FF0000"/>
                </a:solidFill>
              </a:rPr>
              <a:t>;</a:t>
            </a:r>
          </a:p>
          <a:p>
            <a:pPr marL="1371600" lvl="2" indent="-457200" algn="just">
              <a:buFont typeface="Arial" pitchFamily="34" charset="0"/>
              <a:buChar char="•"/>
            </a:pPr>
            <a:r>
              <a:rPr lang="en-US" altLang="ko-KR" sz="2800" i="1" dirty="0" err="1">
                <a:solidFill>
                  <a:srgbClr val="FF0000"/>
                </a:solidFill>
              </a:rPr>
              <a:t>Strah</a:t>
            </a:r>
            <a:r>
              <a:rPr lang="en-US" altLang="ko-KR" sz="2800" i="1" dirty="0">
                <a:solidFill>
                  <a:srgbClr val="FF0000"/>
                </a:solidFill>
              </a:rPr>
              <a:t> od </a:t>
            </a:r>
            <a:r>
              <a:rPr lang="en-US" altLang="ko-KR" sz="2800" i="1" dirty="0" err="1">
                <a:solidFill>
                  <a:srgbClr val="FF0000"/>
                </a:solidFill>
              </a:rPr>
              <a:t>samosvijesti</a:t>
            </a:r>
            <a:r>
              <a:rPr lang="en-US" altLang="ko-KR" sz="2800" i="1" dirty="0">
                <a:solidFill>
                  <a:srgbClr val="FF0000"/>
                </a:solidFill>
              </a:rPr>
              <a:t>..</a:t>
            </a:r>
            <a:endParaRPr lang="hr-HR" altLang="ko-KR" sz="2800" i="1" dirty="0">
              <a:solidFill>
                <a:srgbClr val="002060"/>
              </a:solidFill>
            </a:endParaRPr>
          </a:p>
        </p:txBody>
      </p:sp>
    </p:spTree>
    <p:extLst>
      <p:ext uri="{BB962C8B-B14F-4D97-AF65-F5344CB8AC3E}">
        <p14:creationId xmlns:p14="http://schemas.microsoft.com/office/powerpoint/2010/main" val="3661674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Tema 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069453167"/>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3970318"/>
          </a:xfrm>
          <a:prstGeom prst="rect">
            <a:avLst/>
          </a:prstGeom>
          <a:noFill/>
          <a:ln>
            <a:solidFill>
              <a:srgbClr val="E12227"/>
            </a:solidFill>
          </a:ln>
        </p:spPr>
        <p:txBody>
          <a:bodyPr wrap="square" rtlCol="0">
            <a:spAutoFit/>
          </a:bodyPr>
          <a:lstStyle/>
          <a:p>
            <a:pPr lvl="1" algn="just"/>
            <a:r>
              <a:rPr lang="en-US" altLang="ko-KR" sz="2800" i="1" dirty="0" err="1">
                <a:solidFill>
                  <a:srgbClr val="002060"/>
                </a:solidFill>
              </a:rPr>
              <a:t>Faza</a:t>
            </a:r>
            <a:r>
              <a:rPr lang="en-US" altLang="ko-KR" sz="2800" i="1" dirty="0">
                <a:solidFill>
                  <a:srgbClr val="002060"/>
                </a:solidFill>
              </a:rPr>
              <a:t> 3: </a:t>
            </a:r>
            <a:r>
              <a:rPr lang="en-US" altLang="ko-KR" sz="2800" i="1" dirty="0" err="1">
                <a:solidFill>
                  <a:srgbClr val="002060"/>
                </a:solidFill>
              </a:rPr>
              <a:t>Izražavanje</a:t>
            </a:r>
            <a:endParaRPr lang="en-US" altLang="ko-KR" sz="2800" i="1" dirty="0">
              <a:solidFill>
                <a:srgbClr val="002060"/>
              </a:solidFill>
            </a:endParaRPr>
          </a:p>
          <a:p>
            <a:pPr lvl="1" algn="just"/>
            <a:r>
              <a:rPr lang="en-US" altLang="ko-KR" sz="2800" i="1" dirty="0" err="1">
                <a:solidFill>
                  <a:srgbClr val="002060"/>
                </a:solidFill>
              </a:rPr>
              <a:t>Trebali</a:t>
            </a:r>
            <a:r>
              <a:rPr lang="en-US" altLang="ko-KR" sz="2800" i="1" dirty="0">
                <a:solidFill>
                  <a:srgbClr val="002060"/>
                </a:solidFill>
              </a:rPr>
              <a:t> </a:t>
            </a:r>
            <a:r>
              <a:rPr lang="en-US" altLang="ko-KR" sz="2800" i="1" dirty="0" err="1">
                <a:solidFill>
                  <a:srgbClr val="002060"/>
                </a:solidFill>
              </a:rPr>
              <a:t>biste</a:t>
            </a:r>
            <a:r>
              <a:rPr lang="en-US" altLang="ko-KR" sz="2800" i="1" dirty="0">
                <a:solidFill>
                  <a:srgbClr val="002060"/>
                </a:solidFill>
              </a:rPr>
              <a:t> </a:t>
            </a:r>
            <a:r>
              <a:rPr lang="en-US" altLang="ko-KR" sz="2800" i="1" dirty="0" err="1">
                <a:solidFill>
                  <a:srgbClr val="002060"/>
                </a:solidFill>
              </a:rPr>
              <a:t>moći</a:t>
            </a:r>
            <a:r>
              <a:rPr lang="en-US" altLang="ko-KR" sz="2800" i="1" dirty="0">
                <a:solidFill>
                  <a:srgbClr val="002060"/>
                </a:solidFill>
              </a:rPr>
              <a:t> </a:t>
            </a:r>
            <a:r>
              <a:rPr lang="en-US" altLang="ko-KR" sz="2800" i="1" dirty="0" err="1">
                <a:solidFill>
                  <a:srgbClr val="002060"/>
                </a:solidFill>
              </a:rPr>
              <a:t>izraziti</a:t>
            </a:r>
            <a:r>
              <a:rPr lang="en-US" altLang="ko-KR" sz="2800" i="1" dirty="0">
                <a:solidFill>
                  <a:srgbClr val="002060"/>
                </a:solidFill>
              </a:rPr>
              <a:t> </a:t>
            </a:r>
            <a:r>
              <a:rPr lang="en-US" altLang="ko-KR" sz="2800" i="1" dirty="0" err="1">
                <a:solidFill>
                  <a:srgbClr val="002060"/>
                </a:solidFill>
              </a:rPr>
              <a:t>njegovu</a:t>
            </a:r>
            <a:r>
              <a:rPr lang="en-US" altLang="ko-KR" sz="2800" i="1" dirty="0">
                <a:solidFill>
                  <a:srgbClr val="002060"/>
                </a:solidFill>
              </a:rPr>
              <a:t>/</a:t>
            </a:r>
            <a:r>
              <a:rPr lang="en-US" altLang="ko-KR" sz="2800" i="1" dirty="0" err="1">
                <a:solidFill>
                  <a:srgbClr val="002060"/>
                </a:solidFill>
              </a:rPr>
              <a:t>njezinu</a:t>
            </a:r>
            <a:r>
              <a:rPr lang="en-US" altLang="ko-KR" sz="2800" i="1" dirty="0">
                <a:solidFill>
                  <a:srgbClr val="002060"/>
                </a:solidFill>
              </a:rPr>
              <a:t> </a:t>
            </a:r>
            <a:r>
              <a:rPr lang="en-US" altLang="ko-KR" sz="2800" i="1" dirty="0" err="1">
                <a:solidFill>
                  <a:srgbClr val="002060"/>
                </a:solidFill>
              </a:rPr>
              <a:t>ideju</a:t>
            </a:r>
            <a:r>
              <a:rPr lang="en-US" altLang="ko-KR" sz="2800" i="1" dirty="0">
                <a:solidFill>
                  <a:srgbClr val="002060"/>
                </a:solidFill>
              </a:rPr>
              <a:t>. </a:t>
            </a:r>
            <a:r>
              <a:rPr lang="en-US" altLang="ko-KR" sz="2800" i="1" dirty="0" err="1">
                <a:solidFill>
                  <a:srgbClr val="002060"/>
                </a:solidFill>
              </a:rPr>
              <a:t>Prepreke</a:t>
            </a:r>
            <a:r>
              <a:rPr lang="en-US" altLang="ko-KR" sz="2800" i="1" dirty="0">
                <a:solidFill>
                  <a:srgbClr val="002060"/>
                </a:solidFill>
              </a:rPr>
              <a:t> </a:t>
            </a:r>
            <a:r>
              <a:rPr lang="en-US" altLang="ko-KR" sz="2800" i="1" dirty="0" err="1">
                <a:solidFill>
                  <a:srgbClr val="002060"/>
                </a:solidFill>
              </a:rPr>
              <a:t>izražavanju</a:t>
            </a:r>
            <a:r>
              <a:rPr lang="en-US" altLang="ko-KR" sz="2800" i="1" dirty="0">
                <a:solidFill>
                  <a:srgbClr val="002060"/>
                </a:solidFill>
              </a:rPr>
              <a:t> </a:t>
            </a:r>
            <a:r>
              <a:rPr lang="en-US" altLang="ko-KR" sz="2800" i="1" dirty="0" err="1">
                <a:solidFill>
                  <a:srgbClr val="002060"/>
                </a:solidFill>
              </a:rPr>
              <a:t>su</a:t>
            </a:r>
            <a:r>
              <a:rPr lang="en-US" altLang="ko-KR" sz="2800" i="1" dirty="0">
                <a:solidFill>
                  <a:srgbClr val="002060"/>
                </a:solidFill>
              </a:rPr>
              <a:t>:</a:t>
            </a:r>
          </a:p>
          <a:p>
            <a:pPr lvl="2" algn="just"/>
            <a:r>
              <a:rPr lang="en-US" altLang="ko-KR" sz="2800" i="1" dirty="0">
                <a:solidFill>
                  <a:srgbClr val="FF0000"/>
                </a:solidFill>
              </a:rPr>
              <a:t>•	</a:t>
            </a:r>
            <a:r>
              <a:rPr lang="en-US" altLang="ko-KR" sz="2800" i="1" dirty="0" err="1">
                <a:solidFill>
                  <a:srgbClr val="FF0000"/>
                </a:solidFill>
              </a:rPr>
              <a:t>Strah</a:t>
            </a:r>
            <a:r>
              <a:rPr lang="en-US" altLang="ko-KR" sz="2800" i="1" dirty="0">
                <a:solidFill>
                  <a:srgbClr val="FF0000"/>
                </a:solidFill>
              </a:rPr>
              <a:t> od </a:t>
            </a:r>
            <a:r>
              <a:rPr lang="en-US" altLang="ko-KR" sz="2800" i="1" dirty="0" err="1">
                <a:solidFill>
                  <a:srgbClr val="FF0000"/>
                </a:solidFill>
              </a:rPr>
              <a:t>neugodnosti</a:t>
            </a:r>
            <a:r>
              <a:rPr lang="en-US" altLang="ko-KR" sz="2800" i="1" dirty="0">
                <a:solidFill>
                  <a:srgbClr val="FF0000"/>
                </a:solidFill>
              </a:rPr>
              <a:t>;</a:t>
            </a:r>
          </a:p>
          <a:p>
            <a:pPr lvl="2" algn="just"/>
            <a:r>
              <a:rPr lang="en-US" altLang="ko-KR" sz="2800" i="1" dirty="0">
                <a:solidFill>
                  <a:srgbClr val="FF0000"/>
                </a:solidFill>
              </a:rPr>
              <a:t>•	</a:t>
            </a:r>
            <a:r>
              <a:rPr lang="en-US" altLang="ko-KR" sz="2800" i="1" dirty="0" err="1">
                <a:solidFill>
                  <a:srgbClr val="FF0000"/>
                </a:solidFill>
              </a:rPr>
              <a:t>Strah</a:t>
            </a:r>
            <a:r>
              <a:rPr lang="en-US" altLang="ko-KR" sz="2800" i="1" dirty="0">
                <a:solidFill>
                  <a:srgbClr val="FF0000"/>
                </a:solidFill>
              </a:rPr>
              <a:t> od </a:t>
            </a:r>
            <a:r>
              <a:rPr lang="en-US" altLang="ko-KR" sz="2800" i="1" dirty="0" err="1">
                <a:solidFill>
                  <a:srgbClr val="FF0000"/>
                </a:solidFill>
              </a:rPr>
              <a:t>odbijanja</a:t>
            </a:r>
            <a:r>
              <a:rPr lang="en-US" altLang="ko-KR" sz="2800" i="1" dirty="0">
                <a:solidFill>
                  <a:srgbClr val="FF0000"/>
                </a:solidFill>
              </a:rPr>
              <a:t>.</a:t>
            </a:r>
            <a:endParaRPr lang="hr-HR" altLang="ko-KR" sz="2800" i="1" dirty="0">
              <a:solidFill>
                <a:srgbClr val="FF0000"/>
              </a:solidFill>
            </a:endParaRPr>
          </a:p>
          <a:p>
            <a:pPr lvl="2" algn="just"/>
            <a:endParaRPr lang="en-US" altLang="ko-KR" sz="2800" i="1" dirty="0">
              <a:solidFill>
                <a:srgbClr val="002060"/>
              </a:solidFill>
            </a:endParaRPr>
          </a:p>
          <a:p>
            <a:pPr lvl="1" algn="just"/>
            <a:r>
              <a:rPr lang="en-US" altLang="ko-KR" sz="2800" i="1" dirty="0" err="1">
                <a:solidFill>
                  <a:srgbClr val="002060"/>
                </a:solidFill>
              </a:rPr>
              <a:t>Faza</a:t>
            </a:r>
            <a:r>
              <a:rPr lang="en-US" altLang="ko-KR" sz="2800" i="1" dirty="0">
                <a:solidFill>
                  <a:srgbClr val="002060"/>
                </a:solidFill>
              </a:rPr>
              <a:t> 4: </a:t>
            </a:r>
            <a:r>
              <a:rPr lang="en-US" altLang="ko-KR" sz="2800" i="1" dirty="0" err="1">
                <a:solidFill>
                  <a:srgbClr val="002060"/>
                </a:solidFill>
              </a:rPr>
              <a:t>Evaluacija</a:t>
            </a:r>
            <a:endParaRPr lang="en-US" altLang="ko-KR" sz="2800" i="1" dirty="0">
              <a:solidFill>
                <a:srgbClr val="002060"/>
              </a:solidFill>
            </a:endParaRPr>
          </a:p>
          <a:p>
            <a:pPr lvl="1" algn="just"/>
            <a:r>
              <a:rPr lang="en-US" altLang="ko-KR" sz="2800" i="1" dirty="0" err="1">
                <a:solidFill>
                  <a:srgbClr val="002060"/>
                </a:solidFill>
              </a:rPr>
              <a:t>Morate</a:t>
            </a:r>
            <a:r>
              <a:rPr lang="en-US" altLang="ko-KR" sz="2800" i="1" dirty="0">
                <a:solidFill>
                  <a:srgbClr val="002060"/>
                </a:solidFill>
              </a:rPr>
              <a:t> </a:t>
            </a:r>
            <a:r>
              <a:rPr lang="en-US" altLang="ko-KR" sz="2800" i="1" dirty="0" err="1">
                <a:solidFill>
                  <a:srgbClr val="002060"/>
                </a:solidFill>
              </a:rPr>
              <a:t>biti</a:t>
            </a:r>
            <a:r>
              <a:rPr lang="en-US" altLang="ko-KR" sz="2800" i="1" dirty="0">
                <a:solidFill>
                  <a:srgbClr val="002060"/>
                </a:solidFill>
              </a:rPr>
              <a:t> </a:t>
            </a:r>
            <a:r>
              <a:rPr lang="en-US" altLang="ko-KR" sz="2800" i="1" dirty="0" err="1">
                <a:solidFill>
                  <a:srgbClr val="002060"/>
                </a:solidFill>
              </a:rPr>
              <a:t>sposobni</a:t>
            </a:r>
            <a:r>
              <a:rPr lang="en-US" altLang="ko-KR" sz="2800" i="1" dirty="0">
                <a:solidFill>
                  <a:srgbClr val="002060"/>
                </a:solidFill>
              </a:rPr>
              <a:t> </a:t>
            </a:r>
            <a:r>
              <a:rPr lang="en-US" altLang="ko-KR" sz="2800" i="1" dirty="0" err="1">
                <a:solidFill>
                  <a:srgbClr val="002060"/>
                </a:solidFill>
              </a:rPr>
              <a:t>razlikovati</a:t>
            </a:r>
            <a:r>
              <a:rPr lang="en-US" altLang="ko-KR" sz="2800" i="1" dirty="0">
                <a:solidFill>
                  <a:srgbClr val="002060"/>
                </a:solidFill>
              </a:rPr>
              <a:t> </a:t>
            </a:r>
            <a:r>
              <a:rPr lang="en-US" altLang="ko-KR" sz="2800" i="1" dirty="0" err="1">
                <a:solidFill>
                  <a:srgbClr val="002060"/>
                </a:solidFill>
              </a:rPr>
              <a:t>kreativno</a:t>
            </a:r>
            <a:r>
              <a:rPr lang="en-US" altLang="ko-KR" sz="2800" i="1" dirty="0">
                <a:solidFill>
                  <a:srgbClr val="002060"/>
                </a:solidFill>
              </a:rPr>
              <a:t> od </a:t>
            </a:r>
            <a:r>
              <a:rPr lang="en-US" altLang="ko-KR" sz="2800" i="1" dirty="0" err="1">
                <a:solidFill>
                  <a:srgbClr val="002060"/>
                </a:solidFill>
              </a:rPr>
              <a:t>nekreativnog</a:t>
            </a:r>
            <a:r>
              <a:rPr lang="en-US" altLang="ko-KR" sz="2800" i="1" dirty="0">
                <a:solidFill>
                  <a:srgbClr val="002060"/>
                </a:solidFill>
              </a:rPr>
              <a:t>, </a:t>
            </a:r>
            <a:r>
              <a:rPr lang="en-US" altLang="ko-KR" sz="2800" i="1" dirty="0" err="1">
                <a:solidFill>
                  <a:srgbClr val="002060"/>
                </a:solidFill>
              </a:rPr>
              <a:t>produktivno</a:t>
            </a:r>
            <a:r>
              <a:rPr lang="en-US" altLang="ko-KR" sz="2800" i="1" dirty="0">
                <a:solidFill>
                  <a:srgbClr val="002060"/>
                </a:solidFill>
              </a:rPr>
              <a:t> od </a:t>
            </a:r>
            <a:r>
              <a:rPr lang="en-US" altLang="ko-KR" sz="2800" i="1" dirty="0" err="1">
                <a:solidFill>
                  <a:srgbClr val="002060"/>
                </a:solidFill>
              </a:rPr>
              <a:t>nebitnog</a:t>
            </a:r>
            <a:r>
              <a:rPr lang="en-US" altLang="ko-KR" sz="2800" i="1" dirty="0">
                <a:solidFill>
                  <a:srgbClr val="002060"/>
                </a:solidFill>
              </a:rPr>
              <a:t>. </a:t>
            </a:r>
            <a:r>
              <a:rPr lang="en-US" altLang="ko-KR" sz="2800" i="1" dirty="0" err="1">
                <a:solidFill>
                  <a:srgbClr val="002060"/>
                </a:solidFill>
              </a:rPr>
              <a:t>Prepreke</a:t>
            </a:r>
            <a:r>
              <a:rPr lang="en-US" altLang="ko-KR" sz="2800" i="1" dirty="0">
                <a:solidFill>
                  <a:srgbClr val="002060"/>
                </a:solidFill>
              </a:rPr>
              <a:t> </a:t>
            </a:r>
            <a:r>
              <a:rPr lang="en-US" altLang="ko-KR" sz="2800" i="1" dirty="0" err="1">
                <a:solidFill>
                  <a:srgbClr val="002060"/>
                </a:solidFill>
              </a:rPr>
              <a:t>evaluaciji</a:t>
            </a:r>
            <a:r>
              <a:rPr lang="en-US" altLang="ko-KR" sz="2800" i="1" dirty="0">
                <a:solidFill>
                  <a:srgbClr val="002060"/>
                </a:solidFill>
              </a:rPr>
              <a:t> </a:t>
            </a:r>
            <a:r>
              <a:rPr lang="en-US" altLang="ko-KR" sz="2800" i="1" dirty="0" err="1">
                <a:solidFill>
                  <a:srgbClr val="002060"/>
                </a:solidFill>
              </a:rPr>
              <a:t>su</a:t>
            </a:r>
            <a:r>
              <a:rPr lang="en-US" altLang="ko-KR" sz="2800" i="1" dirty="0">
                <a:solidFill>
                  <a:srgbClr val="002060"/>
                </a:solidFill>
              </a:rPr>
              <a:t>:</a:t>
            </a:r>
          </a:p>
          <a:p>
            <a:pPr lvl="2" algn="just"/>
            <a:r>
              <a:rPr lang="en-US" altLang="ko-KR" sz="2800" i="1" dirty="0">
                <a:solidFill>
                  <a:srgbClr val="FF0000"/>
                </a:solidFill>
              </a:rPr>
              <a:t>•	</a:t>
            </a:r>
            <a:r>
              <a:rPr lang="en-US" altLang="ko-KR" sz="2800" i="1" dirty="0" err="1">
                <a:solidFill>
                  <a:srgbClr val="FF0000"/>
                </a:solidFill>
              </a:rPr>
              <a:t>Strah</a:t>
            </a:r>
            <a:r>
              <a:rPr lang="en-US" altLang="ko-KR" sz="2800" i="1" dirty="0">
                <a:solidFill>
                  <a:srgbClr val="FF0000"/>
                </a:solidFill>
              </a:rPr>
              <a:t> od </a:t>
            </a:r>
            <a:r>
              <a:rPr lang="en-US" altLang="ko-KR" sz="2800" i="1" dirty="0" err="1">
                <a:solidFill>
                  <a:srgbClr val="FF0000"/>
                </a:solidFill>
              </a:rPr>
              <a:t>poniženja</a:t>
            </a:r>
            <a:r>
              <a:rPr lang="en-US" altLang="ko-KR" sz="2800" i="1" dirty="0">
                <a:solidFill>
                  <a:srgbClr val="FF0000"/>
                </a:solidFill>
              </a:rPr>
              <a:t>;</a:t>
            </a:r>
          </a:p>
          <a:p>
            <a:pPr lvl="2" algn="just"/>
            <a:r>
              <a:rPr lang="en-US" altLang="ko-KR" sz="2800" i="1" dirty="0">
                <a:solidFill>
                  <a:srgbClr val="FF0000"/>
                </a:solidFill>
              </a:rPr>
              <a:t>•	</a:t>
            </a:r>
            <a:r>
              <a:rPr lang="en-US" altLang="ko-KR" sz="2800" i="1" dirty="0" err="1">
                <a:solidFill>
                  <a:srgbClr val="FF0000"/>
                </a:solidFill>
              </a:rPr>
              <a:t>Strah</a:t>
            </a:r>
            <a:r>
              <a:rPr lang="en-US" altLang="ko-KR" sz="2800" i="1" dirty="0">
                <a:solidFill>
                  <a:srgbClr val="FF0000"/>
                </a:solidFill>
              </a:rPr>
              <a:t> od </a:t>
            </a:r>
            <a:r>
              <a:rPr lang="en-US" altLang="ko-KR" sz="2800" i="1" dirty="0" err="1">
                <a:solidFill>
                  <a:srgbClr val="FF0000"/>
                </a:solidFill>
              </a:rPr>
              <a:t>odbijanja</a:t>
            </a:r>
            <a:r>
              <a:rPr lang="en-US" altLang="ko-KR" sz="2800" i="1" dirty="0">
                <a:solidFill>
                  <a:srgbClr val="FF0000"/>
                </a:solidFill>
              </a:rPr>
              <a:t>.</a:t>
            </a:r>
            <a:endParaRPr lang="hr-HR" altLang="ko-KR" sz="2800" i="1" dirty="0">
              <a:solidFill>
                <a:srgbClr val="002060"/>
              </a:solidFill>
            </a:endParaRPr>
          </a:p>
        </p:txBody>
      </p:sp>
    </p:spTree>
    <p:extLst>
      <p:ext uri="{BB962C8B-B14F-4D97-AF65-F5344CB8AC3E}">
        <p14:creationId xmlns:p14="http://schemas.microsoft.com/office/powerpoint/2010/main" val="4011792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582963868"/>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2246769"/>
          </a:xfrm>
          <a:prstGeom prst="rect">
            <a:avLst/>
          </a:prstGeom>
          <a:noFill/>
          <a:ln>
            <a:solidFill>
              <a:srgbClr val="E12227"/>
            </a:solidFill>
          </a:ln>
        </p:spPr>
        <p:txBody>
          <a:bodyPr wrap="square" rtlCol="0">
            <a:spAutoFit/>
          </a:bodyPr>
          <a:lstStyle/>
          <a:p>
            <a:pPr algn="just"/>
            <a:r>
              <a:rPr lang="en-US" altLang="ko-KR" sz="2800" i="1" dirty="0" err="1">
                <a:solidFill>
                  <a:srgbClr val="002060"/>
                </a:solidFill>
              </a:rPr>
              <a:t>Faza</a:t>
            </a:r>
            <a:r>
              <a:rPr lang="en-US" altLang="ko-KR" sz="2800" i="1" dirty="0">
                <a:solidFill>
                  <a:srgbClr val="002060"/>
                </a:solidFill>
              </a:rPr>
              <a:t> 5: </a:t>
            </a:r>
            <a:r>
              <a:rPr lang="en-US" altLang="ko-KR" sz="2800" i="1" dirty="0" err="1">
                <a:solidFill>
                  <a:srgbClr val="002060"/>
                </a:solidFill>
              </a:rPr>
              <a:t>Ustrajnost</a:t>
            </a:r>
            <a:endParaRPr lang="en-US" altLang="ko-KR" sz="2800" i="1" dirty="0">
              <a:solidFill>
                <a:srgbClr val="002060"/>
              </a:solidFill>
            </a:endParaRPr>
          </a:p>
          <a:p>
            <a:pPr algn="just"/>
            <a:r>
              <a:rPr lang="en-US" altLang="ko-KR" sz="2800" i="1" dirty="0" err="1">
                <a:solidFill>
                  <a:srgbClr val="002060"/>
                </a:solidFill>
              </a:rPr>
              <a:t>Koncept</a:t>
            </a:r>
            <a:r>
              <a:rPr lang="en-US" altLang="ko-KR" sz="2800" i="1" dirty="0">
                <a:solidFill>
                  <a:srgbClr val="002060"/>
                </a:solidFill>
              </a:rPr>
              <a:t> </a:t>
            </a:r>
            <a:r>
              <a:rPr lang="en-US" altLang="ko-KR" sz="2800" i="1" dirty="0" err="1">
                <a:solidFill>
                  <a:srgbClr val="002060"/>
                </a:solidFill>
              </a:rPr>
              <a:t>stalnog</a:t>
            </a:r>
            <a:r>
              <a:rPr lang="en-US" altLang="ko-KR" sz="2800" i="1" dirty="0">
                <a:solidFill>
                  <a:srgbClr val="002060"/>
                </a:solidFill>
              </a:rPr>
              <a:t> </a:t>
            </a:r>
            <a:r>
              <a:rPr lang="en-US" altLang="ko-KR" sz="2800" i="1" dirty="0" err="1">
                <a:solidFill>
                  <a:srgbClr val="002060"/>
                </a:solidFill>
              </a:rPr>
              <a:t>poboljšanja</a:t>
            </a:r>
            <a:r>
              <a:rPr lang="en-US" altLang="ko-KR" sz="2800" i="1" dirty="0">
                <a:solidFill>
                  <a:srgbClr val="002060"/>
                </a:solidFill>
              </a:rPr>
              <a:t> </a:t>
            </a:r>
            <a:r>
              <a:rPr lang="en-US" altLang="ko-KR" sz="2800" i="1" dirty="0" err="1">
                <a:solidFill>
                  <a:srgbClr val="002060"/>
                </a:solidFill>
              </a:rPr>
              <a:t>navodi</a:t>
            </a:r>
            <a:r>
              <a:rPr lang="en-US" altLang="ko-KR" sz="2800" i="1" dirty="0">
                <a:solidFill>
                  <a:srgbClr val="002060"/>
                </a:solidFill>
              </a:rPr>
              <a:t> da </a:t>
            </a:r>
            <a:r>
              <a:rPr lang="en-US" altLang="ko-KR" sz="2800" i="1" dirty="0" err="1">
                <a:solidFill>
                  <a:srgbClr val="002060"/>
                </a:solidFill>
              </a:rPr>
              <a:t>svaki</a:t>
            </a:r>
            <a:r>
              <a:rPr lang="en-US" altLang="ko-KR" sz="2800" i="1" dirty="0">
                <a:solidFill>
                  <a:srgbClr val="002060"/>
                </a:solidFill>
              </a:rPr>
              <a:t> </a:t>
            </a:r>
            <a:r>
              <a:rPr lang="en-US" altLang="ko-KR" sz="2800" i="1" dirty="0" err="1">
                <a:solidFill>
                  <a:srgbClr val="002060"/>
                </a:solidFill>
              </a:rPr>
              <a:t>proces</a:t>
            </a:r>
            <a:r>
              <a:rPr lang="en-US" altLang="ko-KR" sz="2800" i="1" dirty="0">
                <a:solidFill>
                  <a:srgbClr val="002060"/>
                </a:solidFill>
              </a:rPr>
              <a:t> </a:t>
            </a:r>
            <a:r>
              <a:rPr lang="en-US" altLang="ko-KR" sz="2800" i="1" dirty="0" err="1">
                <a:solidFill>
                  <a:srgbClr val="002060"/>
                </a:solidFill>
              </a:rPr>
              <a:t>ili</a:t>
            </a:r>
            <a:r>
              <a:rPr lang="en-US" altLang="ko-KR" sz="2800" i="1" dirty="0">
                <a:solidFill>
                  <a:srgbClr val="002060"/>
                </a:solidFill>
              </a:rPr>
              <a:t> </a:t>
            </a:r>
            <a:r>
              <a:rPr lang="en-US" altLang="ko-KR" sz="2800" i="1" dirty="0" err="1">
                <a:solidFill>
                  <a:srgbClr val="002060"/>
                </a:solidFill>
              </a:rPr>
              <a:t>proizvod</a:t>
            </a:r>
            <a:r>
              <a:rPr lang="en-US" altLang="ko-KR" sz="2800" i="1" dirty="0">
                <a:solidFill>
                  <a:srgbClr val="002060"/>
                </a:solidFill>
              </a:rPr>
              <a:t> </a:t>
            </a:r>
            <a:r>
              <a:rPr lang="en-US" altLang="ko-KR" sz="2800" i="1" dirty="0" err="1">
                <a:solidFill>
                  <a:srgbClr val="002060"/>
                </a:solidFill>
              </a:rPr>
              <a:t>treba</a:t>
            </a:r>
            <a:r>
              <a:rPr lang="en-US" altLang="ko-KR" sz="2800" i="1" dirty="0">
                <a:solidFill>
                  <a:srgbClr val="002060"/>
                </a:solidFill>
              </a:rPr>
              <a:t> </a:t>
            </a:r>
            <a:r>
              <a:rPr lang="en-US" altLang="ko-KR" sz="2800" i="1" dirty="0" err="1">
                <a:solidFill>
                  <a:srgbClr val="002060"/>
                </a:solidFill>
              </a:rPr>
              <a:t>beskrajno</a:t>
            </a:r>
            <a:r>
              <a:rPr lang="en-US" altLang="ko-KR" sz="2800" i="1" dirty="0">
                <a:solidFill>
                  <a:srgbClr val="002060"/>
                </a:solidFill>
              </a:rPr>
              <a:t> </a:t>
            </a:r>
            <a:r>
              <a:rPr lang="en-US" altLang="ko-KR" sz="2800" i="1" dirty="0" err="1">
                <a:solidFill>
                  <a:srgbClr val="002060"/>
                </a:solidFill>
              </a:rPr>
              <a:t>revidirati</a:t>
            </a:r>
            <a:r>
              <a:rPr lang="en-US" altLang="ko-KR" sz="2800" i="1" dirty="0">
                <a:solidFill>
                  <a:srgbClr val="002060"/>
                </a:solidFill>
              </a:rPr>
              <a:t> </a:t>
            </a:r>
            <a:r>
              <a:rPr lang="en-US" altLang="ko-KR" sz="2800" i="1" dirty="0" err="1">
                <a:solidFill>
                  <a:srgbClr val="002060"/>
                </a:solidFill>
              </a:rPr>
              <a:t>i</a:t>
            </a:r>
            <a:r>
              <a:rPr lang="en-US" altLang="ko-KR" sz="2800" i="1" dirty="0">
                <a:solidFill>
                  <a:srgbClr val="002060"/>
                </a:solidFill>
              </a:rPr>
              <a:t> </a:t>
            </a:r>
            <a:r>
              <a:rPr lang="en-US" altLang="ko-KR" sz="2800" i="1" dirty="0" err="1">
                <a:solidFill>
                  <a:srgbClr val="002060"/>
                </a:solidFill>
              </a:rPr>
              <a:t>poboljšavati</a:t>
            </a:r>
            <a:r>
              <a:rPr lang="en-US" altLang="ko-KR" sz="2800" i="1" dirty="0">
                <a:solidFill>
                  <a:srgbClr val="002060"/>
                </a:solidFill>
              </a:rPr>
              <a:t>. </a:t>
            </a:r>
            <a:r>
              <a:rPr lang="en-US" altLang="ko-KR" sz="2800" i="1" dirty="0" err="1">
                <a:solidFill>
                  <a:srgbClr val="002060"/>
                </a:solidFill>
              </a:rPr>
              <a:t>Prepreke</a:t>
            </a:r>
            <a:r>
              <a:rPr lang="en-US" altLang="ko-KR" sz="2800" i="1" dirty="0">
                <a:solidFill>
                  <a:srgbClr val="002060"/>
                </a:solidFill>
              </a:rPr>
              <a:t> </a:t>
            </a:r>
            <a:r>
              <a:rPr lang="en-US" altLang="ko-KR" sz="2800" i="1" dirty="0" err="1">
                <a:solidFill>
                  <a:srgbClr val="002060"/>
                </a:solidFill>
              </a:rPr>
              <a:t>ustrajnosti</a:t>
            </a:r>
            <a:r>
              <a:rPr lang="en-US" altLang="ko-KR" sz="2800" i="1" dirty="0">
                <a:solidFill>
                  <a:srgbClr val="002060"/>
                </a:solidFill>
              </a:rPr>
              <a:t> </a:t>
            </a:r>
            <a:r>
              <a:rPr lang="en-US" altLang="ko-KR" sz="2800" i="1" dirty="0" err="1">
                <a:solidFill>
                  <a:srgbClr val="002060"/>
                </a:solidFill>
              </a:rPr>
              <a:t>uključuju</a:t>
            </a:r>
            <a:r>
              <a:rPr lang="en-US" altLang="ko-KR" sz="2800" i="1" dirty="0">
                <a:solidFill>
                  <a:srgbClr val="002060"/>
                </a:solidFill>
              </a:rPr>
              <a:t>:</a:t>
            </a:r>
          </a:p>
          <a:p>
            <a:pPr lvl="2" algn="just"/>
            <a:r>
              <a:rPr lang="en-US" altLang="ko-KR" sz="2800" i="1" dirty="0">
                <a:solidFill>
                  <a:srgbClr val="FF0000"/>
                </a:solidFill>
              </a:rPr>
              <a:t>•	</a:t>
            </a:r>
            <a:r>
              <a:rPr lang="en-US" altLang="ko-KR" sz="2800" i="1" dirty="0" err="1">
                <a:solidFill>
                  <a:srgbClr val="FF0000"/>
                </a:solidFill>
              </a:rPr>
              <a:t>Strah</a:t>
            </a:r>
            <a:r>
              <a:rPr lang="en-US" altLang="ko-KR" sz="2800" i="1" dirty="0">
                <a:solidFill>
                  <a:srgbClr val="FF0000"/>
                </a:solidFill>
              </a:rPr>
              <a:t> od </a:t>
            </a:r>
            <a:r>
              <a:rPr lang="en-US" altLang="ko-KR" sz="2800" i="1" dirty="0" err="1">
                <a:solidFill>
                  <a:srgbClr val="FF0000"/>
                </a:solidFill>
              </a:rPr>
              <a:t>neuspjeha</a:t>
            </a:r>
            <a:r>
              <a:rPr lang="en-US" altLang="ko-KR" sz="2800" i="1" dirty="0">
                <a:solidFill>
                  <a:srgbClr val="FF0000"/>
                </a:solidFill>
              </a:rPr>
              <a:t>;</a:t>
            </a:r>
          </a:p>
          <a:p>
            <a:pPr lvl="2" algn="just"/>
            <a:r>
              <a:rPr lang="en-US" altLang="ko-KR" sz="2800" i="1" dirty="0">
                <a:solidFill>
                  <a:srgbClr val="FF0000"/>
                </a:solidFill>
              </a:rPr>
              <a:t>•	</a:t>
            </a:r>
            <a:r>
              <a:rPr lang="en-US" altLang="ko-KR" sz="2800" i="1" dirty="0" err="1">
                <a:solidFill>
                  <a:srgbClr val="FF0000"/>
                </a:solidFill>
              </a:rPr>
              <a:t>Nedostatak</a:t>
            </a:r>
            <a:r>
              <a:rPr lang="en-US" altLang="ko-KR" sz="2800" i="1" dirty="0">
                <a:solidFill>
                  <a:srgbClr val="FF0000"/>
                </a:solidFill>
              </a:rPr>
              <a:t> </a:t>
            </a:r>
            <a:r>
              <a:rPr lang="en-US" altLang="ko-KR" sz="2800" i="1" dirty="0" err="1">
                <a:solidFill>
                  <a:srgbClr val="FF0000"/>
                </a:solidFill>
              </a:rPr>
              <a:t>nagrada</a:t>
            </a:r>
            <a:r>
              <a:rPr lang="en-US" altLang="ko-KR" sz="2800" i="1" dirty="0">
                <a:solidFill>
                  <a:srgbClr val="FF0000"/>
                </a:solidFill>
              </a:rPr>
              <a:t>.</a:t>
            </a:r>
          </a:p>
        </p:txBody>
      </p:sp>
    </p:spTree>
    <p:extLst>
      <p:ext uri="{BB962C8B-B14F-4D97-AF65-F5344CB8AC3E}">
        <p14:creationId xmlns:p14="http://schemas.microsoft.com/office/powerpoint/2010/main" val="330378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3759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1490152"/>
          </a:xfrm>
          <a:prstGeom prst="rect">
            <a:avLst/>
          </a:prstGeom>
        </p:spPr>
        <p:txBody>
          <a:bodyPr vert="horz" wrap="square" lIns="0" tIns="12700" rIns="0" bIns="0" rtlCol="0">
            <a:spAutoFit/>
          </a:bodyPr>
          <a:lstStyle/>
          <a:p>
            <a:pPr marL="12700">
              <a:spcBef>
                <a:spcPts val="100"/>
              </a:spcBef>
            </a:pPr>
            <a:r>
              <a:rPr lang="es-ES" sz="4800" b="1" dirty="0">
                <a:solidFill>
                  <a:srgbClr val="E12227"/>
                </a:solidFill>
              </a:rPr>
              <a:t>CILJEVI</a:t>
            </a:r>
            <a:br>
              <a:rPr lang="es-ES" sz="4800" b="1" dirty="0">
                <a:solidFill>
                  <a:srgbClr val="E12227"/>
                </a:solidFill>
              </a:rPr>
            </a:br>
            <a:endParaRPr sz="4800" dirty="0">
              <a:solidFill>
                <a:srgbClr val="E12227"/>
              </a:solidFill>
            </a:endParaRPr>
          </a:p>
        </p:txBody>
      </p:sp>
      <p:sp>
        <p:nvSpPr>
          <p:cNvPr id="17" name="object 17"/>
          <p:cNvSpPr txBox="1"/>
          <p:nvPr/>
        </p:nvSpPr>
        <p:spPr>
          <a:xfrm>
            <a:off x="1105032" y="2628900"/>
            <a:ext cx="13081000" cy="444994"/>
          </a:xfrm>
          <a:prstGeom prst="rect">
            <a:avLst/>
          </a:prstGeom>
        </p:spPr>
        <p:txBody>
          <a:bodyPr vert="horz" wrap="square" lIns="0" tIns="13970" rIns="0" bIns="0" rtlCol="0">
            <a:spAutoFit/>
          </a:bodyPr>
          <a:lstStyle/>
          <a:p>
            <a:pPr algn="just"/>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Na </a:t>
            </a:r>
            <a:r>
              <a:rPr lang="en-GB"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kraju</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en-GB"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ovog</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en-GB"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modula</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en-GB"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moći</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en-GB"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ćete</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a:t>
            </a: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3"/>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4"/>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84109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5922464"/>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078978" y="716442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3614817"/>
            <a:ext cx="14633534" cy="523220"/>
          </a:xfrm>
          <a:prstGeom prst="rect">
            <a:avLst/>
          </a:prstGeom>
          <a:noFill/>
        </p:spPr>
        <p:txBody>
          <a:bodyPr wrap="square" lIns="108000" rIns="108000" rtlCol="0">
            <a:spAutoFit/>
          </a:bodyPr>
          <a:lstStyle/>
          <a:p>
            <a:r>
              <a:rPr lang="en-GB" altLang="ko-KR" sz="2800" dirty="0" err="1">
                <a:solidFill>
                  <a:srgbClr val="243255"/>
                </a:solidFill>
                <a:cs typeface="Arial" pitchFamily="34" charset="0"/>
              </a:rPr>
              <a:t>Definirati</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kreativnost</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ocrtati</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njezinu</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važnost</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i</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identificirati</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njezine</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komponente</a:t>
            </a:r>
            <a:endParaRPr lang="en-GB" altLang="ko-KR" sz="2800" dirty="0">
              <a:solidFill>
                <a:srgbClr val="243255"/>
              </a:solidFill>
              <a:cs typeface="Arial" pitchFamily="34" charset="0"/>
            </a:endParaRPr>
          </a:p>
        </p:txBody>
      </p:sp>
      <p:sp>
        <p:nvSpPr>
          <p:cNvPr id="37" name="TextBox 8">
            <a:extLst>
              <a:ext uri="{FF2B5EF4-FFF2-40B4-BE49-F238E27FC236}">
                <a16:creationId xmlns:a16="http://schemas.microsoft.com/office/drawing/2014/main" id="{CAAA617F-02D8-4BEB-B5A9-29F73C53E850}"/>
              </a:ext>
            </a:extLst>
          </p:cNvPr>
          <p:cNvSpPr txBox="1"/>
          <p:nvPr/>
        </p:nvSpPr>
        <p:spPr>
          <a:xfrm>
            <a:off x="1637071" y="4774086"/>
            <a:ext cx="13524271" cy="523220"/>
          </a:xfrm>
          <a:prstGeom prst="rect">
            <a:avLst/>
          </a:prstGeom>
          <a:noFill/>
        </p:spPr>
        <p:txBody>
          <a:bodyPr wrap="square" lIns="108000" rIns="108000" rtlCol="0">
            <a:spAutoFit/>
          </a:bodyPr>
          <a:lstStyle/>
          <a:p>
            <a:r>
              <a:rPr lang="en-GB" altLang="ko-KR" sz="2800" dirty="0" err="1">
                <a:solidFill>
                  <a:srgbClr val="243255"/>
                </a:solidFill>
                <a:cs typeface="Arial" pitchFamily="34" charset="0"/>
              </a:rPr>
              <a:t>Objasniti</a:t>
            </a:r>
            <a:r>
              <a:rPr lang="en-GB" altLang="ko-KR" sz="2800" dirty="0">
                <a:solidFill>
                  <a:srgbClr val="243255"/>
                </a:solidFill>
                <a:cs typeface="Arial" pitchFamily="34" charset="0"/>
              </a:rPr>
              <a:t> 4P model </a:t>
            </a:r>
            <a:r>
              <a:rPr lang="en-GB" altLang="ko-KR" sz="2800" dirty="0" err="1">
                <a:solidFill>
                  <a:srgbClr val="243255"/>
                </a:solidFill>
                <a:cs typeface="Arial" pitchFamily="34" charset="0"/>
              </a:rPr>
              <a:t>kreativnosti</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i</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raspraviti</a:t>
            </a:r>
            <a:r>
              <a:rPr lang="en-GB" altLang="ko-KR" sz="2800" dirty="0">
                <a:solidFill>
                  <a:srgbClr val="243255"/>
                </a:solidFill>
                <a:cs typeface="Arial" pitchFamily="34" charset="0"/>
              </a:rPr>
              <a:t> o </a:t>
            </a:r>
            <a:r>
              <a:rPr lang="en-GB" altLang="ko-KR" sz="2800" dirty="0" err="1">
                <a:solidFill>
                  <a:srgbClr val="243255"/>
                </a:solidFill>
                <a:cs typeface="Arial" pitchFamily="34" charset="0"/>
              </a:rPr>
              <a:t>vrstama</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kreativnosti</a:t>
            </a:r>
            <a:endParaRPr lang="en-GB" altLang="ko-KR" sz="2800" dirty="0">
              <a:solidFill>
                <a:srgbClr val="243255"/>
              </a:solidFill>
              <a:cs typeface="Arial" pitchFamily="34" charset="0"/>
            </a:endParaRPr>
          </a:p>
        </p:txBody>
      </p:sp>
      <p:sp>
        <p:nvSpPr>
          <p:cNvPr id="41" name="TextBox 8">
            <a:extLst>
              <a:ext uri="{FF2B5EF4-FFF2-40B4-BE49-F238E27FC236}">
                <a16:creationId xmlns:a16="http://schemas.microsoft.com/office/drawing/2014/main" id="{D30CFFC9-0910-4AEB-ACCE-4FB39BBB51EE}"/>
              </a:ext>
            </a:extLst>
          </p:cNvPr>
          <p:cNvSpPr txBox="1"/>
          <p:nvPr/>
        </p:nvSpPr>
        <p:spPr>
          <a:xfrm>
            <a:off x="1676400" y="7100406"/>
            <a:ext cx="11049000" cy="523220"/>
          </a:xfrm>
          <a:prstGeom prst="rect">
            <a:avLst/>
          </a:prstGeom>
          <a:noFill/>
        </p:spPr>
        <p:txBody>
          <a:bodyPr wrap="square" lIns="108000" rIns="108000" rtlCol="0">
            <a:spAutoFit/>
          </a:bodyPr>
          <a:lstStyle/>
          <a:p>
            <a:r>
              <a:rPr lang="en-GB" altLang="ko-KR" sz="2800" dirty="0" err="1">
                <a:solidFill>
                  <a:srgbClr val="243255"/>
                </a:solidFill>
                <a:cs typeface="Arial" pitchFamily="34" charset="0"/>
              </a:rPr>
              <a:t>Definirati</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objasniti</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i</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primijeniti</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najčešće</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korištene</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tehnike</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kreativnosti</a:t>
            </a:r>
            <a:endParaRPr lang="en-GB" altLang="ko-KR" sz="2800" dirty="0">
              <a:solidFill>
                <a:srgbClr val="243255"/>
              </a:solidFill>
              <a:cs typeface="Arial" pitchFamily="34" charset="0"/>
            </a:endParaRP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5813003"/>
            <a:ext cx="9180871" cy="523220"/>
          </a:xfrm>
          <a:prstGeom prst="rect">
            <a:avLst/>
          </a:prstGeom>
          <a:noFill/>
        </p:spPr>
        <p:txBody>
          <a:bodyPr wrap="square" lIns="108000" rIns="108000" rtlCol="0">
            <a:spAutoFit/>
          </a:bodyPr>
          <a:lstStyle/>
          <a:p>
            <a:r>
              <a:rPr lang="en-US" altLang="ko-KR" sz="2800" dirty="0" err="1">
                <a:solidFill>
                  <a:srgbClr val="243255"/>
                </a:solidFill>
                <a:cs typeface="Arial" pitchFamily="34" charset="0"/>
              </a:rPr>
              <a:t>Razumjeti</a:t>
            </a:r>
            <a:r>
              <a:rPr lang="en-US" altLang="ko-KR" sz="2800" dirty="0">
                <a:solidFill>
                  <a:srgbClr val="243255"/>
                </a:solidFill>
                <a:cs typeface="Arial" pitchFamily="34" charset="0"/>
              </a:rPr>
              <a:t> </a:t>
            </a:r>
            <a:r>
              <a:rPr lang="en-US" altLang="ko-KR" sz="2800" dirty="0" err="1">
                <a:solidFill>
                  <a:srgbClr val="243255"/>
                </a:solidFill>
                <a:cs typeface="Arial" pitchFamily="34" charset="0"/>
              </a:rPr>
              <a:t>kako</a:t>
            </a:r>
            <a:r>
              <a:rPr lang="en-US" altLang="ko-KR" sz="2800" dirty="0">
                <a:solidFill>
                  <a:srgbClr val="243255"/>
                </a:solidFill>
                <a:cs typeface="Arial" pitchFamily="34" charset="0"/>
              </a:rPr>
              <a:t> </a:t>
            </a:r>
            <a:r>
              <a:rPr lang="en-US" altLang="ko-KR" sz="2800" dirty="0" err="1">
                <a:solidFill>
                  <a:srgbClr val="243255"/>
                </a:solidFill>
                <a:cs typeface="Arial" pitchFamily="34" charset="0"/>
              </a:rPr>
              <a:t>izgraditi</a:t>
            </a:r>
            <a:r>
              <a:rPr lang="en-US" altLang="ko-KR" sz="2800" dirty="0">
                <a:solidFill>
                  <a:srgbClr val="243255"/>
                </a:solidFill>
                <a:cs typeface="Arial" pitchFamily="34" charset="0"/>
              </a:rPr>
              <a:t> </a:t>
            </a:r>
            <a:r>
              <a:rPr lang="en-US" altLang="ko-KR" sz="2800" dirty="0" err="1">
                <a:solidFill>
                  <a:srgbClr val="243255"/>
                </a:solidFill>
                <a:cs typeface="Arial" pitchFamily="34" charset="0"/>
              </a:rPr>
              <a:t>kreativne</a:t>
            </a:r>
            <a:r>
              <a:rPr lang="en-US" altLang="ko-KR" sz="2800" dirty="0">
                <a:solidFill>
                  <a:srgbClr val="243255"/>
                </a:solidFill>
                <a:cs typeface="Arial" pitchFamily="34" charset="0"/>
              </a:rPr>
              <a:t> </a:t>
            </a:r>
            <a:r>
              <a:rPr lang="en-US" altLang="ko-KR" sz="2800" dirty="0" err="1">
                <a:solidFill>
                  <a:srgbClr val="243255"/>
                </a:solidFill>
                <a:cs typeface="Arial" pitchFamily="34" charset="0"/>
              </a:rPr>
              <a:t>timove</a:t>
            </a:r>
            <a:endParaRPr lang="ko-KR" altLang="en-US" sz="2800" dirty="0">
              <a:solidFill>
                <a:srgbClr val="243255"/>
              </a:solidFill>
              <a:cs typeface="Arial" pitchFamily="34" charset="0"/>
            </a:endParaRPr>
          </a:p>
        </p:txBody>
      </p:sp>
      <p:sp>
        <p:nvSpPr>
          <p:cNvPr id="19" name="object 4">
            <a:extLst>
              <a:ext uri="{FF2B5EF4-FFF2-40B4-BE49-F238E27FC236}">
                <a16:creationId xmlns:a16="http://schemas.microsoft.com/office/drawing/2014/main" id="{8C048760-2215-47FF-98AE-D2506BBD665E}"/>
              </a:ext>
            </a:extLst>
          </p:cNvPr>
          <p:cNvSpPr/>
          <p:nvPr/>
        </p:nvSpPr>
        <p:spPr>
          <a:xfrm rot="16200000">
            <a:off x="1066786" y="82555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8">
            <a:extLst>
              <a:ext uri="{FF2B5EF4-FFF2-40B4-BE49-F238E27FC236}">
                <a16:creationId xmlns:a16="http://schemas.microsoft.com/office/drawing/2014/main" id="{D30CFFC9-0910-4AEB-ACCE-4FB39BBB51EE}"/>
              </a:ext>
            </a:extLst>
          </p:cNvPr>
          <p:cNvSpPr txBox="1"/>
          <p:nvPr/>
        </p:nvSpPr>
        <p:spPr>
          <a:xfrm>
            <a:off x="1664208" y="8191500"/>
            <a:ext cx="11049000" cy="523220"/>
          </a:xfrm>
          <a:prstGeom prst="rect">
            <a:avLst/>
          </a:prstGeom>
          <a:noFill/>
        </p:spPr>
        <p:txBody>
          <a:bodyPr wrap="square" lIns="108000" rIns="108000" rtlCol="0">
            <a:spAutoFit/>
          </a:bodyPr>
          <a:lstStyle/>
          <a:p>
            <a:r>
              <a:rPr lang="en-GB" altLang="ko-KR" sz="2800" dirty="0" err="1">
                <a:solidFill>
                  <a:srgbClr val="243255"/>
                </a:solidFill>
                <a:cs typeface="Arial" pitchFamily="34" charset="0"/>
              </a:rPr>
              <a:t>Objasniti</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okvire</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dizajn</a:t>
            </a:r>
            <a:r>
              <a:rPr lang="en-GB" altLang="ko-KR" sz="2800" dirty="0">
                <a:solidFill>
                  <a:srgbClr val="243255"/>
                </a:solidFill>
                <a:cs typeface="Arial" pitchFamily="34" charset="0"/>
              </a:rPr>
              <a:t> </a:t>
            </a:r>
            <a:r>
              <a:rPr lang="en-GB" altLang="ko-KR" sz="2800" dirty="0" err="1">
                <a:solidFill>
                  <a:srgbClr val="243255"/>
                </a:solidFill>
                <a:cs typeface="Arial" pitchFamily="34" charset="0"/>
              </a:rPr>
              <a:t>razmišljanja</a:t>
            </a:r>
            <a:endParaRPr lang="en-GB" altLang="ko-KR" sz="2800" dirty="0">
              <a:solidFill>
                <a:srgbClr val="243255"/>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784332434"/>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2554545"/>
          </a:xfrm>
          <a:prstGeom prst="rect">
            <a:avLst/>
          </a:prstGeom>
          <a:noFill/>
          <a:ln>
            <a:solidFill>
              <a:srgbClr val="E12227"/>
            </a:solidFill>
          </a:ln>
        </p:spPr>
        <p:txBody>
          <a:bodyPr wrap="square" rtlCol="0">
            <a:spAutoFit/>
          </a:bodyPr>
          <a:lstStyle/>
          <a:p>
            <a:pPr algn="ctr"/>
            <a:r>
              <a:rPr lang="en-US" altLang="ko-KR" sz="3200" i="1" dirty="0">
                <a:solidFill>
                  <a:srgbClr val="002060"/>
                </a:solidFill>
              </a:rPr>
              <a:t>“</a:t>
            </a:r>
            <a:r>
              <a:rPr lang="en-US" altLang="ko-KR" sz="3200" i="1" dirty="0" err="1">
                <a:solidFill>
                  <a:srgbClr val="002060"/>
                </a:solidFill>
              </a:rPr>
              <a:t>Ključ</a:t>
            </a:r>
            <a:r>
              <a:rPr lang="en-US" altLang="ko-KR" sz="3200" i="1" dirty="0">
                <a:solidFill>
                  <a:srgbClr val="002060"/>
                </a:solidFill>
              </a:rPr>
              <a:t> za </a:t>
            </a:r>
            <a:r>
              <a:rPr lang="en-US" altLang="ko-KR" sz="3200" i="1" dirty="0" err="1">
                <a:solidFill>
                  <a:srgbClr val="002060"/>
                </a:solidFill>
              </a:rPr>
              <a:t>otklanjanje</a:t>
            </a:r>
            <a:r>
              <a:rPr lang="en-US" altLang="ko-KR" sz="3200" i="1" dirty="0">
                <a:solidFill>
                  <a:srgbClr val="002060"/>
                </a:solidFill>
              </a:rPr>
              <a:t> </a:t>
            </a:r>
            <a:r>
              <a:rPr lang="en-US" altLang="ko-KR" sz="3200" i="1" dirty="0" err="1">
                <a:solidFill>
                  <a:srgbClr val="002060"/>
                </a:solidFill>
              </a:rPr>
              <a:t>blokova</a:t>
            </a:r>
            <a:r>
              <a:rPr lang="en-US" altLang="ko-KR" sz="3200" i="1" dirty="0">
                <a:solidFill>
                  <a:srgbClr val="002060"/>
                </a:solidFill>
              </a:rPr>
              <a:t> </a:t>
            </a:r>
            <a:r>
              <a:rPr lang="en-US" altLang="ko-KR" sz="3200" i="1" dirty="0" err="1">
                <a:solidFill>
                  <a:srgbClr val="002060"/>
                </a:solidFill>
              </a:rPr>
              <a:t>kreativnosti</a:t>
            </a:r>
            <a:r>
              <a:rPr lang="en-US" altLang="ko-KR" sz="3200" i="1" dirty="0">
                <a:solidFill>
                  <a:srgbClr val="002060"/>
                </a:solidFill>
              </a:rPr>
              <a:t> </a:t>
            </a:r>
            <a:r>
              <a:rPr lang="en-US" altLang="ko-KR" sz="3200" i="1" dirty="0" err="1">
                <a:solidFill>
                  <a:srgbClr val="002060"/>
                </a:solidFill>
              </a:rPr>
              <a:t>leži</a:t>
            </a:r>
            <a:r>
              <a:rPr lang="en-US" altLang="ko-KR" sz="3200" i="1" dirty="0">
                <a:solidFill>
                  <a:srgbClr val="002060"/>
                </a:solidFill>
              </a:rPr>
              <a:t> u </a:t>
            </a:r>
            <a:r>
              <a:rPr lang="en-US" altLang="ko-KR" sz="3200" i="1" dirty="0" err="1">
                <a:solidFill>
                  <a:srgbClr val="002060"/>
                </a:solidFill>
              </a:rPr>
              <a:t>vrsti</a:t>
            </a:r>
            <a:r>
              <a:rPr lang="en-US" altLang="ko-KR" sz="3200" i="1" dirty="0">
                <a:solidFill>
                  <a:srgbClr val="002060"/>
                </a:solidFill>
              </a:rPr>
              <a:t> </a:t>
            </a:r>
            <a:r>
              <a:rPr lang="en-US" altLang="ko-KR" sz="3200" i="1" dirty="0" err="1">
                <a:solidFill>
                  <a:srgbClr val="002060"/>
                </a:solidFill>
              </a:rPr>
              <a:t>samopoštovanja</a:t>
            </a:r>
            <a:r>
              <a:rPr lang="en-US" altLang="ko-KR" sz="3200" i="1" dirty="0">
                <a:solidFill>
                  <a:srgbClr val="002060"/>
                </a:solidFill>
              </a:rPr>
              <a:t> </a:t>
            </a:r>
            <a:r>
              <a:rPr lang="en-US" altLang="ko-KR" sz="3200" i="1" dirty="0" err="1">
                <a:solidFill>
                  <a:srgbClr val="002060"/>
                </a:solidFill>
              </a:rPr>
              <a:t>koja</a:t>
            </a:r>
            <a:r>
              <a:rPr lang="en-US" altLang="ko-KR" sz="3200" i="1" dirty="0">
                <a:solidFill>
                  <a:srgbClr val="002060"/>
                </a:solidFill>
              </a:rPr>
              <a:t> </a:t>
            </a:r>
            <a:r>
              <a:rPr lang="en-US" altLang="ko-KR" sz="3200" i="1" dirty="0" err="1">
                <a:solidFill>
                  <a:srgbClr val="002060"/>
                </a:solidFill>
              </a:rPr>
              <a:t>uspijeva</a:t>
            </a:r>
            <a:r>
              <a:rPr lang="en-US" altLang="ko-KR" sz="3200" i="1" dirty="0">
                <a:solidFill>
                  <a:srgbClr val="002060"/>
                </a:solidFill>
              </a:rPr>
              <a:t> u </a:t>
            </a:r>
            <a:r>
              <a:rPr lang="en-US" altLang="ko-KR" sz="3200" i="1" dirty="0" err="1">
                <a:solidFill>
                  <a:srgbClr val="002060"/>
                </a:solidFill>
              </a:rPr>
              <a:t>otvorenoj</a:t>
            </a:r>
            <a:r>
              <a:rPr lang="en-US" altLang="ko-KR" sz="3200" i="1" dirty="0">
                <a:solidFill>
                  <a:srgbClr val="002060"/>
                </a:solidFill>
              </a:rPr>
              <a:t>, </a:t>
            </a:r>
            <a:r>
              <a:rPr lang="en-US" altLang="ko-KR" sz="3200" i="1" dirty="0" err="1">
                <a:solidFill>
                  <a:srgbClr val="002060"/>
                </a:solidFill>
              </a:rPr>
              <a:t>istinitoj</a:t>
            </a:r>
            <a:r>
              <a:rPr lang="en-US" altLang="ko-KR" sz="3200" i="1" dirty="0">
                <a:solidFill>
                  <a:srgbClr val="002060"/>
                </a:solidFill>
              </a:rPr>
              <a:t> </a:t>
            </a:r>
            <a:r>
              <a:rPr lang="en-US" altLang="ko-KR" sz="3200" i="1" dirty="0" err="1">
                <a:solidFill>
                  <a:srgbClr val="002060"/>
                </a:solidFill>
              </a:rPr>
              <a:t>organizaciji</a:t>
            </a:r>
            <a:r>
              <a:rPr lang="en-US" altLang="ko-KR" sz="3200" i="1" dirty="0">
                <a:solidFill>
                  <a:srgbClr val="002060"/>
                </a:solidFill>
              </a:rPr>
              <a:t>, u </a:t>
            </a:r>
            <a:r>
              <a:rPr lang="en-US" altLang="ko-KR" sz="3200" i="1" dirty="0" err="1">
                <a:solidFill>
                  <a:srgbClr val="002060"/>
                </a:solidFill>
              </a:rPr>
              <a:t>kojoj</a:t>
            </a:r>
            <a:r>
              <a:rPr lang="en-US" altLang="ko-KR" sz="3200" i="1" dirty="0">
                <a:solidFill>
                  <a:srgbClr val="002060"/>
                </a:solidFill>
              </a:rPr>
              <a:t> </a:t>
            </a:r>
            <a:r>
              <a:rPr lang="en-US" altLang="ko-KR" sz="3200" i="1" dirty="0" err="1">
                <a:solidFill>
                  <a:srgbClr val="002060"/>
                </a:solidFill>
              </a:rPr>
              <a:t>svatko</a:t>
            </a:r>
            <a:r>
              <a:rPr lang="en-US" altLang="ko-KR" sz="3200" i="1" dirty="0">
                <a:solidFill>
                  <a:srgbClr val="002060"/>
                </a:solidFill>
              </a:rPr>
              <a:t> </a:t>
            </a:r>
            <a:r>
              <a:rPr lang="en-US" altLang="ko-KR" sz="3200" i="1" dirty="0" err="1">
                <a:solidFill>
                  <a:srgbClr val="002060"/>
                </a:solidFill>
              </a:rPr>
              <a:t>može</a:t>
            </a:r>
            <a:r>
              <a:rPr lang="en-US" altLang="ko-KR" sz="3200" i="1" dirty="0">
                <a:solidFill>
                  <a:srgbClr val="002060"/>
                </a:solidFill>
              </a:rPr>
              <a:t> </a:t>
            </a:r>
            <a:r>
              <a:rPr lang="en-US" altLang="ko-KR" sz="3200" i="1" dirty="0" err="1">
                <a:solidFill>
                  <a:srgbClr val="002060"/>
                </a:solidFill>
              </a:rPr>
              <a:t>otvoreno</a:t>
            </a:r>
            <a:r>
              <a:rPr lang="en-US" altLang="ko-KR" sz="3200" i="1" dirty="0">
                <a:solidFill>
                  <a:srgbClr val="002060"/>
                </a:solidFill>
              </a:rPr>
              <a:t> </a:t>
            </a:r>
            <a:r>
              <a:rPr lang="en-US" altLang="ko-KR" sz="3200" i="1" dirty="0" err="1">
                <a:solidFill>
                  <a:srgbClr val="002060"/>
                </a:solidFill>
              </a:rPr>
              <a:t>izraziti</a:t>
            </a:r>
            <a:r>
              <a:rPr lang="en-US" altLang="ko-KR" sz="3200" i="1" dirty="0">
                <a:solidFill>
                  <a:srgbClr val="002060"/>
                </a:solidFill>
              </a:rPr>
              <a:t> </a:t>
            </a:r>
            <a:r>
              <a:rPr lang="en-US" altLang="ko-KR" sz="3200" i="1" dirty="0" err="1">
                <a:solidFill>
                  <a:srgbClr val="002060"/>
                </a:solidFill>
              </a:rPr>
              <a:t>svoje</a:t>
            </a:r>
            <a:r>
              <a:rPr lang="en-US" altLang="ko-KR" sz="3200" i="1" dirty="0">
                <a:solidFill>
                  <a:srgbClr val="002060"/>
                </a:solidFill>
              </a:rPr>
              <a:t> </a:t>
            </a:r>
            <a:r>
              <a:rPr lang="en-US" altLang="ko-KR" sz="3200" i="1" dirty="0" err="1">
                <a:solidFill>
                  <a:srgbClr val="002060"/>
                </a:solidFill>
              </a:rPr>
              <a:t>brige</a:t>
            </a:r>
            <a:r>
              <a:rPr lang="en-US" altLang="ko-KR" sz="3200" i="1" dirty="0">
                <a:solidFill>
                  <a:srgbClr val="002060"/>
                </a:solidFill>
              </a:rPr>
              <a:t> </a:t>
            </a:r>
            <a:r>
              <a:rPr lang="en-US" altLang="ko-KR" sz="3200" i="1" dirty="0" err="1">
                <a:solidFill>
                  <a:srgbClr val="002060"/>
                </a:solidFill>
              </a:rPr>
              <a:t>i</a:t>
            </a:r>
            <a:r>
              <a:rPr lang="en-US" altLang="ko-KR" sz="3200" i="1" dirty="0">
                <a:solidFill>
                  <a:srgbClr val="002060"/>
                </a:solidFill>
              </a:rPr>
              <a:t> </a:t>
            </a:r>
            <a:r>
              <a:rPr lang="en-US" altLang="ko-KR" sz="3200" i="1" dirty="0" err="1">
                <a:solidFill>
                  <a:srgbClr val="002060"/>
                </a:solidFill>
              </a:rPr>
              <a:t>gdje</a:t>
            </a:r>
            <a:r>
              <a:rPr lang="en-US" altLang="ko-KR" sz="3200" i="1" dirty="0">
                <a:solidFill>
                  <a:srgbClr val="002060"/>
                </a:solidFill>
              </a:rPr>
              <a:t> </a:t>
            </a:r>
            <a:r>
              <a:rPr lang="en-US" altLang="ko-KR" sz="3200" i="1" dirty="0" err="1">
                <a:solidFill>
                  <a:srgbClr val="002060"/>
                </a:solidFill>
              </a:rPr>
              <a:t>će</a:t>
            </a:r>
            <a:r>
              <a:rPr lang="en-US" altLang="ko-KR" sz="3200" i="1" dirty="0">
                <a:solidFill>
                  <a:srgbClr val="002060"/>
                </a:solidFill>
              </a:rPr>
              <a:t> </a:t>
            </a:r>
            <a:r>
              <a:rPr lang="en-US" altLang="ko-KR" sz="3200" i="1" dirty="0" err="1">
                <a:solidFill>
                  <a:srgbClr val="002060"/>
                </a:solidFill>
              </a:rPr>
              <a:t>njihova</a:t>
            </a:r>
            <a:r>
              <a:rPr lang="en-US" altLang="ko-KR" sz="3200" i="1" dirty="0">
                <a:solidFill>
                  <a:srgbClr val="002060"/>
                </a:solidFill>
              </a:rPr>
              <a:t> </a:t>
            </a:r>
            <a:r>
              <a:rPr lang="en-US" altLang="ko-KR" sz="3200" i="1" dirty="0" err="1">
                <a:solidFill>
                  <a:srgbClr val="002060"/>
                </a:solidFill>
              </a:rPr>
              <a:t>ljudskost</a:t>
            </a:r>
            <a:r>
              <a:rPr lang="en-US" altLang="ko-KR" sz="3200" i="1" dirty="0">
                <a:solidFill>
                  <a:srgbClr val="002060"/>
                </a:solidFill>
              </a:rPr>
              <a:t> </a:t>
            </a:r>
            <a:r>
              <a:rPr lang="en-US" altLang="ko-KR" sz="3200" i="1" dirty="0" err="1">
                <a:solidFill>
                  <a:srgbClr val="002060"/>
                </a:solidFill>
              </a:rPr>
              <a:t>biti</a:t>
            </a:r>
            <a:r>
              <a:rPr lang="en-US" altLang="ko-KR" sz="3200" i="1" dirty="0">
                <a:solidFill>
                  <a:srgbClr val="002060"/>
                </a:solidFill>
              </a:rPr>
              <a:t> </a:t>
            </a:r>
            <a:r>
              <a:rPr lang="en-US" altLang="ko-KR" sz="3200" i="1" dirty="0" err="1">
                <a:solidFill>
                  <a:srgbClr val="002060"/>
                </a:solidFill>
              </a:rPr>
              <a:t>prihvaćena</a:t>
            </a:r>
            <a:r>
              <a:rPr lang="en-US" altLang="ko-KR" sz="3200" i="1" dirty="0">
                <a:solidFill>
                  <a:srgbClr val="002060"/>
                </a:solidFill>
              </a:rPr>
              <a:t>. </a:t>
            </a:r>
            <a:r>
              <a:rPr lang="en-US" altLang="ko-KR" sz="3200" i="1" dirty="0" err="1">
                <a:solidFill>
                  <a:srgbClr val="002060"/>
                </a:solidFill>
              </a:rPr>
              <a:t>Kada</a:t>
            </a:r>
            <a:r>
              <a:rPr lang="en-US" altLang="ko-KR" sz="3200" i="1" dirty="0">
                <a:solidFill>
                  <a:srgbClr val="002060"/>
                </a:solidFill>
              </a:rPr>
              <a:t> se </a:t>
            </a:r>
            <a:r>
              <a:rPr lang="en-US" altLang="ko-KR" sz="3200" i="1" dirty="0" err="1">
                <a:solidFill>
                  <a:srgbClr val="002060"/>
                </a:solidFill>
              </a:rPr>
              <a:t>možemo</a:t>
            </a:r>
            <a:r>
              <a:rPr lang="en-US" altLang="ko-KR" sz="3200" i="1" dirty="0">
                <a:solidFill>
                  <a:srgbClr val="002060"/>
                </a:solidFill>
              </a:rPr>
              <a:t> </a:t>
            </a:r>
            <a:r>
              <a:rPr lang="en-US" altLang="ko-KR" sz="3200" i="1" dirty="0" err="1">
                <a:solidFill>
                  <a:srgbClr val="002060"/>
                </a:solidFill>
              </a:rPr>
              <a:t>usredotočiti</a:t>
            </a:r>
            <a:r>
              <a:rPr lang="en-US" altLang="ko-KR" sz="3200" i="1" dirty="0">
                <a:solidFill>
                  <a:srgbClr val="002060"/>
                </a:solidFill>
              </a:rPr>
              <a:t> </a:t>
            </a:r>
            <a:r>
              <a:rPr lang="en-US" altLang="ko-KR" sz="3200" i="1" dirty="0" err="1">
                <a:solidFill>
                  <a:srgbClr val="002060"/>
                </a:solidFill>
              </a:rPr>
              <a:t>na</a:t>
            </a:r>
            <a:r>
              <a:rPr lang="en-US" altLang="ko-KR" sz="3200" i="1" dirty="0">
                <a:solidFill>
                  <a:srgbClr val="002060"/>
                </a:solidFill>
              </a:rPr>
              <a:t> </a:t>
            </a:r>
            <a:r>
              <a:rPr lang="en-US" altLang="ko-KR" sz="3200" i="1" dirty="0" err="1">
                <a:solidFill>
                  <a:srgbClr val="002060"/>
                </a:solidFill>
              </a:rPr>
              <a:t>probleme</a:t>
            </a:r>
            <a:r>
              <a:rPr lang="en-US" altLang="ko-KR" sz="3200" i="1" dirty="0">
                <a:solidFill>
                  <a:srgbClr val="002060"/>
                </a:solidFill>
              </a:rPr>
              <a:t>, a ne </a:t>
            </a:r>
            <a:r>
              <a:rPr lang="en-US" altLang="ko-KR" sz="3200" i="1" dirty="0" err="1">
                <a:solidFill>
                  <a:srgbClr val="002060"/>
                </a:solidFill>
              </a:rPr>
              <a:t>na</a:t>
            </a:r>
            <a:r>
              <a:rPr lang="en-US" altLang="ko-KR" sz="3200" i="1" dirty="0">
                <a:solidFill>
                  <a:srgbClr val="002060"/>
                </a:solidFill>
              </a:rPr>
              <a:t> </a:t>
            </a:r>
            <a:r>
              <a:rPr lang="en-US" altLang="ko-KR" sz="3200" i="1" dirty="0" err="1">
                <a:solidFill>
                  <a:srgbClr val="002060"/>
                </a:solidFill>
              </a:rPr>
              <a:t>obranu</a:t>
            </a:r>
            <a:r>
              <a:rPr lang="en-US" altLang="ko-KR" sz="3200" i="1" dirty="0">
                <a:solidFill>
                  <a:srgbClr val="002060"/>
                </a:solidFill>
              </a:rPr>
              <a:t>, </a:t>
            </a:r>
            <a:r>
              <a:rPr lang="en-US" altLang="ko-KR" sz="3200" i="1" dirty="0" err="1">
                <a:solidFill>
                  <a:srgbClr val="002060"/>
                </a:solidFill>
              </a:rPr>
              <a:t>i</a:t>
            </a:r>
            <a:r>
              <a:rPr lang="en-US" altLang="ko-KR" sz="3200" i="1" dirty="0">
                <a:solidFill>
                  <a:srgbClr val="002060"/>
                </a:solidFill>
              </a:rPr>
              <a:t> </a:t>
            </a:r>
            <a:r>
              <a:rPr lang="en-US" altLang="ko-KR" sz="3200" i="1" dirty="0" err="1">
                <a:solidFill>
                  <a:srgbClr val="002060"/>
                </a:solidFill>
              </a:rPr>
              <a:t>kada</a:t>
            </a:r>
            <a:r>
              <a:rPr lang="en-US" altLang="ko-KR" sz="3200" i="1" dirty="0">
                <a:solidFill>
                  <a:srgbClr val="002060"/>
                </a:solidFill>
              </a:rPr>
              <a:t> se </a:t>
            </a:r>
            <a:r>
              <a:rPr lang="en-US" altLang="ko-KR" sz="3200" i="1" dirty="0" err="1">
                <a:solidFill>
                  <a:srgbClr val="002060"/>
                </a:solidFill>
              </a:rPr>
              <a:t>svi</a:t>
            </a:r>
            <a:r>
              <a:rPr lang="en-US" altLang="ko-KR" sz="3200" i="1" dirty="0">
                <a:solidFill>
                  <a:srgbClr val="002060"/>
                </a:solidFill>
              </a:rPr>
              <a:t> </a:t>
            </a:r>
            <a:r>
              <a:rPr lang="en-US" altLang="ko-KR" sz="3200" i="1" dirty="0" err="1">
                <a:solidFill>
                  <a:srgbClr val="002060"/>
                </a:solidFill>
              </a:rPr>
              <a:t>osjećamo</a:t>
            </a:r>
            <a:r>
              <a:rPr lang="en-US" altLang="ko-KR" sz="3200" i="1" dirty="0">
                <a:solidFill>
                  <a:srgbClr val="002060"/>
                </a:solidFill>
              </a:rPr>
              <a:t> </a:t>
            </a:r>
            <a:r>
              <a:rPr lang="en-US" altLang="ko-KR" sz="3200" i="1" dirty="0" err="1">
                <a:solidFill>
                  <a:srgbClr val="002060"/>
                </a:solidFill>
              </a:rPr>
              <a:t>sigurnima</a:t>
            </a:r>
            <a:r>
              <a:rPr lang="en-US" altLang="ko-KR" sz="3200" i="1" dirty="0">
                <a:solidFill>
                  <a:srgbClr val="002060"/>
                </a:solidFill>
              </a:rPr>
              <a:t> da </a:t>
            </a:r>
            <a:r>
              <a:rPr lang="en-US" altLang="ko-KR" sz="3200" i="1" dirty="0" err="1">
                <a:solidFill>
                  <a:srgbClr val="002060"/>
                </a:solidFill>
              </a:rPr>
              <a:t>priznamo</a:t>
            </a:r>
            <a:r>
              <a:rPr lang="en-US" altLang="ko-KR" sz="3200" i="1" dirty="0">
                <a:solidFill>
                  <a:srgbClr val="002060"/>
                </a:solidFill>
              </a:rPr>
              <a:t> </a:t>
            </a:r>
            <a:r>
              <a:rPr lang="en-US" altLang="ko-KR" sz="3200" i="1" dirty="0" err="1">
                <a:solidFill>
                  <a:srgbClr val="002060"/>
                </a:solidFill>
              </a:rPr>
              <a:t>svoje</a:t>
            </a:r>
            <a:r>
              <a:rPr lang="en-US" altLang="ko-KR" sz="3200" i="1" dirty="0">
                <a:solidFill>
                  <a:srgbClr val="002060"/>
                </a:solidFill>
              </a:rPr>
              <a:t> </a:t>
            </a:r>
            <a:r>
              <a:rPr lang="en-US" altLang="ko-KR" sz="3200" i="1" dirty="0" err="1">
                <a:solidFill>
                  <a:srgbClr val="002060"/>
                </a:solidFill>
              </a:rPr>
              <a:t>strahove</a:t>
            </a:r>
            <a:r>
              <a:rPr lang="en-US" altLang="ko-KR" sz="3200" i="1" dirty="0">
                <a:solidFill>
                  <a:srgbClr val="002060"/>
                </a:solidFill>
              </a:rPr>
              <a:t>, </a:t>
            </a:r>
            <a:r>
              <a:rPr lang="en-US" altLang="ko-KR" sz="3200" i="1" dirty="0" err="1">
                <a:solidFill>
                  <a:srgbClr val="002060"/>
                </a:solidFill>
              </a:rPr>
              <a:t>organizacija</a:t>
            </a:r>
            <a:r>
              <a:rPr lang="en-US" altLang="ko-KR" sz="3200" i="1" dirty="0">
                <a:solidFill>
                  <a:srgbClr val="002060"/>
                </a:solidFill>
              </a:rPr>
              <a:t> </a:t>
            </a:r>
            <a:r>
              <a:rPr lang="en-US" altLang="ko-KR" sz="3200" i="1" dirty="0" err="1">
                <a:solidFill>
                  <a:srgbClr val="002060"/>
                </a:solidFill>
              </a:rPr>
              <a:t>postaje</a:t>
            </a:r>
            <a:r>
              <a:rPr lang="en-US" altLang="ko-KR" sz="3200" i="1" dirty="0">
                <a:solidFill>
                  <a:srgbClr val="002060"/>
                </a:solidFill>
              </a:rPr>
              <a:t> </a:t>
            </a:r>
            <a:r>
              <a:rPr lang="en-US" altLang="ko-KR" sz="3200" i="1" dirty="0" err="1">
                <a:solidFill>
                  <a:srgbClr val="002060"/>
                </a:solidFill>
              </a:rPr>
              <a:t>zajednica</a:t>
            </a:r>
            <a:r>
              <a:rPr lang="en-US" altLang="ko-KR" sz="3200" i="1" dirty="0">
                <a:solidFill>
                  <a:srgbClr val="002060"/>
                </a:solidFill>
              </a:rPr>
              <a:t> </a:t>
            </a:r>
            <a:r>
              <a:rPr lang="en-US" altLang="ko-KR" sz="3200" i="1" dirty="0" err="1">
                <a:solidFill>
                  <a:srgbClr val="002060"/>
                </a:solidFill>
              </a:rPr>
              <a:t>koja</a:t>
            </a:r>
            <a:r>
              <a:rPr lang="en-US" altLang="ko-KR" sz="3200" i="1" dirty="0">
                <a:solidFill>
                  <a:srgbClr val="002060"/>
                </a:solidFill>
              </a:rPr>
              <a:t> </a:t>
            </a:r>
            <a:r>
              <a:rPr lang="en-US" altLang="ko-KR" sz="3200" i="1" dirty="0" err="1">
                <a:solidFill>
                  <a:srgbClr val="002060"/>
                </a:solidFill>
              </a:rPr>
              <a:t>pomaže</a:t>
            </a:r>
            <a:r>
              <a:rPr lang="en-US" altLang="ko-KR" sz="3200" i="1" dirty="0">
                <a:solidFill>
                  <a:srgbClr val="002060"/>
                </a:solidFill>
              </a:rPr>
              <a:t> </a:t>
            </a:r>
            <a:r>
              <a:rPr lang="en-US" altLang="ko-KR" sz="3200" i="1" dirty="0" err="1">
                <a:solidFill>
                  <a:srgbClr val="002060"/>
                </a:solidFill>
              </a:rPr>
              <a:t>svakoj</a:t>
            </a:r>
            <a:r>
              <a:rPr lang="en-US" altLang="ko-KR" sz="3200" i="1" dirty="0">
                <a:solidFill>
                  <a:srgbClr val="002060"/>
                </a:solidFill>
              </a:rPr>
              <a:t> </a:t>
            </a:r>
            <a:r>
              <a:rPr lang="en-US" altLang="ko-KR" sz="3200" i="1" dirty="0" err="1">
                <a:solidFill>
                  <a:srgbClr val="002060"/>
                </a:solidFill>
              </a:rPr>
              <a:t>osobi</a:t>
            </a:r>
            <a:r>
              <a:rPr lang="en-US" altLang="ko-KR" sz="3200" i="1" dirty="0">
                <a:solidFill>
                  <a:srgbClr val="002060"/>
                </a:solidFill>
              </a:rPr>
              <a:t> da </a:t>
            </a:r>
            <a:r>
              <a:rPr lang="en-US" altLang="ko-KR" sz="3200" i="1" dirty="0" err="1">
                <a:solidFill>
                  <a:srgbClr val="002060"/>
                </a:solidFill>
              </a:rPr>
              <a:t>identificira</a:t>
            </a:r>
            <a:r>
              <a:rPr lang="en-US" altLang="ko-KR" sz="3200" i="1" dirty="0">
                <a:solidFill>
                  <a:srgbClr val="002060"/>
                </a:solidFill>
              </a:rPr>
              <a:t> </a:t>
            </a:r>
            <a:r>
              <a:rPr lang="en-US" altLang="ko-KR" sz="3200" i="1" dirty="0" err="1">
                <a:solidFill>
                  <a:srgbClr val="002060"/>
                </a:solidFill>
              </a:rPr>
              <a:t>i</a:t>
            </a:r>
            <a:r>
              <a:rPr lang="en-US" altLang="ko-KR" sz="3200" i="1" dirty="0">
                <a:solidFill>
                  <a:srgbClr val="002060"/>
                </a:solidFill>
              </a:rPr>
              <a:t> </a:t>
            </a:r>
            <a:r>
              <a:rPr lang="en-US" altLang="ko-KR" sz="3200" i="1" dirty="0" err="1">
                <a:solidFill>
                  <a:srgbClr val="002060"/>
                </a:solidFill>
              </a:rPr>
              <a:t>ukloni</a:t>
            </a:r>
            <a:r>
              <a:rPr lang="en-US" altLang="ko-KR" sz="3200" i="1" dirty="0">
                <a:solidFill>
                  <a:srgbClr val="002060"/>
                </a:solidFill>
              </a:rPr>
              <a:t> </a:t>
            </a:r>
            <a:r>
              <a:rPr lang="en-US" altLang="ko-KR" sz="3200" i="1" dirty="0" err="1">
                <a:solidFill>
                  <a:srgbClr val="002060"/>
                </a:solidFill>
              </a:rPr>
              <a:t>te</a:t>
            </a:r>
            <a:r>
              <a:rPr lang="en-US" altLang="ko-KR" sz="3200" i="1" dirty="0">
                <a:solidFill>
                  <a:srgbClr val="002060"/>
                </a:solidFill>
              </a:rPr>
              <a:t> </a:t>
            </a:r>
            <a:r>
              <a:rPr lang="en-US" altLang="ko-KR" sz="3200" i="1" dirty="0" err="1">
                <a:solidFill>
                  <a:srgbClr val="002060"/>
                </a:solidFill>
              </a:rPr>
              <a:t>blokove</a:t>
            </a:r>
            <a:r>
              <a:rPr lang="en-US" altLang="ko-KR" sz="3200" i="1" dirty="0">
                <a:solidFill>
                  <a:srgbClr val="002060"/>
                </a:solidFill>
              </a:rPr>
              <a:t> – </a:t>
            </a:r>
            <a:r>
              <a:rPr lang="en-US" altLang="ko-KR" sz="3200" i="1" dirty="0" err="1">
                <a:solidFill>
                  <a:srgbClr val="002060"/>
                </a:solidFill>
              </a:rPr>
              <a:t>i</a:t>
            </a:r>
            <a:r>
              <a:rPr lang="en-US" altLang="ko-KR" sz="3200" i="1" dirty="0">
                <a:solidFill>
                  <a:srgbClr val="002060"/>
                </a:solidFill>
              </a:rPr>
              <a:t> </a:t>
            </a:r>
            <a:r>
              <a:rPr lang="en-US" altLang="ko-KR" sz="3200" i="1" dirty="0" err="1">
                <a:solidFill>
                  <a:srgbClr val="002060"/>
                </a:solidFill>
              </a:rPr>
              <a:t>doživi</a:t>
            </a:r>
            <a:r>
              <a:rPr lang="en-US" altLang="ko-KR" sz="3200" i="1" dirty="0">
                <a:solidFill>
                  <a:srgbClr val="002060"/>
                </a:solidFill>
              </a:rPr>
              <a:t> </a:t>
            </a:r>
            <a:r>
              <a:rPr lang="en-US" altLang="ko-KR" sz="3200" i="1" dirty="0" err="1">
                <a:solidFill>
                  <a:srgbClr val="002060"/>
                </a:solidFill>
              </a:rPr>
              <a:t>nevjerovatnu</a:t>
            </a:r>
            <a:r>
              <a:rPr lang="en-US" altLang="ko-KR" sz="3200" i="1" dirty="0">
                <a:solidFill>
                  <a:srgbClr val="002060"/>
                </a:solidFill>
              </a:rPr>
              <a:t> </a:t>
            </a:r>
            <a:r>
              <a:rPr lang="en-US" altLang="ko-KR" sz="3200" i="1" dirty="0" err="1">
                <a:solidFill>
                  <a:srgbClr val="002060"/>
                </a:solidFill>
              </a:rPr>
              <a:t>kreativnost</a:t>
            </a:r>
            <a:r>
              <a:rPr lang="en-US" altLang="ko-KR" sz="3200" i="1" dirty="0">
                <a:solidFill>
                  <a:srgbClr val="002060"/>
                </a:solidFill>
              </a:rPr>
              <a:t>.”(Schutz, 1995).</a:t>
            </a:r>
            <a:endParaRPr lang="en-US" altLang="ko-KR" sz="3200" i="1" dirty="0">
              <a:solidFill>
                <a:srgbClr val="FF0000"/>
              </a:solidFill>
            </a:endParaRPr>
          </a:p>
        </p:txBody>
      </p:sp>
    </p:spTree>
    <p:extLst>
      <p:ext uri="{BB962C8B-B14F-4D97-AF65-F5344CB8AC3E}">
        <p14:creationId xmlns:p14="http://schemas.microsoft.com/office/powerpoint/2010/main" val="1799916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46874230"/>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3970318"/>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n-US" altLang="ko-KR" sz="2800" i="1" dirty="0" err="1">
                <a:solidFill>
                  <a:srgbClr val="002060"/>
                </a:solidFill>
              </a:rPr>
              <a:t>Timska</a:t>
            </a:r>
            <a:r>
              <a:rPr lang="en-US" altLang="ko-KR" sz="2800" i="1" dirty="0">
                <a:solidFill>
                  <a:srgbClr val="002060"/>
                </a:solidFill>
              </a:rPr>
              <a:t> </a:t>
            </a:r>
            <a:r>
              <a:rPr lang="en-US" altLang="ko-KR" sz="2800" i="1" dirty="0" err="1">
                <a:solidFill>
                  <a:srgbClr val="002060"/>
                </a:solidFill>
              </a:rPr>
              <a:t>kreativnost</a:t>
            </a:r>
            <a:r>
              <a:rPr lang="en-US" altLang="ko-KR" sz="2800" i="1" dirty="0">
                <a:solidFill>
                  <a:srgbClr val="002060"/>
                </a:solidFill>
              </a:rPr>
              <a:t> </a:t>
            </a:r>
            <a:r>
              <a:rPr lang="en-US" altLang="ko-KR" sz="2800" i="1" dirty="0" err="1">
                <a:solidFill>
                  <a:srgbClr val="002060"/>
                </a:solidFill>
              </a:rPr>
              <a:t>može</a:t>
            </a:r>
            <a:r>
              <a:rPr lang="en-US" altLang="ko-KR" sz="2800" i="1" dirty="0">
                <a:solidFill>
                  <a:srgbClr val="002060"/>
                </a:solidFill>
              </a:rPr>
              <a:t> se </a:t>
            </a:r>
            <a:r>
              <a:rPr lang="en-US" altLang="ko-KR" sz="2800" i="1" dirty="0" err="1">
                <a:solidFill>
                  <a:srgbClr val="002060"/>
                </a:solidFill>
              </a:rPr>
              <a:t>definirati</a:t>
            </a:r>
            <a:r>
              <a:rPr lang="en-US" altLang="ko-KR" sz="2800" i="1" dirty="0">
                <a:solidFill>
                  <a:srgbClr val="002060"/>
                </a:solidFill>
              </a:rPr>
              <a:t> </a:t>
            </a:r>
            <a:r>
              <a:rPr lang="en-US" altLang="ko-KR" sz="2800" i="1" dirty="0" err="1">
                <a:solidFill>
                  <a:srgbClr val="002060"/>
                </a:solidFill>
              </a:rPr>
              <a:t>kao</a:t>
            </a:r>
            <a:r>
              <a:rPr lang="en-US" altLang="ko-KR" sz="2800" i="1" dirty="0">
                <a:solidFill>
                  <a:srgbClr val="002060"/>
                </a:solidFill>
              </a:rPr>
              <a:t> </a:t>
            </a:r>
            <a:r>
              <a:rPr lang="en-US" altLang="ko-KR" sz="2800" i="1" dirty="0" err="1">
                <a:solidFill>
                  <a:srgbClr val="002060"/>
                </a:solidFill>
              </a:rPr>
              <a:t>zajednička</a:t>
            </a:r>
            <a:r>
              <a:rPr lang="en-US" altLang="ko-KR" sz="2800" i="1" dirty="0">
                <a:solidFill>
                  <a:srgbClr val="002060"/>
                </a:solidFill>
              </a:rPr>
              <a:t> </a:t>
            </a:r>
            <a:r>
              <a:rPr lang="en-US" altLang="ko-KR" sz="2800" i="1" dirty="0" err="1">
                <a:solidFill>
                  <a:srgbClr val="002060"/>
                </a:solidFill>
              </a:rPr>
              <a:t>novost</a:t>
            </a:r>
            <a:r>
              <a:rPr lang="en-US" altLang="ko-KR" sz="2800" i="1" dirty="0">
                <a:solidFill>
                  <a:srgbClr val="002060"/>
                </a:solidFill>
              </a:rPr>
              <a:t> </a:t>
            </a:r>
            <a:r>
              <a:rPr lang="en-US" altLang="ko-KR" sz="2800" i="1" dirty="0" err="1">
                <a:solidFill>
                  <a:srgbClr val="002060"/>
                </a:solidFill>
              </a:rPr>
              <a:t>i</a:t>
            </a:r>
            <a:r>
              <a:rPr lang="en-US" altLang="ko-KR" sz="2800" i="1" dirty="0">
                <a:solidFill>
                  <a:srgbClr val="002060"/>
                </a:solidFill>
              </a:rPr>
              <a:t> </a:t>
            </a:r>
            <a:r>
              <a:rPr lang="en-US" altLang="ko-KR" sz="2800" i="1" dirty="0" err="1">
                <a:solidFill>
                  <a:srgbClr val="002060"/>
                </a:solidFill>
              </a:rPr>
              <a:t>korisnost</a:t>
            </a:r>
            <a:r>
              <a:rPr lang="en-US" altLang="ko-KR" sz="2800" i="1" dirty="0">
                <a:solidFill>
                  <a:srgbClr val="002060"/>
                </a:solidFill>
              </a:rPr>
              <a:t> </a:t>
            </a:r>
            <a:r>
              <a:rPr lang="en-US" altLang="ko-KR" sz="2800" i="1" dirty="0" err="1">
                <a:solidFill>
                  <a:srgbClr val="002060"/>
                </a:solidFill>
              </a:rPr>
              <a:t>konačne</a:t>
            </a:r>
            <a:r>
              <a:rPr lang="en-US" altLang="ko-KR" sz="2800" i="1" dirty="0">
                <a:solidFill>
                  <a:srgbClr val="002060"/>
                </a:solidFill>
              </a:rPr>
              <a:t> </a:t>
            </a:r>
            <a:r>
              <a:rPr lang="en-US" altLang="ko-KR" sz="2800" i="1" dirty="0" err="1">
                <a:solidFill>
                  <a:srgbClr val="002060"/>
                </a:solidFill>
              </a:rPr>
              <a:t>ideje</a:t>
            </a:r>
            <a:r>
              <a:rPr lang="en-US" altLang="ko-KR" sz="2800" i="1" dirty="0">
                <a:solidFill>
                  <a:srgbClr val="002060"/>
                </a:solidFill>
              </a:rPr>
              <a:t> </a:t>
            </a:r>
            <a:r>
              <a:rPr lang="en-US" altLang="ko-KR" sz="2800" i="1" dirty="0" err="1">
                <a:solidFill>
                  <a:srgbClr val="002060"/>
                </a:solidFill>
              </a:rPr>
              <a:t>koju</a:t>
            </a:r>
            <a:r>
              <a:rPr lang="en-US" altLang="ko-KR" sz="2800" i="1" dirty="0">
                <a:solidFill>
                  <a:srgbClr val="002060"/>
                </a:solidFill>
              </a:rPr>
              <a:t> </a:t>
            </a:r>
            <a:r>
              <a:rPr lang="en-US" altLang="ko-KR" sz="2800" i="1" dirty="0" err="1">
                <a:solidFill>
                  <a:srgbClr val="002060"/>
                </a:solidFill>
              </a:rPr>
              <a:t>razvija</a:t>
            </a:r>
            <a:r>
              <a:rPr lang="en-US" altLang="ko-KR" sz="2800" i="1" dirty="0">
                <a:solidFill>
                  <a:srgbClr val="002060"/>
                </a:solidFill>
              </a:rPr>
              <a:t> </a:t>
            </a:r>
            <a:r>
              <a:rPr lang="en-US" altLang="ko-KR" sz="2800" i="1" dirty="0" err="1">
                <a:solidFill>
                  <a:srgbClr val="002060"/>
                </a:solidFill>
              </a:rPr>
              <a:t>grupa</a:t>
            </a:r>
            <a:r>
              <a:rPr lang="en-US" altLang="ko-KR" sz="2800" i="1" dirty="0">
                <a:solidFill>
                  <a:srgbClr val="002060"/>
                </a:solidFill>
              </a:rPr>
              <a:t> </a:t>
            </a:r>
            <a:r>
              <a:rPr lang="en-US" altLang="ko-KR" sz="2800" i="1" dirty="0" err="1">
                <a:solidFill>
                  <a:srgbClr val="002060"/>
                </a:solidFill>
              </a:rPr>
              <a:t>ljudi</a:t>
            </a:r>
            <a:r>
              <a:rPr lang="en-US" altLang="ko-KR" sz="2800" i="1" dirty="0">
                <a:solidFill>
                  <a:srgbClr val="002060"/>
                </a:solidFill>
              </a:rPr>
              <a:t>. </a:t>
            </a:r>
            <a:endParaRPr lang="hr-HR" altLang="ko-KR" sz="2800" i="1" dirty="0">
              <a:solidFill>
                <a:srgbClr val="002060"/>
              </a:solidFill>
            </a:endParaRPr>
          </a:p>
          <a:p>
            <a:pPr marL="457200" indent="-457200" algn="just">
              <a:buFont typeface="Wingdings" panose="05000000000000000000" pitchFamily="2" charset="2"/>
              <a:buChar char="q"/>
            </a:pPr>
            <a:r>
              <a:rPr lang="hr-HR" altLang="ko-KR" sz="2800" i="1" dirty="0">
                <a:solidFill>
                  <a:srgbClr val="002060"/>
                </a:solidFill>
              </a:rPr>
              <a:t>Četiri načina za poticanje kreativne iskre i dijeljenja ideja na radnom mjestu </a:t>
            </a:r>
            <a:r>
              <a:rPr lang="en-US" altLang="ko-KR" sz="2800" i="1" dirty="0">
                <a:solidFill>
                  <a:srgbClr val="002060"/>
                </a:solidFill>
              </a:rPr>
              <a:t>(https://blog.flock.com/4-proven-ways-to-encourage-team-creativity): </a:t>
            </a:r>
            <a:endParaRPr lang="hr-HR" altLang="ko-KR" sz="2800" i="1" dirty="0">
              <a:solidFill>
                <a:srgbClr val="002060"/>
              </a:solidFill>
            </a:endParaRPr>
          </a:p>
          <a:p>
            <a:pPr algn="just"/>
            <a:endParaRPr lang="hr-HR" altLang="ko-KR" sz="2800" i="1" dirty="0">
              <a:solidFill>
                <a:srgbClr val="002060"/>
              </a:solidFill>
            </a:endParaRPr>
          </a:p>
          <a:p>
            <a:pPr marL="914400" lvl="1" indent="-457200" algn="just">
              <a:buFont typeface="Wingdings" panose="05000000000000000000" pitchFamily="2" charset="2"/>
              <a:buChar char="q"/>
            </a:pPr>
            <a:r>
              <a:rPr lang="en-GB" altLang="ko-KR" sz="2800" i="1" dirty="0" err="1">
                <a:solidFill>
                  <a:srgbClr val="FF0000"/>
                </a:solidFill>
              </a:rPr>
              <a:t>Promicati</a:t>
            </a:r>
            <a:r>
              <a:rPr lang="en-GB" altLang="ko-KR" sz="2800" i="1" dirty="0">
                <a:solidFill>
                  <a:srgbClr val="FF0000"/>
                </a:solidFill>
              </a:rPr>
              <a:t> </a:t>
            </a:r>
            <a:r>
              <a:rPr lang="en-GB" altLang="ko-KR" sz="2800" i="1" dirty="0" err="1">
                <a:solidFill>
                  <a:srgbClr val="FF0000"/>
                </a:solidFill>
              </a:rPr>
              <a:t>fleksibilnost</a:t>
            </a:r>
            <a:r>
              <a:rPr lang="en-GB" altLang="ko-KR" sz="2800" i="1" dirty="0">
                <a:solidFill>
                  <a:srgbClr val="FF0000"/>
                </a:solidFill>
              </a:rPr>
              <a:t> </a:t>
            </a:r>
            <a:r>
              <a:rPr lang="en-GB" altLang="ko-KR" sz="2800" i="1" dirty="0" err="1">
                <a:solidFill>
                  <a:srgbClr val="FF0000"/>
                </a:solidFill>
              </a:rPr>
              <a:t>na</a:t>
            </a:r>
            <a:r>
              <a:rPr lang="en-GB" altLang="ko-KR" sz="2800" i="1" dirty="0">
                <a:solidFill>
                  <a:srgbClr val="FF0000"/>
                </a:solidFill>
              </a:rPr>
              <a:t> </a:t>
            </a:r>
            <a:r>
              <a:rPr lang="en-GB" altLang="ko-KR" sz="2800" i="1" dirty="0" err="1">
                <a:solidFill>
                  <a:srgbClr val="FF0000"/>
                </a:solidFill>
              </a:rPr>
              <a:t>radnom</a:t>
            </a:r>
            <a:r>
              <a:rPr lang="en-GB" altLang="ko-KR" sz="2800" i="1" dirty="0">
                <a:solidFill>
                  <a:srgbClr val="FF0000"/>
                </a:solidFill>
              </a:rPr>
              <a:t> </a:t>
            </a:r>
            <a:r>
              <a:rPr lang="en-GB" altLang="ko-KR" sz="2800" i="1" dirty="0" err="1">
                <a:solidFill>
                  <a:srgbClr val="FF0000"/>
                </a:solidFill>
              </a:rPr>
              <a:t>mjestu</a:t>
            </a:r>
            <a:endParaRPr lang="en-GB" altLang="ko-KR" sz="2800" i="1" dirty="0">
              <a:solidFill>
                <a:srgbClr val="FF0000"/>
              </a:solidFill>
            </a:endParaRPr>
          </a:p>
          <a:p>
            <a:pPr marL="914400" lvl="1" indent="-457200" algn="just">
              <a:buFont typeface="Wingdings" panose="05000000000000000000" pitchFamily="2" charset="2"/>
              <a:buChar char="q"/>
            </a:pPr>
            <a:r>
              <a:rPr lang="en-GB" altLang="ko-KR" sz="2800" i="1" dirty="0" err="1">
                <a:solidFill>
                  <a:srgbClr val="FF0000"/>
                </a:solidFill>
              </a:rPr>
              <a:t>Predstaviti</a:t>
            </a:r>
            <a:r>
              <a:rPr lang="en-GB" altLang="ko-KR" sz="2800" i="1" dirty="0">
                <a:solidFill>
                  <a:srgbClr val="FF0000"/>
                </a:solidFill>
              </a:rPr>
              <a:t> </a:t>
            </a:r>
            <a:r>
              <a:rPr lang="en-GB" altLang="ko-KR" sz="2800" i="1" dirty="0" err="1">
                <a:solidFill>
                  <a:srgbClr val="FF0000"/>
                </a:solidFill>
              </a:rPr>
              <a:t>aplikaciju</a:t>
            </a:r>
            <a:r>
              <a:rPr lang="en-GB" altLang="ko-KR" sz="2800" i="1" dirty="0">
                <a:solidFill>
                  <a:srgbClr val="FF0000"/>
                </a:solidFill>
              </a:rPr>
              <a:t> za </a:t>
            </a:r>
            <a:r>
              <a:rPr lang="en-GB" altLang="ko-KR" sz="2800" i="1" dirty="0" err="1">
                <a:solidFill>
                  <a:srgbClr val="FF0000"/>
                </a:solidFill>
              </a:rPr>
              <a:t>suradnju</a:t>
            </a:r>
            <a:endParaRPr lang="en-GB" altLang="ko-KR" sz="2800" i="1" dirty="0">
              <a:solidFill>
                <a:srgbClr val="FF0000"/>
              </a:solidFill>
            </a:endParaRPr>
          </a:p>
          <a:p>
            <a:pPr marL="914400" lvl="1" indent="-457200" algn="just">
              <a:buFont typeface="Wingdings" panose="05000000000000000000" pitchFamily="2" charset="2"/>
              <a:buChar char="q"/>
            </a:pPr>
            <a:r>
              <a:rPr lang="en-GB" altLang="ko-KR" sz="2800" i="1" dirty="0" err="1">
                <a:solidFill>
                  <a:srgbClr val="FF0000"/>
                </a:solidFill>
              </a:rPr>
              <a:t>Usvojiti</a:t>
            </a:r>
            <a:r>
              <a:rPr lang="en-GB" altLang="ko-KR" sz="2800" i="1" dirty="0">
                <a:solidFill>
                  <a:srgbClr val="FF0000"/>
                </a:solidFill>
              </a:rPr>
              <a:t> </a:t>
            </a:r>
            <a:r>
              <a:rPr lang="en-GB" altLang="ko-KR" sz="2800" i="1" dirty="0" err="1">
                <a:solidFill>
                  <a:srgbClr val="FF0000"/>
                </a:solidFill>
              </a:rPr>
              <a:t>dizajn</a:t>
            </a:r>
            <a:r>
              <a:rPr lang="en-GB" altLang="ko-KR" sz="2800" i="1" dirty="0">
                <a:solidFill>
                  <a:srgbClr val="FF0000"/>
                </a:solidFill>
              </a:rPr>
              <a:t> </a:t>
            </a:r>
            <a:r>
              <a:rPr lang="en-GB" altLang="ko-KR" sz="2800" i="1" dirty="0" err="1">
                <a:solidFill>
                  <a:srgbClr val="FF0000"/>
                </a:solidFill>
              </a:rPr>
              <a:t>razmišljanje</a:t>
            </a:r>
            <a:endParaRPr lang="en-GB" altLang="ko-KR" sz="2800" i="1" dirty="0">
              <a:solidFill>
                <a:srgbClr val="FF0000"/>
              </a:solidFill>
            </a:endParaRPr>
          </a:p>
          <a:p>
            <a:pPr marL="914400" lvl="1" indent="-457200" algn="just">
              <a:buFont typeface="Wingdings" panose="05000000000000000000" pitchFamily="2" charset="2"/>
              <a:buChar char="q"/>
            </a:pPr>
            <a:r>
              <a:rPr lang="en-GB" altLang="ko-KR" sz="2800" i="1" dirty="0" err="1">
                <a:solidFill>
                  <a:srgbClr val="FF0000"/>
                </a:solidFill>
              </a:rPr>
              <a:t>Prepoznajte</a:t>
            </a:r>
            <a:r>
              <a:rPr lang="en-GB" altLang="ko-KR" sz="2800" i="1" dirty="0">
                <a:solidFill>
                  <a:srgbClr val="FF0000"/>
                </a:solidFill>
              </a:rPr>
              <a:t> </a:t>
            </a:r>
            <a:r>
              <a:rPr lang="en-GB" altLang="ko-KR" sz="2800" i="1" dirty="0" err="1">
                <a:solidFill>
                  <a:srgbClr val="FF0000"/>
                </a:solidFill>
              </a:rPr>
              <a:t>kreativni</a:t>
            </a:r>
            <a:r>
              <a:rPr lang="en-GB" altLang="ko-KR" sz="2800" i="1" dirty="0">
                <a:solidFill>
                  <a:srgbClr val="FF0000"/>
                </a:solidFill>
              </a:rPr>
              <a:t> </a:t>
            </a:r>
            <a:r>
              <a:rPr lang="en-GB" altLang="ko-KR" sz="2800" i="1" dirty="0" err="1">
                <a:solidFill>
                  <a:srgbClr val="FF0000"/>
                </a:solidFill>
              </a:rPr>
              <a:t>uspjeh</a:t>
            </a:r>
            <a:endParaRPr lang="en-GB" altLang="ko-KR" sz="2800" i="1" dirty="0">
              <a:solidFill>
                <a:srgbClr val="FF0000"/>
              </a:solidFill>
            </a:endParaRPr>
          </a:p>
        </p:txBody>
      </p:sp>
    </p:spTree>
    <p:extLst>
      <p:ext uri="{BB962C8B-B14F-4D97-AF65-F5344CB8AC3E}">
        <p14:creationId xmlns:p14="http://schemas.microsoft.com/office/powerpoint/2010/main" val="3542869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596408371"/>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3108543"/>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n-US" altLang="ko-KR" sz="2800" i="1" dirty="0" err="1">
                <a:solidFill>
                  <a:schemeClr val="tx2"/>
                </a:solidFill>
              </a:rPr>
              <a:t>Kreativnost</a:t>
            </a:r>
            <a:r>
              <a:rPr lang="en-US" altLang="ko-KR" sz="2800" i="1" dirty="0">
                <a:solidFill>
                  <a:schemeClr val="tx2"/>
                </a:solidFill>
              </a:rPr>
              <a:t> </a:t>
            </a:r>
            <a:r>
              <a:rPr lang="en-US" altLang="ko-KR" sz="2800" i="1" dirty="0" err="1">
                <a:solidFill>
                  <a:schemeClr val="tx2"/>
                </a:solidFill>
              </a:rPr>
              <a:t>na</a:t>
            </a:r>
            <a:r>
              <a:rPr lang="en-US" altLang="ko-KR" sz="2800" i="1" dirty="0">
                <a:solidFill>
                  <a:schemeClr val="tx2"/>
                </a:solidFill>
              </a:rPr>
              <a:t> </a:t>
            </a:r>
            <a:r>
              <a:rPr lang="en-US" altLang="ko-KR" sz="2800" i="1" dirty="0" err="1">
                <a:solidFill>
                  <a:schemeClr val="tx2"/>
                </a:solidFill>
              </a:rPr>
              <a:t>radnom</a:t>
            </a:r>
            <a:r>
              <a:rPr lang="en-US" altLang="ko-KR" sz="2800" i="1" dirty="0">
                <a:solidFill>
                  <a:schemeClr val="tx2"/>
                </a:solidFill>
              </a:rPr>
              <a:t> </a:t>
            </a:r>
            <a:r>
              <a:rPr lang="en-US" altLang="ko-KR" sz="2800" i="1" dirty="0" err="1">
                <a:solidFill>
                  <a:schemeClr val="tx2"/>
                </a:solidFill>
              </a:rPr>
              <a:t>mjestu</a:t>
            </a:r>
            <a:r>
              <a:rPr lang="en-US" altLang="ko-KR" sz="2800" i="1" dirty="0">
                <a:solidFill>
                  <a:schemeClr val="tx2"/>
                </a:solidFill>
              </a:rPr>
              <a:t> </a:t>
            </a:r>
            <a:r>
              <a:rPr lang="en-US" altLang="ko-KR" sz="2800" i="1" dirty="0" err="1">
                <a:solidFill>
                  <a:schemeClr val="tx2"/>
                </a:solidFill>
              </a:rPr>
              <a:t>može</a:t>
            </a:r>
            <a:r>
              <a:rPr lang="en-US" altLang="ko-KR" sz="2800" i="1" dirty="0">
                <a:solidFill>
                  <a:schemeClr val="tx2"/>
                </a:solidFill>
              </a:rPr>
              <a:t> se </a:t>
            </a:r>
            <a:r>
              <a:rPr lang="en-US" altLang="ko-KR" sz="2800" i="1" dirty="0" err="1">
                <a:solidFill>
                  <a:schemeClr val="tx2"/>
                </a:solidFill>
              </a:rPr>
              <a:t>definirati</a:t>
            </a:r>
            <a:r>
              <a:rPr lang="en-US" altLang="ko-KR" sz="2800" i="1" dirty="0">
                <a:solidFill>
                  <a:schemeClr val="tx2"/>
                </a:solidFill>
              </a:rPr>
              <a:t> </a:t>
            </a:r>
            <a:r>
              <a:rPr lang="en-US" altLang="ko-KR" sz="2800" i="1" dirty="0" err="1">
                <a:solidFill>
                  <a:schemeClr val="tx2"/>
                </a:solidFill>
              </a:rPr>
              <a:t>kao</a:t>
            </a:r>
            <a:r>
              <a:rPr lang="en-US" altLang="ko-KR" sz="2800" i="1" dirty="0">
                <a:solidFill>
                  <a:schemeClr val="tx2"/>
                </a:solidFill>
              </a:rPr>
              <a:t> </a:t>
            </a:r>
            <a:r>
              <a:rPr lang="en-US" altLang="ko-KR" sz="2800" i="1" dirty="0" err="1">
                <a:solidFill>
                  <a:schemeClr val="tx2"/>
                </a:solidFill>
              </a:rPr>
              <a:t>preuzimanje</a:t>
            </a:r>
            <a:r>
              <a:rPr lang="en-US" altLang="ko-KR" sz="2800" i="1" dirty="0">
                <a:solidFill>
                  <a:schemeClr val="tx2"/>
                </a:solidFill>
              </a:rPr>
              <a:t> </a:t>
            </a:r>
            <a:r>
              <a:rPr lang="en-US" altLang="ko-KR" sz="2800" i="1" dirty="0" err="1">
                <a:solidFill>
                  <a:schemeClr val="tx2"/>
                </a:solidFill>
              </a:rPr>
              <a:t>rizika</a:t>
            </a:r>
            <a:r>
              <a:rPr lang="en-US" altLang="ko-KR" sz="2800" i="1" dirty="0">
                <a:solidFill>
                  <a:schemeClr val="tx2"/>
                </a:solidFill>
              </a:rPr>
              <a:t> – </a:t>
            </a:r>
            <a:r>
              <a:rPr lang="en-US" altLang="ko-KR" sz="2800" i="1" dirty="0" err="1">
                <a:solidFill>
                  <a:schemeClr val="tx2"/>
                </a:solidFill>
              </a:rPr>
              <a:t>izvođenje</a:t>
            </a:r>
            <a:r>
              <a:rPr lang="en-US" altLang="ko-KR" sz="2800" i="1" dirty="0">
                <a:solidFill>
                  <a:schemeClr val="tx2"/>
                </a:solidFill>
              </a:rPr>
              <a:t> vas </a:t>
            </a:r>
            <a:r>
              <a:rPr lang="en-US" altLang="ko-KR" sz="2800" i="1" dirty="0" err="1">
                <a:solidFill>
                  <a:schemeClr val="tx2"/>
                </a:solidFill>
              </a:rPr>
              <a:t>i</a:t>
            </a:r>
            <a:r>
              <a:rPr lang="en-US" altLang="ko-KR" sz="2800" i="1" dirty="0">
                <a:solidFill>
                  <a:schemeClr val="tx2"/>
                </a:solidFill>
              </a:rPr>
              <a:t> </a:t>
            </a:r>
            <a:r>
              <a:rPr lang="en-US" altLang="ko-KR" sz="2800" i="1" dirty="0" err="1">
                <a:solidFill>
                  <a:schemeClr val="tx2"/>
                </a:solidFill>
              </a:rPr>
              <a:t>vašeg</a:t>
            </a:r>
            <a:r>
              <a:rPr lang="en-US" altLang="ko-KR" sz="2800" i="1" dirty="0">
                <a:solidFill>
                  <a:schemeClr val="tx2"/>
                </a:solidFill>
              </a:rPr>
              <a:t> </a:t>
            </a:r>
            <a:r>
              <a:rPr lang="en-US" altLang="ko-KR" sz="2800" i="1" dirty="0" err="1">
                <a:solidFill>
                  <a:schemeClr val="tx2"/>
                </a:solidFill>
              </a:rPr>
              <a:t>tima</a:t>
            </a:r>
            <a:r>
              <a:rPr lang="en-US" altLang="ko-KR" sz="2800" i="1" dirty="0">
                <a:solidFill>
                  <a:schemeClr val="tx2"/>
                </a:solidFill>
              </a:rPr>
              <a:t> </a:t>
            </a:r>
            <a:r>
              <a:rPr lang="en-US" altLang="ko-KR" sz="2800" i="1" dirty="0" err="1">
                <a:solidFill>
                  <a:schemeClr val="tx2"/>
                </a:solidFill>
              </a:rPr>
              <a:t>iz</a:t>
            </a:r>
            <a:r>
              <a:rPr lang="en-US" altLang="ko-KR" sz="2800" i="1" dirty="0">
                <a:solidFill>
                  <a:schemeClr val="tx2"/>
                </a:solidFill>
              </a:rPr>
              <a:t> </a:t>
            </a:r>
            <a:r>
              <a:rPr lang="en-US" altLang="ko-KR" sz="2800" i="1" dirty="0" err="1">
                <a:solidFill>
                  <a:schemeClr val="tx2"/>
                </a:solidFill>
              </a:rPr>
              <a:t>vaše</a:t>
            </a:r>
            <a:r>
              <a:rPr lang="en-US" altLang="ko-KR" sz="2800" i="1" dirty="0">
                <a:solidFill>
                  <a:schemeClr val="tx2"/>
                </a:solidFill>
              </a:rPr>
              <a:t> zone </a:t>
            </a:r>
            <a:r>
              <a:rPr lang="en-US" altLang="ko-KR" sz="2800" i="1" dirty="0" err="1">
                <a:solidFill>
                  <a:schemeClr val="tx2"/>
                </a:solidFill>
              </a:rPr>
              <a:t>udobnosti</a:t>
            </a:r>
            <a:r>
              <a:rPr lang="en-US" altLang="ko-KR" sz="2800" i="1" dirty="0">
                <a:solidFill>
                  <a:schemeClr val="tx2"/>
                </a:solidFill>
              </a:rPr>
              <a:t> u </a:t>
            </a:r>
            <a:r>
              <a:rPr lang="en-US" altLang="ko-KR" sz="2800" i="1" dirty="0" err="1">
                <a:solidFill>
                  <a:schemeClr val="tx2"/>
                </a:solidFill>
              </a:rPr>
              <a:t>nepoznato</a:t>
            </a:r>
            <a:r>
              <a:rPr lang="en-US" altLang="ko-KR" sz="2800" i="1" dirty="0">
                <a:solidFill>
                  <a:schemeClr val="tx2"/>
                </a:solidFill>
              </a:rPr>
              <a:t>. </a:t>
            </a:r>
            <a:r>
              <a:rPr lang="en-US" altLang="ko-KR" sz="2800" i="1" dirty="0" err="1">
                <a:solidFill>
                  <a:schemeClr val="tx2"/>
                </a:solidFill>
              </a:rPr>
              <a:t>Kreativnost</a:t>
            </a:r>
            <a:r>
              <a:rPr lang="en-US" altLang="ko-KR" sz="2800" i="1" dirty="0">
                <a:solidFill>
                  <a:schemeClr val="tx2"/>
                </a:solidFill>
              </a:rPr>
              <a:t> </a:t>
            </a:r>
            <a:r>
              <a:rPr lang="en-US" altLang="ko-KR" sz="2800" i="1" dirty="0" err="1">
                <a:solidFill>
                  <a:schemeClr val="tx2"/>
                </a:solidFill>
              </a:rPr>
              <a:t>na</a:t>
            </a:r>
            <a:r>
              <a:rPr lang="en-US" altLang="ko-KR" sz="2800" i="1" dirty="0">
                <a:solidFill>
                  <a:schemeClr val="tx2"/>
                </a:solidFill>
              </a:rPr>
              <a:t> </a:t>
            </a:r>
            <a:r>
              <a:rPr lang="en-US" altLang="ko-KR" sz="2800" i="1" dirty="0" err="1">
                <a:solidFill>
                  <a:schemeClr val="tx2"/>
                </a:solidFill>
              </a:rPr>
              <a:t>vašem</a:t>
            </a:r>
            <a:r>
              <a:rPr lang="en-US" altLang="ko-KR" sz="2800" i="1" dirty="0">
                <a:solidFill>
                  <a:schemeClr val="tx2"/>
                </a:solidFill>
              </a:rPr>
              <a:t> </a:t>
            </a:r>
            <a:r>
              <a:rPr lang="en-US" altLang="ko-KR" sz="2800" i="1" dirty="0" err="1">
                <a:solidFill>
                  <a:schemeClr val="tx2"/>
                </a:solidFill>
              </a:rPr>
              <a:t>radnom</a:t>
            </a:r>
            <a:r>
              <a:rPr lang="en-US" altLang="ko-KR" sz="2800" i="1" dirty="0">
                <a:solidFill>
                  <a:schemeClr val="tx2"/>
                </a:solidFill>
              </a:rPr>
              <a:t> </a:t>
            </a:r>
            <a:r>
              <a:rPr lang="en-US" altLang="ko-KR" sz="2800" i="1" dirty="0" err="1">
                <a:solidFill>
                  <a:schemeClr val="tx2"/>
                </a:solidFill>
              </a:rPr>
              <a:t>mjestu</a:t>
            </a:r>
            <a:r>
              <a:rPr lang="en-US" altLang="ko-KR" sz="2800" i="1" dirty="0">
                <a:solidFill>
                  <a:schemeClr val="tx2"/>
                </a:solidFill>
              </a:rPr>
              <a:t> </a:t>
            </a:r>
            <a:r>
              <a:rPr lang="en-US" altLang="ko-KR" sz="2800" i="1" dirty="0" err="1">
                <a:solidFill>
                  <a:schemeClr val="tx2"/>
                </a:solidFill>
              </a:rPr>
              <a:t>jedan</a:t>
            </a:r>
            <a:r>
              <a:rPr lang="en-US" altLang="ko-KR" sz="2800" i="1" dirty="0">
                <a:solidFill>
                  <a:schemeClr val="tx2"/>
                </a:solidFill>
              </a:rPr>
              <a:t> je od </a:t>
            </a:r>
            <a:r>
              <a:rPr lang="en-US" altLang="ko-KR" sz="2800" i="1" dirty="0" err="1">
                <a:solidFill>
                  <a:schemeClr val="tx2"/>
                </a:solidFill>
              </a:rPr>
              <a:t>najvažnijih</a:t>
            </a:r>
            <a:r>
              <a:rPr lang="en-US" altLang="ko-KR" sz="2800" i="1" dirty="0">
                <a:solidFill>
                  <a:schemeClr val="tx2"/>
                </a:solidFill>
              </a:rPr>
              <a:t> </a:t>
            </a:r>
            <a:r>
              <a:rPr lang="en-US" altLang="ko-KR" sz="2800" i="1" dirty="0" err="1">
                <a:solidFill>
                  <a:schemeClr val="tx2"/>
                </a:solidFill>
              </a:rPr>
              <a:t>koraka</a:t>
            </a:r>
            <a:r>
              <a:rPr lang="en-US" altLang="ko-KR" sz="2800" i="1" dirty="0">
                <a:solidFill>
                  <a:schemeClr val="tx2"/>
                </a:solidFill>
              </a:rPr>
              <a:t> </a:t>
            </a:r>
            <a:r>
              <a:rPr lang="en-US" altLang="ko-KR" sz="2800" i="1" dirty="0" err="1">
                <a:solidFill>
                  <a:schemeClr val="tx2"/>
                </a:solidFill>
              </a:rPr>
              <a:t>na</a:t>
            </a:r>
            <a:r>
              <a:rPr lang="en-US" altLang="ko-KR" sz="2800" i="1" dirty="0">
                <a:solidFill>
                  <a:schemeClr val="tx2"/>
                </a:solidFill>
              </a:rPr>
              <a:t> putu do </a:t>
            </a:r>
            <a:r>
              <a:rPr lang="en-US" altLang="ko-KR" sz="2800" i="1" dirty="0" err="1">
                <a:solidFill>
                  <a:schemeClr val="tx2"/>
                </a:solidFill>
              </a:rPr>
              <a:t>uspjeha</a:t>
            </a:r>
            <a:r>
              <a:rPr lang="en-US" altLang="ko-KR" sz="2800" i="1" dirty="0">
                <a:solidFill>
                  <a:schemeClr val="tx2"/>
                </a:solidFill>
              </a:rPr>
              <a:t>. </a:t>
            </a:r>
          </a:p>
          <a:p>
            <a:pPr algn="just"/>
            <a:endParaRPr lang="hr-HR" altLang="ko-KR" sz="2800" i="1" dirty="0">
              <a:solidFill>
                <a:schemeClr val="tx2"/>
              </a:solidFill>
            </a:endParaRPr>
          </a:p>
          <a:p>
            <a:pPr marL="457200" indent="-457200" algn="just">
              <a:buFont typeface="Wingdings" panose="05000000000000000000" pitchFamily="2" charset="2"/>
              <a:buChar char="q"/>
            </a:pPr>
            <a:r>
              <a:rPr lang="en-US" altLang="ko-KR" sz="2800" i="1" dirty="0" err="1">
                <a:solidFill>
                  <a:schemeClr val="tx2"/>
                </a:solidFill>
              </a:rPr>
              <a:t>Kreativnost</a:t>
            </a:r>
            <a:r>
              <a:rPr lang="en-US" altLang="ko-KR" sz="2800" i="1" dirty="0">
                <a:solidFill>
                  <a:schemeClr val="tx2"/>
                </a:solidFill>
              </a:rPr>
              <a:t> </a:t>
            </a:r>
            <a:r>
              <a:rPr lang="en-US" altLang="ko-KR" sz="2800" i="1" dirty="0" err="1">
                <a:solidFill>
                  <a:schemeClr val="tx2"/>
                </a:solidFill>
              </a:rPr>
              <a:t>na</a:t>
            </a:r>
            <a:r>
              <a:rPr lang="en-US" altLang="ko-KR" sz="2800" i="1" dirty="0">
                <a:solidFill>
                  <a:schemeClr val="tx2"/>
                </a:solidFill>
              </a:rPr>
              <a:t> </a:t>
            </a:r>
            <a:r>
              <a:rPr lang="en-US" altLang="ko-KR" sz="2800" i="1" dirty="0" err="1">
                <a:solidFill>
                  <a:schemeClr val="tx2"/>
                </a:solidFill>
              </a:rPr>
              <a:t>vašem</a:t>
            </a:r>
            <a:r>
              <a:rPr lang="en-US" altLang="ko-KR" sz="2800" i="1" dirty="0">
                <a:solidFill>
                  <a:schemeClr val="tx2"/>
                </a:solidFill>
              </a:rPr>
              <a:t> </a:t>
            </a:r>
            <a:r>
              <a:rPr lang="en-US" altLang="ko-KR" sz="2800" i="1" dirty="0" err="1">
                <a:solidFill>
                  <a:schemeClr val="tx2"/>
                </a:solidFill>
              </a:rPr>
              <a:t>radnom</a:t>
            </a:r>
            <a:r>
              <a:rPr lang="en-US" altLang="ko-KR" sz="2800" i="1" dirty="0">
                <a:solidFill>
                  <a:schemeClr val="tx2"/>
                </a:solidFill>
              </a:rPr>
              <a:t> </a:t>
            </a:r>
            <a:r>
              <a:rPr lang="en-US" altLang="ko-KR" sz="2800" i="1" dirty="0" err="1">
                <a:solidFill>
                  <a:schemeClr val="tx2"/>
                </a:solidFill>
              </a:rPr>
              <a:t>mjestu</a:t>
            </a:r>
            <a:r>
              <a:rPr lang="en-US" altLang="ko-KR" sz="2800" i="1" dirty="0">
                <a:solidFill>
                  <a:schemeClr val="tx2"/>
                </a:solidFill>
              </a:rPr>
              <a:t> </a:t>
            </a:r>
            <a:r>
              <a:rPr lang="en-US" altLang="ko-KR" sz="2800" i="1" dirty="0" err="1">
                <a:solidFill>
                  <a:schemeClr val="tx2"/>
                </a:solidFill>
              </a:rPr>
              <a:t>jedan</a:t>
            </a:r>
            <a:r>
              <a:rPr lang="en-US" altLang="ko-KR" sz="2800" i="1" dirty="0">
                <a:solidFill>
                  <a:schemeClr val="tx2"/>
                </a:solidFill>
              </a:rPr>
              <a:t> je od </a:t>
            </a:r>
            <a:r>
              <a:rPr lang="en-US" altLang="ko-KR" sz="2800" i="1" dirty="0" err="1">
                <a:solidFill>
                  <a:schemeClr val="tx2"/>
                </a:solidFill>
              </a:rPr>
              <a:t>najvažnijih</a:t>
            </a:r>
            <a:r>
              <a:rPr lang="en-US" altLang="ko-KR" sz="2800" i="1" dirty="0">
                <a:solidFill>
                  <a:schemeClr val="tx2"/>
                </a:solidFill>
              </a:rPr>
              <a:t> </a:t>
            </a:r>
            <a:r>
              <a:rPr lang="en-US" altLang="ko-KR" sz="2800" i="1" dirty="0" err="1">
                <a:solidFill>
                  <a:schemeClr val="tx2"/>
                </a:solidFill>
              </a:rPr>
              <a:t>koraka</a:t>
            </a:r>
            <a:r>
              <a:rPr lang="en-US" altLang="ko-KR" sz="2800" i="1" dirty="0">
                <a:solidFill>
                  <a:schemeClr val="tx2"/>
                </a:solidFill>
              </a:rPr>
              <a:t> </a:t>
            </a:r>
            <a:r>
              <a:rPr lang="en-US" altLang="ko-KR" sz="2800" i="1" dirty="0" err="1">
                <a:solidFill>
                  <a:schemeClr val="tx2"/>
                </a:solidFill>
              </a:rPr>
              <a:t>na</a:t>
            </a:r>
            <a:r>
              <a:rPr lang="en-US" altLang="ko-KR" sz="2800" i="1" dirty="0">
                <a:solidFill>
                  <a:schemeClr val="tx2"/>
                </a:solidFill>
              </a:rPr>
              <a:t> putu do </a:t>
            </a:r>
            <a:r>
              <a:rPr lang="en-US" altLang="ko-KR" sz="2800" i="1" dirty="0" err="1">
                <a:solidFill>
                  <a:schemeClr val="tx2"/>
                </a:solidFill>
              </a:rPr>
              <a:t>uspjeha</a:t>
            </a:r>
            <a:r>
              <a:rPr lang="en-US" altLang="ko-KR" sz="2800" i="1" dirty="0">
                <a:solidFill>
                  <a:schemeClr val="tx2"/>
                </a:solidFill>
              </a:rPr>
              <a:t>. If you can find a way to apply it to your workplace, you will unlock new, fresh and innovative ideas (https://engageinlearning.com/blog/why-is-creativity-important-in-the-workplace/).</a:t>
            </a:r>
            <a:endParaRPr lang="hr-HR" altLang="ko-KR" sz="2800" i="1" dirty="0">
              <a:solidFill>
                <a:schemeClr val="tx2"/>
              </a:solidFill>
            </a:endParaRPr>
          </a:p>
        </p:txBody>
      </p:sp>
    </p:spTree>
    <p:extLst>
      <p:ext uri="{BB962C8B-B14F-4D97-AF65-F5344CB8AC3E}">
        <p14:creationId xmlns:p14="http://schemas.microsoft.com/office/powerpoint/2010/main" val="273488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658750205"/>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Diagram 2"/>
          <p:cNvGraphicFramePr/>
          <p:nvPr>
            <p:extLst>
              <p:ext uri="{D42A27DB-BD31-4B8C-83A1-F6EECF244321}">
                <p14:modId xmlns:p14="http://schemas.microsoft.com/office/powerpoint/2010/main" val="1759829395"/>
              </p:ext>
            </p:extLst>
          </p:nvPr>
        </p:nvGraphicFramePr>
        <p:xfrm>
          <a:off x="676808" y="3162300"/>
          <a:ext cx="16073000" cy="353943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264310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950110010"/>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76808" y="3162300"/>
            <a:ext cx="16073000" cy="2246769"/>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n-US" altLang="ko-KR" sz="2800" i="1" dirty="0" err="1">
                <a:solidFill>
                  <a:schemeClr val="tx2"/>
                </a:solidFill>
              </a:rPr>
              <a:t>Prednosti</a:t>
            </a:r>
            <a:r>
              <a:rPr lang="en-US" altLang="ko-KR" sz="2800" i="1" dirty="0">
                <a:solidFill>
                  <a:schemeClr val="tx2"/>
                </a:solidFill>
              </a:rPr>
              <a:t> </a:t>
            </a:r>
            <a:r>
              <a:rPr lang="en-US" altLang="ko-KR" sz="2800" i="1" dirty="0" err="1">
                <a:solidFill>
                  <a:schemeClr val="tx2"/>
                </a:solidFill>
              </a:rPr>
              <a:t>poticanja</a:t>
            </a:r>
            <a:r>
              <a:rPr lang="en-US" altLang="ko-KR" sz="2800" i="1" dirty="0">
                <a:solidFill>
                  <a:schemeClr val="tx2"/>
                </a:solidFill>
              </a:rPr>
              <a:t> </a:t>
            </a:r>
            <a:r>
              <a:rPr lang="en-US" altLang="ko-KR" sz="2800" i="1" dirty="0" err="1">
                <a:solidFill>
                  <a:schemeClr val="tx2"/>
                </a:solidFill>
              </a:rPr>
              <a:t>kreativnosti</a:t>
            </a:r>
            <a:r>
              <a:rPr lang="en-US" altLang="ko-KR" sz="2800" i="1" dirty="0">
                <a:solidFill>
                  <a:schemeClr val="tx2"/>
                </a:solidFill>
              </a:rPr>
              <a:t> </a:t>
            </a:r>
            <a:r>
              <a:rPr lang="en-US" altLang="ko-KR" sz="2800" i="1" dirty="0" err="1">
                <a:solidFill>
                  <a:schemeClr val="tx2"/>
                </a:solidFill>
              </a:rPr>
              <a:t>na</a:t>
            </a:r>
            <a:r>
              <a:rPr lang="en-US" altLang="ko-KR" sz="2800" i="1" dirty="0">
                <a:solidFill>
                  <a:schemeClr val="tx2"/>
                </a:solidFill>
              </a:rPr>
              <a:t> </a:t>
            </a:r>
            <a:r>
              <a:rPr lang="en-US" altLang="ko-KR" sz="2800" i="1" dirty="0" err="1">
                <a:solidFill>
                  <a:schemeClr val="tx2"/>
                </a:solidFill>
              </a:rPr>
              <a:t>radnom</a:t>
            </a:r>
            <a:r>
              <a:rPr lang="en-US" altLang="ko-KR" sz="2800" i="1" dirty="0">
                <a:solidFill>
                  <a:schemeClr val="tx2"/>
                </a:solidFill>
              </a:rPr>
              <a:t> </a:t>
            </a:r>
            <a:r>
              <a:rPr lang="en-US" altLang="ko-KR" sz="2800" i="1" dirty="0" err="1">
                <a:solidFill>
                  <a:schemeClr val="tx2"/>
                </a:solidFill>
              </a:rPr>
              <a:t>mjestu</a:t>
            </a:r>
            <a:r>
              <a:rPr lang="en-US" altLang="ko-KR" sz="2800" i="1" dirty="0">
                <a:solidFill>
                  <a:schemeClr val="tx2"/>
                </a:solidFill>
              </a:rPr>
              <a:t> </a:t>
            </a:r>
            <a:r>
              <a:rPr lang="en-US" altLang="ko-KR" sz="2800" i="1" dirty="0" err="1">
                <a:solidFill>
                  <a:schemeClr val="tx2"/>
                </a:solidFill>
              </a:rPr>
              <a:t>uključuju</a:t>
            </a:r>
            <a:r>
              <a:rPr lang="en-US" altLang="ko-KR" sz="2800" i="1" dirty="0">
                <a:solidFill>
                  <a:schemeClr val="tx2"/>
                </a:solidFill>
              </a:rPr>
              <a:t> </a:t>
            </a:r>
          </a:p>
          <a:p>
            <a:pPr algn="just"/>
            <a:endParaRPr lang="hr-HR" altLang="ko-KR" sz="2800" i="1" dirty="0">
              <a:solidFill>
                <a:schemeClr val="tx2"/>
              </a:solidFill>
            </a:endParaRPr>
          </a:p>
          <a:p>
            <a:pPr marL="914400" lvl="1" indent="-457200" algn="just">
              <a:buFont typeface="Wingdings" panose="05000000000000000000" pitchFamily="2" charset="2"/>
              <a:buChar char="q"/>
            </a:pPr>
            <a:r>
              <a:rPr lang="en-GB" altLang="ko-KR" sz="2800" i="1" dirty="0" err="1">
                <a:solidFill>
                  <a:srgbClr val="FF0000"/>
                </a:solidFill>
              </a:rPr>
              <a:t>Kreativnost</a:t>
            </a:r>
            <a:r>
              <a:rPr lang="en-GB" altLang="ko-KR" sz="2800" i="1" dirty="0">
                <a:solidFill>
                  <a:srgbClr val="FF0000"/>
                </a:solidFill>
              </a:rPr>
              <a:t> </a:t>
            </a:r>
            <a:r>
              <a:rPr lang="en-GB" altLang="ko-KR" sz="2800" i="1" dirty="0" err="1">
                <a:solidFill>
                  <a:srgbClr val="FF0000"/>
                </a:solidFill>
              </a:rPr>
              <a:t>gradi</a:t>
            </a:r>
            <a:r>
              <a:rPr lang="en-GB" altLang="ko-KR" sz="2800" i="1" dirty="0">
                <a:solidFill>
                  <a:srgbClr val="FF0000"/>
                </a:solidFill>
              </a:rPr>
              <a:t> </a:t>
            </a:r>
            <a:r>
              <a:rPr lang="en-GB" altLang="ko-KR" sz="2800" i="1" dirty="0" err="1">
                <a:solidFill>
                  <a:srgbClr val="FF0000"/>
                </a:solidFill>
              </a:rPr>
              <a:t>bolji</a:t>
            </a:r>
            <a:r>
              <a:rPr lang="en-GB" altLang="ko-KR" sz="2800" i="1" dirty="0">
                <a:solidFill>
                  <a:srgbClr val="FF0000"/>
                </a:solidFill>
              </a:rPr>
              <a:t> </a:t>
            </a:r>
            <a:r>
              <a:rPr lang="en-GB" altLang="ko-KR" sz="2800" i="1" dirty="0" err="1">
                <a:solidFill>
                  <a:srgbClr val="FF0000"/>
                </a:solidFill>
              </a:rPr>
              <a:t>timski</a:t>
            </a:r>
            <a:r>
              <a:rPr lang="en-GB" altLang="ko-KR" sz="2800" i="1" dirty="0">
                <a:solidFill>
                  <a:srgbClr val="FF0000"/>
                </a:solidFill>
              </a:rPr>
              <a:t> rad</a:t>
            </a:r>
          </a:p>
          <a:p>
            <a:pPr marL="914400" lvl="1" indent="-457200" algn="just">
              <a:buFont typeface="Wingdings" panose="05000000000000000000" pitchFamily="2" charset="2"/>
              <a:buChar char="q"/>
            </a:pPr>
            <a:r>
              <a:rPr lang="en-GB" altLang="ko-KR" sz="2800" i="1" dirty="0" err="1">
                <a:solidFill>
                  <a:srgbClr val="FF0000"/>
                </a:solidFill>
              </a:rPr>
              <a:t>Kreativnost</a:t>
            </a:r>
            <a:r>
              <a:rPr lang="en-GB" altLang="ko-KR" sz="2800" i="1" dirty="0">
                <a:solidFill>
                  <a:srgbClr val="FF0000"/>
                </a:solidFill>
              </a:rPr>
              <a:t> </a:t>
            </a:r>
            <a:r>
              <a:rPr lang="en-GB" altLang="ko-KR" sz="2800" i="1" dirty="0" err="1">
                <a:solidFill>
                  <a:srgbClr val="FF0000"/>
                </a:solidFill>
              </a:rPr>
              <a:t>poboljšava</a:t>
            </a:r>
            <a:r>
              <a:rPr lang="en-GB" altLang="ko-KR" sz="2800" i="1" dirty="0">
                <a:solidFill>
                  <a:srgbClr val="FF0000"/>
                </a:solidFill>
              </a:rPr>
              <a:t> </a:t>
            </a:r>
            <a:r>
              <a:rPr lang="en-GB" altLang="ko-KR" sz="2800" i="1" dirty="0" err="1">
                <a:solidFill>
                  <a:srgbClr val="FF0000"/>
                </a:solidFill>
              </a:rPr>
              <a:t>sposobnost</a:t>
            </a:r>
            <a:r>
              <a:rPr lang="en-GB" altLang="ko-KR" sz="2800" i="1" dirty="0">
                <a:solidFill>
                  <a:srgbClr val="FF0000"/>
                </a:solidFill>
              </a:rPr>
              <a:t> </a:t>
            </a:r>
            <a:r>
              <a:rPr lang="en-GB" altLang="ko-KR" sz="2800" i="1" dirty="0" err="1">
                <a:solidFill>
                  <a:srgbClr val="FF0000"/>
                </a:solidFill>
              </a:rPr>
              <a:t>privlačenja</a:t>
            </a:r>
            <a:r>
              <a:rPr lang="en-GB" altLang="ko-KR" sz="2800" i="1" dirty="0">
                <a:solidFill>
                  <a:srgbClr val="FF0000"/>
                </a:solidFill>
              </a:rPr>
              <a:t> </a:t>
            </a:r>
            <a:r>
              <a:rPr lang="en-GB" altLang="ko-KR" sz="2800" i="1" dirty="0" err="1">
                <a:solidFill>
                  <a:srgbClr val="FF0000"/>
                </a:solidFill>
              </a:rPr>
              <a:t>i</a:t>
            </a:r>
            <a:r>
              <a:rPr lang="en-GB" altLang="ko-KR" sz="2800" i="1" dirty="0">
                <a:solidFill>
                  <a:srgbClr val="FF0000"/>
                </a:solidFill>
              </a:rPr>
              <a:t> </a:t>
            </a:r>
            <a:r>
              <a:rPr lang="en-GB" altLang="ko-KR" sz="2800" i="1" dirty="0" err="1">
                <a:solidFill>
                  <a:srgbClr val="FF0000"/>
                </a:solidFill>
              </a:rPr>
              <a:t>zadržavanja</a:t>
            </a:r>
            <a:r>
              <a:rPr lang="en-GB" altLang="ko-KR" sz="2800" i="1" dirty="0">
                <a:solidFill>
                  <a:srgbClr val="FF0000"/>
                </a:solidFill>
              </a:rPr>
              <a:t> </a:t>
            </a:r>
            <a:r>
              <a:rPr lang="en-GB" altLang="ko-KR" sz="2800" i="1" dirty="0" err="1">
                <a:solidFill>
                  <a:srgbClr val="FF0000"/>
                </a:solidFill>
              </a:rPr>
              <a:t>zaposlenika</a:t>
            </a:r>
            <a:endParaRPr lang="en-GB" altLang="ko-KR" sz="2800" i="1" dirty="0">
              <a:solidFill>
                <a:srgbClr val="FF0000"/>
              </a:solidFill>
            </a:endParaRPr>
          </a:p>
          <a:p>
            <a:pPr marL="914400" lvl="1" indent="-457200" algn="just">
              <a:buFont typeface="Wingdings" panose="05000000000000000000" pitchFamily="2" charset="2"/>
              <a:buChar char="q"/>
            </a:pPr>
            <a:r>
              <a:rPr lang="en-GB" altLang="ko-KR" sz="2800" i="1" dirty="0" err="1">
                <a:solidFill>
                  <a:srgbClr val="FF0000"/>
                </a:solidFill>
              </a:rPr>
              <a:t>Kreativnost</a:t>
            </a:r>
            <a:r>
              <a:rPr lang="en-GB" altLang="ko-KR" sz="2800" i="1" dirty="0">
                <a:solidFill>
                  <a:srgbClr val="FF0000"/>
                </a:solidFill>
              </a:rPr>
              <a:t> </a:t>
            </a:r>
            <a:r>
              <a:rPr lang="en-GB" altLang="ko-KR" sz="2800" i="1" dirty="0" err="1">
                <a:solidFill>
                  <a:srgbClr val="FF0000"/>
                </a:solidFill>
              </a:rPr>
              <a:t>povećava</a:t>
            </a:r>
            <a:r>
              <a:rPr lang="en-GB" altLang="ko-KR" sz="2800" i="1" dirty="0">
                <a:solidFill>
                  <a:srgbClr val="FF0000"/>
                </a:solidFill>
              </a:rPr>
              <a:t> </a:t>
            </a:r>
            <a:r>
              <a:rPr lang="en-GB" altLang="ko-KR" sz="2800" i="1" dirty="0" err="1">
                <a:solidFill>
                  <a:srgbClr val="FF0000"/>
                </a:solidFill>
              </a:rPr>
              <a:t>sposobnost</a:t>
            </a:r>
            <a:r>
              <a:rPr lang="en-GB" altLang="ko-KR" sz="2800" i="1" dirty="0">
                <a:solidFill>
                  <a:srgbClr val="FF0000"/>
                </a:solidFill>
              </a:rPr>
              <a:t> </a:t>
            </a:r>
            <a:r>
              <a:rPr lang="en-GB" altLang="ko-KR" sz="2800" i="1" dirty="0" err="1">
                <a:solidFill>
                  <a:srgbClr val="FF0000"/>
                </a:solidFill>
              </a:rPr>
              <a:t>rješavanja</a:t>
            </a:r>
            <a:r>
              <a:rPr lang="en-GB" altLang="ko-KR" sz="2800" i="1" dirty="0">
                <a:solidFill>
                  <a:srgbClr val="FF0000"/>
                </a:solidFill>
              </a:rPr>
              <a:t> </a:t>
            </a:r>
            <a:r>
              <a:rPr lang="en-GB" altLang="ko-KR" sz="2800" i="1" dirty="0" err="1">
                <a:solidFill>
                  <a:srgbClr val="FF0000"/>
                </a:solidFill>
              </a:rPr>
              <a:t>problema</a:t>
            </a:r>
            <a:endParaRPr lang="en-GB" altLang="ko-KR" sz="2800" i="1" dirty="0">
              <a:solidFill>
                <a:srgbClr val="FF0000"/>
              </a:solidFill>
            </a:endParaRPr>
          </a:p>
        </p:txBody>
      </p:sp>
    </p:spTree>
    <p:extLst>
      <p:ext uri="{BB962C8B-B14F-4D97-AF65-F5344CB8AC3E}">
        <p14:creationId xmlns:p14="http://schemas.microsoft.com/office/powerpoint/2010/main" val="110278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105864787"/>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55472" y="2798378"/>
            <a:ext cx="16073000" cy="5262979"/>
          </a:xfrm>
          <a:prstGeom prst="rect">
            <a:avLst/>
          </a:prstGeom>
          <a:noFill/>
          <a:ln>
            <a:solidFill>
              <a:srgbClr val="E12227"/>
            </a:solidFill>
          </a:ln>
        </p:spPr>
        <p:txBody>
          <a:bodyPr wrap="square" rtlCol="0">
            <a:spAutoFit/>
          </a:bodyPr>
          <a:lstStyle/>
          <a:p>
            <a:pPr marL="457200" indent="-457200" algn="just">
              <a:buFont typeface="Wingdings" panose="05000000000000000000" pitchFamily="2" charset="2"/>
              <a:buChar char="q"/>
            </a:pPr>
            <a:r>
              <a:rPr lang="en-GB" altLang="ko-KR" sz="2800" i="1" dirty="0" err="1">
                <a:solidFill>
                  <a:srgbClr val="002060"/>
                </a:solidFill>
              </a:rPr>
              <a:t>Programi</a:t>
            </a:r>
            <a:r>
              <a:rPr lang="en-GB" altLang="ko-KR" sz="2800" i="1" dirty="0">
                <a:solidFill>
                  <a:srgbClr val="002060"/>
                </a:solidFill>
              </a:rPr>
              <a:t> </a:t>
            </a:r>
            <a:r>
              <a:rPr lang="en-GB" altLang="ko-KR" sz="2800" i="1" dirty="0" err="1">
                <a:solidFill>
                  <a:srgbClr val="002060"/>
                </a:solidFill>
              </a:rPr>
              <a:t>obuke</a:t>
            </a:r>
            <a:r>
              <a:rPr lang="en-GB" altLang="ko-KR" sz="2800" i="1" dirty="0">
                <a:solidFill>
                  <a:srgbClr val="002060"/>
                </a:solidFill>
              </a:rPr>
              <a:t> za </a:t>
            </a:r>
            <a:r>
              <a:rPr lang="en-GB" altLang="ko-KR" sz="2800" i="1" dirty="0" err="1">
                <a:solidFill>
                  <a:srgbClr val="002060"/>
                </a:solidFill>
              </a:rPr>
              <a:t>kreativnost</a:t>
            </a:r>
            <a:r>
              <a:rPr lang="en-GB" altLang="ko-KR" sz="2800" i="1" dirty="0">
                <a:solidFill>
                  <a:srgbClr val="002060"/>
                </a:solidFill>
              </a:rPr>
              <a:t> </a:t>
            </a:r>
            <a:r>
              <a:rPr lang="en-GB" altLang="ko-KR" sz="2800" i="1" dirty="0" err="1">
                <a:solidFill>
                  <a:srgbClr val="002060"/>
                </a:solidFill>
              </a:rPr>
              <a:t>obično</a:t>
            </a:r>
            <a:r>
              <a:rPr lang="en-GB" altLang="ko-KR" sz="2800" i="1" dirty="0">
                <a:solidFill>
                  <a:srgbClr val="002060"/>
                </a:solidFill>
              </a:rPr>
              <a:t> se </a:t>
            </a:r>
            <a:r>
              <a:rPr lang="en-GB" altLang="ko-KR" sz="2800" i="1" dirty="0" err="1">
                <a:solidFill>
                  <a:srgbClr val="002060"/>
                </a:solidFill>
              </a:rPr>
              <a:t>fokusiraju</a:t>
            </a:r>
            <a:r>
              <a:rPr lang="en-GB" altLang="ko-KR" sz="2800" i="1" dirty="0">
                <a:solidFill>
                  <a:srgbClr val="002060"/>
                </a:solidFill>
              </a:rPr>
              <a:t> </a:t>
            </a:r>
            <a:r>
              <a:rPr lang="en-GB" altLang="ko-KR" sz="2800" i="1" dirty="0" err="1">
                <a:solidFill>
                  <a:srgbClr val="002060"/>
                </a:solidFill>
              </a:rPr>
              <a:t>na</a:t>
            </a:r>
            <a:r>
              <a:rPr lang="en-GB" altLang="ko-KR" sz="2800" i="1" dirty="0">
                <a:solidFill>
                  <a:srgbClr val="002060"/>
                </a:solidFill>
              </a:rPr>
              <a:t> </a:t>
            </a:r>
          </a:p>
          <a:p>
            <a:pPr marL="914400" lvl="1" indent="-457200" algn="just">
              <a:buFont typeface="Wingdings" panose="05000000000000000000" pitchFamily="2" charset="2"/>
              <a:buChar char="q"/>
            </a:pPr>
            <a:r>
              <a:rPr lang="en-GB" altLang="ko-KR" sz="2800" i="1" dirty="0" err="1">
                <a:solidFill>
                  <a:srgbClr val="FF0000"/>
                </a:solidFill>
              </a:rPr>
              <a:t>generiranje</a:t>
            </a:r>
            <a:r>
              <a:rPr lang="en-GB" altLang="ko-KR" sz="2800" i="1" dirty="0">
                <a:solidFill>
                  <a:srgbClr val="FF0000"/>
                </a:solidFill>
              </a:rPr>
              <a:t> </a:t>
            </a:r>
            <a:r>
              <a:rPr lang="en-GB" altLang="ko-KR" sz="2800" i="1" dirty="0" err="1">
                <a:solidFill>
                  <a:srgbClr val="FF0000"/>
                </a:solidFill>
              </a:rPr>
              <a:t>ideja</a:t>
            </a:r>
            <a:endParaRPr lang="en-GB" altLang="ko-KR" sz="2800" i="1" dirty="0">
              <a:solidFill>
                <a:srgbClr val="FF0000"/>
              </a:solidFill>
            </a:endParaRPr>
          </a:p>
          <a:p>
            <a:pPr marL="914400" lvl="1" indent="-457200" algn="just">
              <a:buFont typeface="Wingdings" panose="05000000000000000000" pitchFamily="2" charset="2"/>
              <a:buChar char="q"/>
            </a:pPr>
            <a:r>
              <a:rPr lang="en-GB" altLang="ko-KR" sz="2800" i="1" dirty="0" err="1">
                <a:solidFill>
                  <a:srgbClr val="FF0000"/>
                </a:solidFill>
              </a:rPr>
              <a:t>aktivnosti</a:t>
            </a:r>
            <a:r>
              <a:rPr lang="en-GB" altLang="ko-KR" sz="2800" i="1" dirty="0">
                <a:solidFill>
                  <a:srgbClr val="FF0000"/>
                </a:solidFill>
              </a:rPr>
              <a:t> </a:t>
            </a:r>
            <a:r>
              <a:rPr lang="en-GB" altLang="ko-KR" sz="2800" i="1" dirty="0" err="1">
                <a:solidFill>
                  <a:srgbClr val="FF0000"/>
                </a:solidFill>
              </a:rPr>
              <a:t>kognitivne</a:t>
            </a:r>
            <a:r>
              <a:rPr lang="en-GB" altLang="ko-KR" sz="2800" i="1" dirty="0">
                <a:solidFill>
                  <a:srgbClr val="FF0000"/>
                </a:solidFill>
              </a:rPr>
              <a:t> </a:t>
            </a:r>
            <a:r>
              <a:rPr lang="en-GB" altLang="ko-KR" sz="2800" i="1" dirty="0" err="1">
                <a:solidFill>
                  <a:srgbClr val="FF0000"/>
                </a:solidFill>
              </a:rPr>
              <a:t>obrade</a:t>
            </a:r>
            <a:r>
              <a:rPr lang="en-GB" altLang="ko-KR" sz="2800" i="1" dirty="0">
                <a:solidFill>
                  <a:srgbClr val="FF0000"/>
                </a:solidFill>
              </a:rPr>
              <a:t> </a:t>
            </a:r>
            <a:r>
              <a:rPr lang="en-GB" altLang="ko-KR" sz="2800" i="1" dirty="0" err="1">
                <a:solidFill>
                  <a:srgbClr val="243255"/>
                </a:solidFill>
              </a:rPr>
              <a:t>kako</a:t>
            </a:r>
            <a:r>
              <a:rPr lang="en-GB" altLang="ko-KR" sz="2800" i="1" dirty="0">
                <a:solidFill>
                  <a:srgbClr val="243255"/>
                </a:solidFill>
              </a:rPr>
              <a:t> bi se </a:t>
            </a:r>
            <a:r>
              <a:rPr lang="en-GB" altLang="ko-KR" sz="2800" i="1" dirty="0" err="1">
                <a:solidFill>
                  <a:srgbClr val="243255"/>
                </a:solidFill>
              </a:rPr>
              <a:t>razvile</a:t>
            </a:r>
            <a:r>
              <a:rPr lang="en-GB" altLang="ko-KR" sz="2800" i="1" dirty="0">
                <a:solidFill>
                  <a:srgbClr val="243255"/>
                </a:solidFill>
              </a:rPr>
              <a:t> </a:t>
            </a:r>
            <a:r>
              <a:rPr lang="en-GB" altLang="ko-KR" sz="2800" i="1" dirty="0" err="1">
                <a:solidFill>
                  <a:srgbClr val="243255"/>
                </a:solidFill>
              </a:rPr>
              <a:t>kreativne</a:t>
            </a:r>
            <a:r>
              <a:rPr lang="en-GB" altLang="ko-KR" sz="2800" i="1" dirty="0">
                <a:solidFill>
                  <a:srgbClr val="243255"/>
                </a:solidFill>
              </a:rPr>
              <a:t> </a:t>
            </a:r>
            <a:r>
              <a:rPr lang="en-GB" altLang="ko-KR" sz="2800" i="1" dirty="0" err="1">
                <a:solidFill>
                  <a:srgbClr val="243255"/>
                </a:solidFill>
              </a:rPr>
              <a:t>vještine</a:t>
            </a:r>
            <a:r>
              <a:rPr lang="en-GB" altLang="ko-KR" sz="2800" i="1" dirty="0">
                <a:solidFill>
                  <a:srgbClr val="243255"/>
                </a:solidFill>
              </a:rPr>
              <a:t> </a:t>
            </a:r>
            <a:r>
              <a:rPr lang="en-GB" altLang="ko-KR" sz="2800" i="1" dirty="0" err="1">
                <a:solidFill>
                  <a:srgbClr val="243255"/>
                </a:solidFill>
              </a:rPr>
              <a:t>rješavanja</a:t>
            </a:r>
            <a:r>
              <a:rPr lang="en-GB" altLang="ko-KR" sz="2800" i="1" dirty="0">
                <a:solidFill>
                  <a:srgbClr val="243255"/>
                </a:solidFill>
              </a:rPr>
              <a:t> </a:t>
            </a:r>
            <a:r>
              <a:rPr lang="en-GB" altLang="ko-KR" sz="2800" i="1" dirty="0" err="1">
                <a:solidFill>
                  <a:srgbClr val="243255"/>
                </a:solidFill>
              </a:rPr>
              <a:t>problema</a:t>
            </a:r>
            <a:r>
              <a:rPr lang="en-GB" altLang="ko-KR" sz="2800" i="1" dirty="0">
                <a:solidFill>
                  <a:srgbClr val="002060"/>
                </a:solidFill>
              </a:rPr>
              <a:t>.</a:t>
            </a:r>
          </a:p>
          <a:p>
            <a:pPr marL="914400" lvl="1" indent="-457200" algn="just">
              <a:buFont typeface="Wingdings" panose="05000000000000000000" pitchFamily="2" charset="2"/>
              <a:buChar char="q"/>
            </a:pPr>
            <a:r>
              <a:rPr lang="en-GB" altLang="ko-KR" sz="2800" i="1" dirty="0" err="1">
                <a:solidFill>
                  <a:srgbClr val="002060"/>
                </a:solidFill>
              </a:rPr>
              <a:t>Tehnike</a:t>
            </a:r>
            <a:r>
              <a:rPr lang="en-GB" altLang="ko-KR" sz="2800" i="1" dirty="0">
                <a:solidFill>
                  <a:srgbClr val="002060"/>
                </a:solidFill>
              </a:rPr>
              <a:t> </a:t>
            </a:r>
            <a:r>
              <a:rPr lang="en-GB" altLang="ko-KR" sz="2800" i="1" dirty="0" err="1">
                <a:solidFill>
                  <a:srgbClr val="002060"/>
                </a:solidFill>
              </a:rPr>
              <a:t>kreativnosti</a:t>
            </a:r>
            <a:r>
              <a:rPr lang="en-GB" altLang="ko-KR" sz="2800" i="1" dirty="0">
                <a:solidFill>
                  <a:srgbClr val="002060"/>
                </a:solidFill>
              </a:rPr>
              <a:t> </a:t>
            </a:r>
            <a:r>
              <a:rPr lang="en-GB" altLang="ko-KR" sz="2800" i="1" dirty="0" err="1">
                <a:solidFill>
                  <a:srgbClr val="002060"/>
                </a:solidFill>
              </a:rPr>
              <a:t>važan</a:t>
            </a:r>
            <a:r>
              <a:rPr lang="en-GB" altLang="ko-KR" sz="2800" i="1" dirty="0">
                <a:solidFill>
                  <a:srgbClr val="002060"/>
                </a:solidFill>
              </a:rPr>
              <a:t> </a:t>
            </a:r>
            <a:r>
              <a:rPr lang="en-GB" altLang="ko-KR" sz="2800" i="1" dirty="0" err="1">
                <a:solidFill>
                  <a:srgbClr val="002060"/>
                </a:solidFill>
              </a:rPr>
              <a:t>su</a:t>
            </a:r>
            <a:r>
              <a:rPr lang="en-GB" altLang="ko-KR" sz="2800" i="1" dirty="0">
                <a:solidFill>
                  <a:srgbClr val="002060"/>
                </a:solidFill>
              </a:rPr>
              <a:t> element u </a:t>
            </a:r>
            <a:r>
              <a:rPr lang="en-GB" altLang="ko-KR" sz="2800" i="1" dirty="0" err="1">
                <a:solidFill>
                  <a:srgbClr val="002060"/>
                </a:solidFill>
              </a:rPr>
              <a:t>razvoju</a:t>
            </a:r>
            <a:r>
              <a:rPr lang="en-GB" altLang="ko-KR" sz="2800" i="1" dirty="0">
                <a:solidFill>
                  <a:srgbClr val="002060"/>
                </a:solidFill>
              </a:rPr>
              <a:t> </a:t>
            </a:r>
            <a:r>
              <a:rPr lang="en-GB" altLang="ko-KR" sz="2800" i="1" dirty="0" err="1">
                <a:solidFill>
                  <a:srgbClr val="002060"/>
                </a:solidFill>
              </a:rPr>
              <a:t>ovih</a:t>
            </a:r>
            <a:r>
              <a:rPr lang="en-GB" altLang="ko-KR" sz="2800" i="1" dirty="0">
                <a:solidFill>
                  <a:srgbClr val="002060"/>
                </a:solidFill>
              </a:rPr>
              <a:t> </a:t>
            </a:r>
            <a:r>
              <a:rPr lang="en-GB" altLang="ko-KR" sz="2800" i="1" dirty="0" err="1">
                <a:solidFill>
                  <a:srgbClr val="002060"/>
                </a:solidFill>
              </a:rPr>
              <a:t>vještina</a:t>
            </a:r>
            <a:r>
              <a:rPr lang="en-GB" altLang="ko-KR" sz="2800" i="1" dirty="0">
                <a:solidFill>
                  <a:srgbClr val="002060"/>
                </a:solidFill>
              </a:rPr>
              <a:t> </a:t>
            </a:r>
          </a:p>
          <a:p>
            <a:pPr lvl="1" algn="just"/>
            <a:endParaRPr lang="en-GB" altLang="ko-KR" sz="2800" i="1" dirty="0">
              <a:solidFill>
                <a:srgbClr val="243255"/>
              </a:solidFill>
            </a:endParaRPr>
          </a:p>
          <a:p>
            <a:pPr marL="457200" indent="-457200" algn="just">
              <a:buFont typeface="Wingdings" panose="05000000000000000000" pitchFamily="2" charset="2"/>
              <a:buChar char="q"/>
            </a:pPr>
            <a:r>
              <a:rPr lang="en-GB" altLang="ko-KR" sz="2800" i="1" dirty="0" err="1">
                <a:solidFill>
                  <a:srgbClr val="E12227"/>
                </a:solidFill>
              </a:rPr>
              <a:t>Tehnike</a:t>
            </a:r>
            <a:r>
              <a:rPr lang="en-GB" altLang="ko-KR" sz="2800" i="1" dirty="0">
                <a:solidFill>
                  <a:srgbClr val="E12227"/>
                </a:solidFill>
              </a:rPr>
              <a:t> </a:t>
            </a:r>
            <a:r>
              <a:rPr lang="en-GB" altLang="ko-KR" sz="2800" i="1" dirty="0" err="1">
                <a:solidFill>
                  <a:srgbClr val="E12227"/>
                </a:solidFill>
              </a:rPr>
              <a:t>poticanja</a:t>
            </a:r>
            <a:r>
              <a:rPr lang="en-GB" altLang="ko-KR" sz="2800" i="1" dirty="0">
                <a:solidFill>
                  <a:srgbClr val="E12227"/>
                </a:solidFill>
              </a:rPr>
              <a:t> </a:t>
            </a:r>
            <a:r>
              <a:rPr lang="en-GB" altLang="ko-KR" sz="2800" i="1" dirty="0" err="1">
                <a:solidFill>
                  <a:srgbClr val="E12227"/>
                </a:solidFill>
              </a:rPr>
              <a:t>kreativnosti</a:t>
            </a:r>
            <a:endParaRPr lang="en-GB" altLang="ko-KR" sz="2800" i="1" dirty="0">
              <a:solidFill>
                <a:srgbClr val="E12227"/>
              </a:solidFill>
            </a:endParaRPr>
          </a:p>
          <a:p>
            <a:pPr marL="914400" lvl="1" indent="-457200" algn="just">
              <a:buFont typeface="Wingdings" panose="05000000000000000000" pitchFamily="2" charset="2"/>
              <a:buChar char="q"/>
            </a:pPr>
            <a:r>
              <a:rPr lang="en-GB" altLang="ko-KR" sz="2800" i="1" dirty="0">
                <a:solidFill>
                  <a:srgbClr val="002060"/>
                </a:solidFill>
              </a:rPr>
              <a:t>„</a:t>
            </a:r>
            <a:r>
              <a:rPr lang="en-GB" altLang="ko-KR" sz="2800" i="1" dirty="0" err="1">
                <a:solidFill>
                  <a:srgbClr val="002060"/>
                </a:solidFill>
              </a:rPr>
              <a:t>Specifične</a:t>
            </a:r>
            <a:r>
              <a:rPr lang="en-GB" altLang="ko-KR" sz="2800" i="1" dirty="0">
                <a:solidFill>
                  <a:srgbClr val="002060"/>
                </a:solidFill>
              </a:rPr>
              <a:t> </a:t>
            </a:r>
            <a:r>
              <a:rPr lang="en-GB" altLang="ko-KR" sz="2800" i="1" dirty="0" err="1">
                <a:solidFill>
                  <a:srgbClr val="002060"/>
                </a:solidFill>
              </a:rPr>
              <a:t>sesije</a:t>
            </a:r>
            <a:r>
              <a:rPr lang="en-GB" altLang="ko-KR" sz="2800" i="1" dirty="0">
                <a:solidFill>
                  <a:srgbClr val="002060"/>
                </a:solidFill>
              </a:rPr>
              <a:t> za </a:t>
            </a:r>
            <a:r>
              <a:rPr lang="en-GB" altLang="ko-KR" sz="2800" i="1" dirty="0" err="1">
                <a:solidFill>
                  <a:srgbClr val="002060"/>
                </a:solidFill>
              </a:rPr>
              <a:t>olakšavanje</a:t>
            </a:r>
            <a:r>
              <a:rPr lang="en-GB" altLang="ko-KR" sz="2800" i="1" dirty="0">
                <a:solidFill>
                  <a:srgbClr val="002060"/>
                </a:solidFill>
              </a:rPr>
              <a:t> </a:t>
            </a:r>
            <a:r>
              <a:rPr lang="en-GB" altLang="ko-KR" sz="2800" i="1" dirty="0" err="1">
                <a:solidFill>
                  <a:srgbClr val="002060"/>
                </a:solidFill>
              </a:rPr>
              <a:t>kreativnog</a:t>
            </a:r>
            <a:r>
              <a:rPr lang="en-GB" altLang="ko-KR" sz="2800" i="1" dirty="0">
                <a:solidFill>
                  <a:srgbClr val="002060"/>
                </a:solidFill>
              </a:rPr>
              <a:t> </a:t>
            </a:r>
            <a:r>
              <a:rPr lang="en-GB" altLang="ko-KR" sz="2800" i="1" dirty="0" err="1">
                <a:solidFill>
                  <a:srgbClr val="002060"/>
                </a:solidFill>
              </a:rPr>
              <a:t>procesa</a:t>
            </a:r>
            <a:r>
              <a:rPr lang="en-GB" altLang="ko-KR" sz="2800" i="1" dirty="0">
                <a:solidFill>
                  <a:srgbClr val="002060"/>
                </a:solidFill>
              </a:rPr>
              <a:t> </a:t>
            </a:r>
            <a:r>
              <a:rPr lang="en-GB" altLang="ko-KR" sz="2800" i="1" dirty="0" err="1">
                <a:solidFill>
                  <a:srgbClr val="002060"/>
                </a:solidFill>
              </a:rPr>
              <a:t>pružanjem</a:t>
            </a:r>
            <a:r>
              <a:rPr lang="en-GB" altLang="ko-KR" sz="2800" i="1" dirty="0">
                <a:solidFill>
                  <a:srgbClr val="002060"/>
                </a:solidFill>
              </a:rPr>
              <a:t> </a:t>
            </a:r>
            <a:r>
              <a:rPr lang="en-GB" altLang="ko-KR" sz="2800" i="1" dirty="0" err="1">
                <a:solidFill>
                  <a:srgbClr val="002060"/>
                </a:solidFill>
              </a:rPr>
              <a:t>strategija</a:t>
            </a:r>
            <a:r>
              <a:rPr lang="en-GB" altLang="ko-KR" sz="2800" i="1" dirty="0">
                <a:solidFill>
                  <a:srgbClr val="002060"/>
                </a:solidFill>
              </a:rPr>
              <a:t> </a:t>
            </a:r>
            <a:r>
              <a:rPr lang="en-GB" altLang="ko-KR" sz="2800" i="1" dirty="0" err="1">
                <a:solidFill>
                  <a:srgbClr val="002060"/>
                </a:solidFill>
              </a:rPr>
              <a:t>i</a:t>
            </a:r>
            <a:r>
              <a:rPr lang="en-GB" altLang="ko-KR" sz="2800" i="1" dirty="0">
                <a:solidFill>
                  <a:srgbClr val="002060"/>
                </a:solidFill>
              </a:rPr>
              <a:t> </a:t>
            </a:r>
            <a:r>
              <a:rPr lang="en-GB" altLang="ko-KR" sz="2800" i="1" dirty="0" err="1">
                <a:solidFill>
                  <a:srgbClr val="002060"/>
                </a:solidFill>
              </a:rPr>
              <a:t>heuristike</a:t>
            </a:r>
            <a:r>
              <a:rPr lang="en-GB" altLang="ko-KR" sz="2800" i="1" dirty="0">
                <a:solidFill>
                  <a:srgbClr val="002060"/>
                </a:solidFill>
              </a:rPr>
              <a:t> za </a:t>
            </a:r>
            <a:r>
              <a:rPr lang="en-GB" altLang="ko-KR" sz="2800" i="1" dirty="0" err="1">
                <a:solidFill>
                  <a:srgbClr val="002060"/>
                </a:solidFill>
              </a:rPr>
              <a:t>razvoj</a:t>
            </a:r>
            <a:r>
              <a:rPr lang="en-GB" altLang="ko-KR" sz="2800" i="1" dirty="0">
                <a:solidFill>
                  <a:srgbClr val="002060"/>
                </a:solidFill>
              </a:rPr>
              <a:t> </a:t>
            </a:r>
            <a:r>
              <a:rPr lang="en-GB" altLang="ko-KR" sz="2800" i="1" dirty="0" err="1">
                <a:solidFill>
                  <a:srgbClr val="002060"/>
                </a:solidFill>
              </a:rPr>
              <a:t>novih</a:t>
            </a:r>
            <a:r>
              <a:rPr lang="en-GB" altLang="ko-KR" sz="2800" i="1" dirty="0">
                <a:solidFill>
                  <a:srgbClr val="002060"/>
                </a:solidFill>
              </a:rPr>
              <a:t> </a:t>
            </a:r>
            <a:r>
              <a:rPr lang="en-GB" altLang="ko-KR" sz="2800" i="1" dirty="0" err="1">
                <a:solidFill>
                  <a:srgbClr val="002060"/>
                </a:solidFill>
              </a:rPr>
              <a:t>ideja</a:t>
            </a:r>
            <a:r>
              <a:rPr lang="en-GB" altLang="ko-KR" sz="2800" i="1" dirty="0">
                <a:solidFill>
                  <a:srgbClr val="002060"/>
                </a:solidFill>
              </a:rPr>
              <a:t>” (Herrmann </a:t>
            </a:r>
            <a:r>
              <a:rPr lang="en-GB" altLang="ko-KR" sz="2800" i="1" dirty="0" err="1">
                <a:solidFill>
                  <a:srgbClr val="002060"/>
                </a:solidFill>
              </a:rPr>
              <a:t>i</a:t>
            </a:r>
            <a:r>
              <a:rPr lang="en-GB" altLang="ko-KR" sz="2800" i="1" dirty="0">
                <a:solidFill>
                  <a:srgbClr val="002060"/>
                </a:solidFill>
              </a:rPr>
              <a:t> </a:t>
            </a:r>
            <a:r>
              <a:rPr lang="en-GB" altLang="ko-KR" sz="2800" i="1" dirty="0" err="1">
                <a:solidFill>
                  <a:srgbClr val="002060"/>
                </a:solidFill>
              </a:rPr>
              <a:t>Felfe</a:t>
            </a:r>
            <a:r>
              <a:rPr lang="en-GB" altLang="ko-KR" sz="2800" i="1" dirty="0">
                <a:solidFill>
                  <a:srgbClr val="002060"/>
                </a:solidFill>
              </a:rPr>
              <a:t>, 2014.; </a:t>
            </a:r>
            <a:r>
              <a:rPr lang="en-GB" altLang="ko-KR" sz="2800" i="1" dirty="0" err="1">
                <a:solidFill>
                  <a:srgbClr val="002060"/>
                </a:solidFill>
              </a:rPr>
              <a:t>Meinel</a:t>
            </a:r>
            <a:r>
              <a:rPr lang="en-GB" altLang="ko-KR" sz="2800" i="1" dirty="0">
                <a:solidFill>
                  <a:srgbClr val="002060"/>
                </a:solidFill>
              </a:rPr>
              <a:t> </a:t>
            </a:r>
            <a:r>
              <a:rPr lang="en-GB" altLang="ko-KR" sz="2800" i="1" dirty="0" err="1">
                <a:solidFill>
                  <a:srgbClr val="002060"/>
                </a:solidFill>
              </a:rPr>
              <a:t>i</a:t>
            </a:r>
            <a:r>
              <a:rPr lang="en-GB" altLang="ko-KR" sz="2800" i="1" dirty="0">
                <a:solidFill>
                  <a:srgbClr val="002060"/>
                </a:solidFill>
              </a:rPr>
              <a:t> Voigt, 2017., </a:t>
            </a:r>
            <a:r>
              <a:rPr lang="en-GB" altLang="ko-KR" sz="2800" i="1" dirty="0" err="1">
                <a:solidFill>
                  <a:srgbClr val="002060"/>
                </a:solidFill>
              </a:rPr>
              <a:t>Wöhler</a:t>
            </a:r>
            <a:r>
              <a:rPr lang="en-GB" altLang="ko-KR" sz="2800" i="1" dirty="0">
                <a:solidFill>
                  <a:srgbClr val="002060"/>
                </a:solidFill>
              </a:rPr>
              <a:t> </a:t>
            </a:r>
            <a:r>
              <a:rPr lang="en-GB" altLang="ko-KR" sz="2800" i="1" dirty="0" err="1">
                <a:solidFill>
                  <a:srgbClr val="002060"/>
                </a:solidFill>
              </a:rPr>
              <a:t>i</a:t>
            </a:r>
            <a:r>
              <a:rPr lang="en-GB" altLang="ko-KR" sz="2800" i="1" dirty="0">
                <a:solidFill>
                  <a:srgbClr val="002060"/>
                </a:solidFill>
              </a:rPr>
              <a:t> Reinhardt, 2021.).</a:t>
            </a:r>
          </a:p>
          <a:p>
            <a:pPr marL="914400" lvl="1" indent="-457200" algn="just">
              <a:buFont typeface="Wingdings" panose="05000000000000000000" pitchFamily="2" charset="2"/>
              <a:buChar char="q"/>
            </a:pPr>
            <a:r>
              <a:rPr lang="en-GB" altLang="ko-KR" sz="2800" i="1" dirty="0" err="1">
                <a:solidFill>
                  <a:srgbClr val="002060"/>
                </a:solidFill>
              </a:rPr>
              <a:t>Tehnike</a:t>
            </a:r>
            <a:r>
              <a:rPr lang="en-GB" altLang="ko-KR" sz="2800" i="1" dirty="0">
                <a:solidFill>
                  <a:srgbClr val="002060"/>
                </a:solidFill>
              </a:rPr>
              <a:t> </a:t>
            </a:r>
            <a:r>
              <a:rPr lang="en-GB" altLang="ko-KR" sz="2800" i="1" dirty="0" err="1">
                <a:solidFill>
                  <a:srgbClr val="002060"/>
                </a:solidFill>
              </a:rPr>
              <a:t>kreativnosti</a:t>
            </a:r>
            <a:r>
              <a:rPr lang="en-GB" altLang="ko-KR" sz="2800" i="1" dirty="0">
                <a:solidFill>
                  <a:srgbClr val="002060"/>
                </a:solidFill>
              </a:rPr>
              <a:t> </a:t>
            </a:r>
            <a:r>
              <a:rPr lang="en-GB" altLang="ko-KR" sz="2800" i="1" dirty="0" err="1">
                <a:solidFill>
                  <a:srgbClr val="002060"/>
                </a:solidFill>
              </a:rPr>
              <a:t>su</a:t>
            </a:r>
            <a:r>
              <a:rPr lang="en-GB" altLang="ko-KR" sz="2800" i="1" dirty="0">
                <a:solidFill>
                  <a:srgbClr val="002060"/>
                </a:solidFill>
              </a:rPr>
              <a:t> </a:t>
            </a:r>
            <a:r>
              <a:rPr lang="en-GB" altLang="ko-KR" sz="2800" i="1" dirty="0" err="1">
                <a:solidFill>
                  <a:srgbClr val="002060"/>
                </a:solidFill>
              </a:rPr>
              <a:t>alati</a:t>
            </a:r>
            <a:r>
              <a:rPr lang="en-GB" altLang="ko-KR" sz="2800" i="1" dirty="0">
                <a:solidFill>
                  <a:srgbClr val="002060"/>
                </a:solidFill>
              </a:rPr>
              <a:t> za „</a:t>
            </a:r>
            <a:r>
              <a:rPr lang="en-GB" altLang="ko-KR" sz="2800" i="1" dirty="0" err="1">
                <a:solidFill>
                  <a:srgbClr val="002060"/>
                </a:solidFill>
              </a:rPr>
              <a:t>buđenje</a:t>
            </a:r>
            <a:r>
              <a:rPr lang="en-GB" altLang="ko-KR" sz="2800" i="1" dirty="0">
                <a:solidFill>
                  <a:srgbClr val="002060"/>
                </a:solidFill>
              </a:rPr>
              <a:t> </a:t>
            </a:r>
            <a:r>
              <a:rPr lang="en-GB" altLang="ko-KR" sz="2800" i="1" dirty="0" err="1">
                <a:solidFill>
                  <a:srgbClr val="002060"/>
                </a:solidFill>
              </a:rPr>
              <a:t>i</a:t>
            </a:r>
            <a:r>
              <a:rPr lang="en-GB" altLang="ko-KR" sz="2800" i="1" dirty="0">
                <a:solidFill>
                  <a:srgbClr val="002060"/>
                </a:solidFill>
              </a:rPr>
              <a:t> </a:t>
            </a:r>
            <a:r>
              <a:rPr lang="en-GB" altLang="ko-KR" sz="2800" i="1" dirty="0" err="1">
                <a:solidFill>
                  <a:srgbClr val="002060"/>
                </a:solidFill>
              </a:rPr>
              <a:t>jačanje</a:t>
            </a:r>
            <a:r>
              <a:rPr lang="en-GB" altLang="ko-KR" sz="2800" i="1" dirty="0">
                <a:solidFill>
                  <a:srgbClr val="002060"/>
                </a:solidFill>
              </a:rPr>
              <a:t> </a:t>
            </a:r>
            <a:r>
              <a:rPr lang="en-GB" altLang="ko-KR" sz="2800" i="1" dirty="0" err="1">
                <a:solidFill>
                  <a:srgbClr val="002060"/>
                </a:solidFill>
              </a:rPr>
              <a:t>kreativnog</a:t>
            </a:r>
            <a:r>
              <a:rPr lang="en-GB" altLang="ko-KR" sz="2800" i="1" dirty="0">
                <a:solidFill>
                  <a:srgbClr val="002060"/>
                </a:solidFill>
              </a:rPr>
              <a:t> </a:t>
            </a:r>
            <a:r>
              <a:rPr lang="en-GB" altLang="ko-KR" sz="2800" i="1" dirty="0" err="1">
                <a:solidFill>
                  <a:srgbClr val="002060"/>
                </a:solidFill>
              </a:rPr>
              <a:t>potencijala</a:t>
            </a:r>
            <a:r>
              <a:rPr lang="en-GB" altLang="ko-KR" sz="2800" i="1" dirty="0">
                <a:solidFill>
                  <a:srgbClr val="002060"/>
                </a:solidFill>
              </a:rPr>
              <a:t> </a:t>
            </a:r>
            <a:r>
              <a:rPr lang="en-GB" altLang="ko-KR" sz="2800" i="1" dirty="0" err="1">
                <a:solidFill>
                  <a:srgbClr val="002060"/>
                </a:solidFill>
              </a:rPr>
              <a:t>pojedinaca</a:t>
            </a:r>
            <a:r>
              <a:rPr lang="en-GB" altLang="ko-KR" sz="2800" i="1" dirty="0">
                <a:solidFill>
                  <a:srgbClr val="002060"/>
                </a:solidFill>
              </a:rPr>
              <a:t>” (</a:t>
            </a:r>
            <a:r>
              <a:rPr lang="en-GB" altLang="ko-KR" sz="2800" i="1" dirty="0" err="1">
                <a:solidFill>
                  <a:srgbClr val="002060"/>
                </a:solidFill>
              </a:rPr>
              <a:t>Leopoldino</a:t>
            </a:r>
            <a:r>
              <a:rPr lang="en-GB" altLang="ko-KR" sz="2800" i="1" dirty="0">
                <a:solidFill>
                  <a:srgbClr val="002060"/>
                </a:solidFill>
              </a:rPr>
              <a:t> </a:t>
            </a:r>
            <a:r>
              <a:rPr lang="en-GB" altLang="ko-KR" sz="2800" i="1" dirty="0" err="1">
                <a:solidFill>
                  <a:srgbClr val="002060"/>
                </a:solidFill>
              </a:rPr>
              <a:t>i</a:t>
            </a:r>
            <a:r>
              <a:rPr lang="en-GB" altLang="ko-KR" sz="2800" i="1" dirty="0">
                <a:solidFill>
                  <a:srgbClr val="002060"/>
                </a:solidFill>
              </a:rPr>
              <a:t> sur., 2016., str. 95.).</a:t>
            </a:r>
          </a:p>
          <a:p>
            <a:pPr marL="914400" lvl="1" indent="-457200" algn="just">
              <a:buFont typeface="Wingdings" panose="05000000000000000000" pitchFamily="2" charset="2"/>
              <a:buChar char="q"/>
            </a:pPr>
            <a:r>
              <a:rPr lang="en-GB" altLang="ko-KR" sz="2800" i="1" dirty="0" err="1">
                <a:solidFill>
                  <a:srgbClr val="002060"/>
                </a:solidFill>
              </a:rPr>
              <a:t>Primjenjuju</a:t>
            </a:r>
            <a:r>
              <a:rPr lang="en-GB" altLang="ko-KR" sz="2800" i="1" dirty="0">
                <a:solidFill>
                  <a:srgbClr val="002060"/>
                </a:solidFill>
              </a:rPr>
              <a:t> se u </a:t>
            </a:r>
            <a:r>
              <a:rPr lang="en-GB" altLang="ko-KR" sz="2800" i="1" dirty="0" err="1">
                <a:solidFill>
                  <a:srgbClr val="002060"/>
                </a:solidFill>
              </a:rPr>
              <a:t>mnogim</a:t>
            </a:r>
            <a:r>
              <a:rPr lang="en-GB" altLang="ko-KR" sz="2800" i="1" dirty="0">
                <a:solidFill>
                  <a:srgbClr val="002060"/>
                </a:solidFill>
              </a:rPr>
              <a:t> </a:t>
            </a:r>
            <a:r>
              <a:rPr lang="en-GB" altLang="ko-KR" sz="2800" i="1" dirty="0" err="1">
                <a:solidFill>
                  <a:srgbClr val="002060"/>
                </a:solidFill>
              </a:rPr>
              <a:t>fazama</a:t>
            </a:r>
            <a:r>
              <a:rPr lang="en-GB" altLang="ko-KR" sz="2800" i="1" dirty="0">
                <a:solidFill>
                  <a:srgbClr val="002060"/>
                </a:solidFill>
              </a:rPr>
              <a:t> </a:t>
            </a:r>
            <a:r>
              <a:rPr lang="en-GB" altLang="ko-KR" sz="2800" i="1" dirty="0" err="1">
                <a:solidFill>
                  <a:srgbClr val="002060"/>
                </a:solidFill>
              </a:rPr>
              <a:t>procesa</a:t>
            </a:r>
            <a:r>
              <a:rPr lang="en-GB" altLang="ko-KR" sz="2800" i="1" dirty="0">
                <a:solidFill>
                  <a:srgbClr val="002060"/>
                </a:solidFill>
              </a:rPr>
              <a:t> </a:t>
            </a:r>
            <a:r>
              <a:rPr lang="en-GB" altLang="ko-KR" sz="2800" i="1" dirty="0" err="1">
                <a:solidFill>
                  <a:srgbClr val="002060"/>
                </a:solidFill>
              </a:rPr>
              <a:t>inovacije</a:t>
            </a:r>
            <a:r>
              <a:rPr lang="en-GB" altLang="ko-KR" sz="2800" i="1" dirty="0">
                <a:solidFill>
                  <a:srgbClr val="002060"/>
                </a:solidFill>
              </a:rPr>
              <a:t>, </a:t>
            </a:r>
            <a:r>
              <a:rPr lang="en-GB" altLang="ko-KR" sz="2800" i="1" dirty="0" err="1">
                <a:solidFill>
                  <a:srgbClr val="002060"/>
                </a:solidFill>
              </a:rPr>
              <a:t>posebice</a:t>
            </a:r>
            <a:r>
              <a:rPr lang="en-GB" altLang="ko-KR" sz="2800" i="1" dirty="0">
                <a:solidFill>
                  <a:srgbClr val="002060"/>
                </a:solidFill>
              </a:rPr>
              <a:t> u </a:t>
            </a:r>
            <a:r>
              <a:rPr lang="en-GB" altLang="ko-KR" sz="2800" i="1" dirty="0" err="1">
                <a:solidFill>
                  <a:srgbClr val="002060"/>
                </a:solidFill>
              </a:rPr>
              <a:t>fazi</a:t>
            </a:r>
            <a:r>
              <a:rPr lang="en-GB" altLang="ko-KR" sz="2800" i="1" dirty="0">
                <a:solidFill>
                  <a:srgbClr val="002060"/>
                </a:solidFill>
              </a:rPr>
              <a:t> </a:t>
            </a:r>
            <a:r>
              <a:rPr lang="en-GB" altLang="ko-KR" sz="2800" i="1" dirty="0" err="1">
                <a:solidFill>
                  <a:srgbClr val="002060"/>
                </a:solidFill>
              </a:rPr>
              <a:t>generiranja</a:t>
            </a:r>
            <a:r>
              <a:rPr lang="en-GB" altLang="ko-KR" sz="2800" i="1" dirty="0">
                <a:solidFill>
                  <a:srgbClr val="002060"/>
                </a:solidFill>
              </a:rPr>
              <a:t> </a:t>
            </a:r>
            <a:r>
              <a:rPr lang="en-GB" altLang="ko-KR" sz="2800" i="1" dirty="0" err="1">
                <a:solidFill>
                  <a:srgbClr val="002060"/>
                </a:solidFill>
              </a:rPr>
              <a:t>ideje</a:t>
            </a:r>
            <a:r>
              <a:rPr lang="en-GB" altLang="ko-KR" sz="2800" i="1" dirty="0">
                <a:solidFill>
                  <a:srgbClr val="002060"/>
                </a:solidFill>
              </a:rPr>
              <a:t> (</a:t>
            </a:r>
            <a:r>
              <a:rPr lang="en-GB" altLang="ko-KR" sz="2800" i="1" dirty="0" err="1">
                <a:solidFill>
                  <a:srgbClr val="002060"/>
                </a:solidFill>
              </a:rPr>
              <a:t>Meinel</a:t>
            </a:r>
            <a:r>
              <a:rPr lang="en-GB" altLang="ko-KR" sz="2800" i="1" dirty="0">
                <a:solidFill>
                  <a:srgbClr val="002060"/>
                </a:solidFill>
              </a:rPr>
              <a:t> </a:t>
            </a:r>
            <a:r>
              <a:rPr lang="en-GB" altLang="ko-KR" sz="2800" i="1" dirty="0" err="1">
                <a:solidFill>
                  <a:srgbClr val="002060"/>
                </a:solidFill>
              </a:rPr>
              <a:t>i</a:t>
            </a:r>
            <a:r>
              <a:rPr lang="en-GB" altLang="ko-KR" sz="2800" i="1" dirty="0">
                <a:solidFill>
                  <a:srgbClr val="002060"/>
                </a:solidFill>
              </a:rPr>
              <a:t> Voigt, 2017.). </a:t>
            </a:r>
          </a:p>
        </p:txBody>
      </p:sp>
    </p:spTree>
    <p:extLst>
      <p:ext uri="{BB962C8B-B14F-4D97-AF65-F5344CB8AC3E}">
        <p14:creationId xmlns:p14="http://schemas.microsoft.com/office/powerpoint/2010/main" val="2952393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1172117497"/>
              </p:ext>
            </p:extLst>
          </p:nvPr>
        </p:nvGraphicFramePr>
        <p:xfrm>
          <a:off x="649785" y="1538107"/>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FF387B6A-5047-4EFF-8F1F-CCC31E055809}"/>
              </a:ext>
            </a:extLst>
          </p:cNvPr>
          <p:cNvSpPr txBox="1"/>
          <p:nvPr/>
        </p:nvSpPr>
        <p:spPr>
          <a:xfrm>
            <a:off x="649785" y="2631953"/>
            <a:ext cx="16073000" cy="6124754"/>
          </a:xfrm>
          <a:prstGeom prst="rect">
            <a:avLst/>
          </a:prstGeom>
          <a:noFill/>
          <a:ln>
            <a:solidFill>
              <a:srgbClr val="E12227"/>
            </a:solidFill>
          </a:ln>
        </p:spPr>
        <p:txBody>
          <a:bodyPr wrap="square" rtlCol="0">
            <a:spAutoFit/>
          </a:bodyPr>
          <a:lstStyle/>
          <a:p>
            <a:pPr marL="457200" indent="-457200" algn="just">
              <a:buFont typeface="Arial" panose="020B0604020202020204" pitchFamily="34" charset="0"/>
              <a:buChar char="•"/>
            </a:pPr>
            <a:r>
              <a:rPr lang="en-GB" altLang="ko-KR" sz="2800" i="1" dirty="0" err="1">
                <a:solidFill>
                  <a:srgbClr val="002060"/>
                </a:solidFill>
              </a:rPr>
              <a:t>Dvije</a:t>
            </a:r>
            <a:r>
              <a:rPr lang="en-GB" altLang="ko-KR" sz="2800" i="1" dirty="0">
                <a:solidFill>
                  <a:srgbClr val="002060"/>
                </a:solidFill>
              </a:rPr>
              <a:t> </a:t>
            </a:r>
            <a:r>
              <a:rPr lang="en-GB" altLang="ko-KR" sz="2800" i="1" dirty="0" err="1">
                <a:solidFill>
                  <a:srgbClr val="002060"/>
                </a:solidFill>
              </a:rPr>
              <a:t>dimenzije</a:t>
            </a:r>
            <a:r>
              <a:rPr lang="en-GB" altLang="ko-KR" sz="2800" i="1" dirty="0">
                <a:solidFill>
                  <a:srgbClr val="002060"/>
                </a:solidFill>
              </a:rPr>
              <a:t>:</a:t>
            </a:r>
          </a:p>
          <a:p>
            <a:pPr marL="914400" lvl="1" indent="-457200" algn="just">
              <a:buFont typeface="Arial" panose="020B0604020202020204" pitchFamily="34" charset="0"/>
              <a:buChar char="•"/>
            </a:pPr>
            <a:r>
              <a:rPr lang="en-GB" altLang="ko-KR" sz="2800" i="1" dirty="0" err="1">
                <a:solidFill>
                  <a:srgbClr val="002060"/>
                </a:solidFill>
              </a:rPr>
              <a:t>Generiranje</a:t>
            </a:r>
            <a:r>
              <a:rPr lang="en-GB" altLang="ko-KR" sz="2800" i="1" dirty="0">
                <a:solidFill>
                  <a:srgbClr val="002060"/>
                </a:solidFill>
              </a:rPr>
              <a:t> </a:t>
            </a:r>
            <a:r>
              <a:rPr lang="en-GB" altLang="ko-KR" sz="2800" i="1" dirty="0" err="1">
                <a:solidFill>
                  <a:srgbClr val="002060"/>
                </a:solidFill>
              </a:rPr>
              <a:t>ideja</a:t>
            </a:r>
            <a:r>
              <a:rPr lang="en-GB" altLang="ko-KR" sz="2800" i="1" dirty="0">
                <a:solidFill>
                  <a:srgbClr val="002060"/>
                </a:solidFill>
              </a:rPr>
              <a:t>:</a:t>
            </a:r>
          </a:p>
          <a:p>
            <a:pPr marL="1371600" lvl="2" indent="-457200" algn="just">
              <a:buFont typeface="Arial" panose="020B0604020202020204" pitchFamily="34" charset="0"/>
              <a:buChar char="•"/>
            </a:pPr>
            <a:r>
              <a:rPr lang="en-GB" altLang="ko-KR" sz="2800" i="1" dirty="0" err="1">
                <a:solidFill>
                  <a:srgbClr val="002060"/>
                </a:solidFill>
              </a:rPr>
              <a:t>poticanje</a:t>
            </a:r>
            <a:r>
              <a:rPr lang="en-GB" altLang="ko-KR" sz="2800" i="1" dirty="0">
                <a:solidFill>
                  <a:srgbClr val="002060"/>
                </a:solidFill>
              </a:rPr>
              <a:t> </a:t>
            </a:r>
            <a:r>
              <a:rPr lang="en-GB" altLang="ko-KR" sz="2800" i="1" dirty="0" err="1">
                <a:solidFill>
                  <a:srgbClr val="002060"/>
                </a:solidFill>
              </a:rPr>
              <a:t>intuicije</a:t>
            </a:r>
            <a:endParaRPr lang="en-GB" altLang="ko-KR" sz="2800" i="1" dirty="0">
              <a:solidFill>
                <a:srgbClr val="002060"/>
              </a:solidFill>
            </a:endParaRPr>
          </a:p>
          <a:p>
            <a:pPr marL="1371600" lvl="2" indent="-457200" algn="just">
              <a:buFont typeface="Arial" panose="020B0604020202020204" pitchFamily="34" charset="0"/>
              <a:buChar char="•"/>
            </a:pPr>
            <a:r>
              <a:rPr lang="en-GB" altLang="ko-KR" sz="2800" i="1" dirty="0" err="1">
                <a:solidFill>
                  <a:srgbClr val="002060"/>
                </a:solidFill>
              </a:rPr>
              <a:t>korištenjem</a:t>
            </a:r>
            <a:r>
              <a:rPr lang="en-GB" altLang="ko-KR" sz="2800" i="1" dirty="0">
                <a:solidFill>
                  <a:srgbClr val="002060"/>
                </a:solidFill>
              </a:rPr>
              <a:t> </a:t>
            </a:r>
            <a:r>
              <a:rPr lang="en-GB" altLang="ko-KR" sz="2800" i="1" dirty="0" err="1">
                <a:solidFill>
                  <a:srgbClr val="002060"/>
                </a:solidFill>
              </a:rPr>
              <a:t>sustavnog</a:t>
            </a:r>
            <a:r>
              <a:rPr lang="en-GB" altLang="ko-KR" sz="2800" i="1" dirty="0">
                <a:solidFill>
                  <a:srgbClr val="002060"/>
                </a:solidFill>
              </a:rPr>
              <a:t> </a:t>
            </a:r>
            <a:r>
              <a:rPr lang="en-GB" altLang="ko-KR" sz="2800" i="1" dirty="0" err="1">
                <a:solidFill>
                  <a:srgbClr val="002060"/>
                </a:solidFill>
              </a:rPr>
              <a:t>pristupa</a:t>
            </a:r>
            <a:r>
              <a:rPr lang="en-GB" altLang="ko-KR" sz="2800" i="1" dirty="0">
                <a:solidFill>
                  <a:srgbClr val="002060"/>
                </a:solidFill>
              </a:rPr>
              <a:t> </a:t>
            </a:r>
            <a:r>
              <a:rPr lang="en-GB" altLang="ko-KR" sz="2800" i="1" dirty="0" err="1">
                <a:solidFill>
                  <a:srgbClr val="002060"/>
                </a:solidFill>
              </a:rPr>
              <a:t>rješavanju</a:t>
            </a:r>
            <a:r>
              <a:rPr lang="en-GB" altLang="ko-KR" sz="2800" i="1" dirty="0">
                <a:solidFill>
                  <a:srgbClr val="002060"/>
                </a:solidFill>
              </a:rPr>
              <a:t> </a:t>
            </a:r>
            <a:r>
              <a:rPr lang="en-GB" altLang="ko-KR" sz="2800" i="1" dirty="0" err="1">
                <a:solidFill>
                  <a:srgbClr val="002060"/>
                </a:solidFill>
              </a:rPr>
              <a:t>problema</a:t>
            </a:r>
            <a:r>
              <a:rPr lang="en-GB" altLang="ko-KR" sz="2800" i="1" dirty="0">
                <a:solidFill>
                  <a:srgbClr val="002060"/>
                </a:solidFill>
              </a:rPr>
              <a:t>.</a:t>
            </a:r>
          </a:p>
          <a:p>
            <a:pPr marL="914400" lvl="1" indent="-457200" algn="just">
              <a:buFont typeface="Arial" panose="020B0604020202020204" pitchFamily="34" charset="0"/>
              <a:buChar char="•"/>
            </a:pPr>
            <a:r>
              <a:rPr lang="en-GB" altLang="ko-KR" sz="2800" i="1" dirty="0" err="1">
                <a:solidFill>
                  <a:srgbClr val="002060"/>
                </a:solidFill>
              </a:rPr>
              <a:t>Mehanizam</a:t>
            </a:r>
            <a:r>
              <a:rPr lang="en-GB" altLang="ko-KR" sz="2800" i="1" dirty="0">
                <a:solidFill>
                  <a:srgbClr val="002060"/>
                </a:solidFill>
              </a:rPr>
              <a:t> </a:t>
            </a:r>
            <a:r>
              <a:rPr lang="en-GB" altLang="ko-KR" sz="2800" i="1" dirty="0" err="1">
                <a:solidFill>
                  <a:srgbClr val="002060"/>
                </a:solidFill>
              </a:rPr>
              <a:t>pokretanja</a:t>
            </a:r>
            <a:r>
              <a:rPr lang="en-GB" altLang="ko-KR" sz="2800" i="1" dirty="0">
                <a:solidFill>
                  <a:srgbClr val="002060"/>
                </a:solidFill>
              </a:rPr>
              <a:t> </a:t>
            </a:r>
            <a:r>
              <a:rPr lang="en-GB" altLang="ko-KR" sz="2800" i="1" dirty="0" err="1">
                <a:solidFill>
                  <a:srgbClr val="002060"/>
                </a:solidFill>
              </a:rPr>
              <a:t>ideje</a:t>
            </a:r>
            <a:r>
              <a:rPr lang="en-GB" altLang="ko-KR" sz="2800" i="1" dirty="0">
                <a:solidFill>
                  <a:srgbClr val="002060"/>
                </a:solidFill>
              </a:rPr>
              <a:t>:</a:t>
            </a:r>
          </a:p>
          <a:p>
            <a:pPr marL="1371600" lvl="2" indent="-457200" algn="just">
              <a:buFont typeface="Arial" panose="020B0604020202020204" pitchFamily="34" charset="0"/>
              <a:buChar char="•"/>
            </a:pPr>
            <a:r>
              <a:rPr lang="en-GB" altLang="ko-KR" sz="2800" i="1" dirty="0" err="1">
                <a:solidFill>
                  <a:srgbClr val="002060"/>
                </a:solidFill>
              </a:rPr>
              <a:t>Ideje</a:t>
            </a:r>
            <a:r>
              <a:rPr lang="en-GB" altLang="ko-KR" sz="2800" i="1" dirty="0">
                <a:solidFill>
                  <a:srgbClr val="002060"/>
                </a:solidFill>
              </a:rPr>
              <a:t> </a:t>
            </a:r>
            <a:r>
              <a:rPr lang="en-GB" altLang="ko-KR" sz="2800" i="1" dirty="0" err="1">
                <a:solidFill>
                  <a:srgbClr val="002060"/>
                </a:solidFill>
              </a:rPr>
              <a:t>mogu</a:t>
            </a:r>
            <a:r>
              <a:rPr lang="en-GB" altLang="ko-KR" sz="2800" i="1" dirty="0">
                <a:solidFill>
                  <a:srgbClr val="002060"/>
                </a:solidFill>
              </a:rPr>
              <a:t> </a:t>
            </a:r>
            <a:r>
              <a:rPr lang="en-GB" altLang="ko-KR" sz="2800" i="1" dirty="0" err="1">
                <a:solidFill>
                  <a:srgbClr val="002060"/>
                </a:solidFill>
              </a:rPr>
              <a:t>biti</a:t>
            </a:r>
            <a:r>
              <a:rPr lang="en-GB" altLang="ko-KR" sz="2800" i="1" dirty="0">
                <a:solidFill>
                  <a:srgbClr val="002060"/>
                </a:solidFill>
              </a:rPr>
              <a:t> </a:t>
            </a:r>
            <a:r>
              <a:rPr lang="en-GB" altLang="ko-KR" sz="2800" i="1" dirty="0" err="1">
                <a:solidFill>
                  <a:srgbClr val="002060"/>
                </a:solidFill>
              </a:rPr>
              <a:t>rezultat</a:t>
            </a:r>
            <a:r>
              <a:rPr lang="en-GB" altLang="ko-KR" sz="2800" i="1" dirty="0">
                <a:solidFill>
                  <a:srgbClr val="002060"/>
                </a:solidFill>
              </a:rPr>
              <a:t> </a:t>
            </a:r>
            <a:r>
              <a:rPr lang="en-GB" altLang="ko-KR" sz="2800" i="1" dirty="0" err="1">
                <a:solidFill>
                  <a:srgbClr val="002060"/>
                </a:solidFill>
              </a:rPr>
              <a:t>varijacija</a:t>
            </a:r>
            <a:r>
              <a:rPr lang="en-GB" altLang="ko-KR" sz="2800" i="1" dirty="0">
                <a:solidFill>
                  <a:srgbClr val="002060"/>
                </a:solidFill>
              </a:rPr>
              <a:t> </a:t>
            </a:r>
            <a:r>
              <a:rPr lang="en-GB" altLang="ko-KR" sz="2800" i="1" dirty="0" err="1">
                <a:solidFill>
                  <a:srgbClr val="002060"/>
                </a:solidFill>
              </a:rPr>
              <a:t>i</a:t>
            </a:r>
            <a:r>
              <a:rPr lang="en-GB" altLang="ko-KR" sz="2800" i="1" dirty="0">
                <a:solidFill>
                  <a:srgbClr val="002060"/>
                </a:solidFill>
              </a:rPr>
              <a:t> </a:t>
            </a:r>
            <a:r>
              <a:rPr lang="en-GB" altLang="ko-KR" sz="2800" i="1" dirty="0" err="1">
                <a:solidFill>
                  <a:srgbClr val="002060"/>
                </a:solidFill>
              </a:rPr>
              <a:t>razvoja</a:t>
            </a:r>
            <a:r>
              <a:rPr lang="en-GB" altLang="ko-KR" sz="2800" i="1" dirty="0">
                <a:solidFill>
                  <a:srgbClr val="002060"/>
                </a:solidFill>
              </a:rPr>
              <a:t> </a:t>
            </a:r>
            <a:r>
              <a:rPr lang="en-GB" altLang="ko-KR" sz="2800" i="1" dirty="0" err="1">
                <a:solidFill>
                  <a:srgbClr val="002060"/>
                </a:solidFill>
              </a:rPr>
              <a:t>postojećih</a:t>
            </a:r>
            <a:r>
              <a:rPr lang="en-GB" altLang="ko-KR" sz="2800" i="1" dirty="0">
                <a:solidFill>
                  <a:srgbClr val="002060"/>
                </a:solidFill>
              </a:rPr>
              <a:t> </a:t>
            </a:r>
            <a:r>
              <a:rPr lang="en-GB" altLang="ko-KR" sz="2800" i="1" dirty="0" err="1">
                <a:solidFill>
                  <a:srgbClr val="002060"/>
                </a:solidFill>
              </a:rPr>
              <a:t>ideja</a:t>
            </a:r>
            <a:endParaRPr lang="en-GB" altLang="ko-KR" sz="2800" i="1" dirty="0">
              <a:solidFill>
                <a:srgbClr val="002060"/>
              </a:solidFill>
            </a:endParaRPr>
          </a:p>
          <a:p>
            <a:pPr marL="1371600" lvl="2" indent="-457200" algn="just">
              <a:buFont typeface="Arial" panose="020B0604020202020204" pitchFamily="34" charset="0"/>
              <a:buChar char="•"/>
            </a:pPr>
            <a:r>
              <a:rPr lang="en-GB" altLang="ko-KR" sz="2800" i="1" dirty="0" err="1">
                <a:solidFill>
                  <a:srgbClr val="002060"/>
                </a:solidFill>
              </a:rPr>
              <a:t>Ideje</a:t>
            </a:r>
            <a:r>
              <a:rPr lang="en-GB" altLang="ko-KR" sz="2800" i="1" dirty="0">
                <a:solidFill>
                  <a:srgbClr val="002060"/>
                </a:solidFill>
              </a:rPr>
              <a:t> se </a:t>
            </a:r>
            <a:r>
              <a:rPr lang="en-GB" altLang="ko-KR" sz="2800" i="1" dirty="0" err="1">
                <a:solidFill>
                  <a:srgbClr val="002060"/>
                </a:solidFill>
              </a:rPr>
              <a:t>mogu</a:t>
            </a:r>
            <a:r>
              <a:rPr lang="en-GB" altLang="ko-KR" sz="2800" i="1" dirty="0">
                <a:solidFill>
                  <a:srgbClr val="002060"/>
                </a:solidFill>
              </a:rPr>
              <a:t> </a:t>
            </a:r>
            <a:r>
              <a:rPr lang="en-GB" altLang="ko-KR" sz="2800" i="1" dirty="0" err="1">
                <a:solidFill>
                  <a:srgbClr val="002060"/>
                </a:solidFill>
              </a:rPr>
              <a:t>potaknuti</a:t>
            </a:r>
            <a:r>
              <a:rPr lang="en-GB" altLang="ko-KR" sz="2800" i="1" dirty="0">
                <a:solidFill>
                  <a:srgbClr val="002060"/>
                </a:solidFill>
              </a:rPr>
              <a:t> </a:t>
            </a:r>
            <a:r>
              <a:rPr lang="en-GB" altLang="ko-KR" sz="2800" i="1" dirty="0" err="1">
                <a:solidFill>
                  <a:srgbClr val="002060"/>
                </a:solidFill>
              </a:rPr>
              <a:t>suočavanjem</a:t>
            </a:r>
            <a:r>
              <a:rPr lang="en-GB" altLang="ko-KR" sz="2800" i="1" dirty="0">
                <a:solidFill>
                  <a:srgbClr val="002060"/>
                </a:solidFill>
              </a:rPr>
              <a:t> s </a:t>
            </a:r>
            <a:r>
              <a:rPr lang="en-GB" altLang="ko-KR" sz="2800" i="1" dirty="0" err="1">
                <a:solidFill>
                  <a:srgbClr val="002060"/>
                </a:solidFill>
              </a:rPr>
              <a:t>događajima</a:t>
            </a:r>
            <a:r>
              <a:rPr lang="en-GB" altLang="ko-KR" sz="2800" i="1" dirty="0">
                <a:solidFill>
                  <a:srgbClr val="002060"/>
                </a:solidFill>
              </a:rPr>
              <a:t>, </a:t>
            </a:r>
            <a:r>
              <a:rPr lang="en-GB" altLang="ko-KR" sz="2800" i="1" dirty="0" err="1">
                <a:solidFill>
                  <a:srgbClr val="002060"/>
                </a:solidFill>
              </a:rPr>
              <a:t>predmetima</a:t>
            </a:r>
            <a:r>
              <a:rPr lang="en-GB" altLang="ko-KR" sz="2800" i="1" dirty="0">
                <a:solidFill>
                  <a:srgbClr val="002060"/>
                </a:solidFill>
              </a:rPr>
              <a:t> </a:t>
            </a:r>
            <a:r>
              <a:rPr lang="en-GB" altLang="ko-KR" sz="2800" i="1" dirty="0" err="1">
                <a:solidFill>
                  <a:srgbClr val="002060"/>
                </a:solidFill>
              </a:rPr>
              <a:t>ili</a:t>
            </a:r>
            <a:r>
              <a:rPr lang="en-GB" altLang="ko-KR" sz="2800" i="1" dirty="0">
                <a:solidFill>
                  <a:srgbClr val="002060"/>
                </a:solidFill>
              </a:rPr>
              <a:t> </a:t>
            </a:r>
            <a:r>
              <a:rPr lang="en-GB" altLang="ko-KR" sz="2800" i="1" dirty="0" err="1">
                <a:solidFill>
                  <a:srgbClr val="002060"/>
                </a:solidFill>
              </a:rPr>
              <a:t>mislima</a:t>
            </a:r>
            <a:r>
              <a:rPr lang="en-GB" altLang="ko-KR" sz="2800" i="1" dirty="0">
                <a:solidFill>
                  <a:srgbClr val="002060"/>
                </a:solidFill>
              </a:rPr>
              <a:t> </a:t>
            </a:r>
            <a:r>
              <a:rPr lang="en-GB" altLang="ko-KR" sz="2800" i="1" dirty="0" err="1">
                <a:solidFill>
                  <a:srgbClr val="002060"/>
                </a:solidFill>
              </a:rPr>
              <a:t>koje</a:t>
            </a:r>
            <a:r>
              <a:rPr lang="en-GB" altLang="ko-KR" sz="2800" i="1" dirty="0">
                <a:solidFill>
                  <a:srgbClr val="002060"/>
                </a:solidFill>
              </a:rPr>
              <a:t> </a:t>
            </a:r>
            <a:r>
              <a:rPr lang="en-GB" altLang="ko-KR" sz="2800" i="1" dirty="0" err="1">
                <a:solidFill>
                  <a:srgbClr val="002060"/>
                </a:solidFill>
              </a:rPr>
              <a:t>su</a:t>
            </a:r>
            <a:r>
              <a:rPr lang="en-GB" altLang="ko-KR" sz="2800" i="1" dirty="0">
                <a:solidFill>
                  <a:srgbClr val="002060"/>
                </a:solidFill>
              </a:rPr>
              <a:t> </a:t>
            </a:r>
            <a:r>
              <a:rPr lang="en-GB" altLang="ko-KR" sz="2800" i="1" dirty="0" err="1">
                <a:solidFill>
                  <a:srgbClr val="002060"/>
                </a:solidFill>
              </a:rPr>
              <a:t>neovisne</a:t>
            </a:r>
            <a:r>
              <a:rPr lang="en-GB" altLang="ko-KR" sz="2800" i="1" dirty="0">
                <a:solidFill>
                  <a:srgbClr val="002060"/>
                </a:solidFill>
              </a:rPr>
              <a:t> o </a:t>
            </a:r>
            <a:r>
              <a:rPr lang="en-GB" altLang="ko-KR" sz="2800" i="1" dirty="0" err="1">
                <a:solidFill>
                  <a:srgbClr val="002060"/>
                </a:solidFill>
              </a:rPr>
              <a:t>problemu</a:t>
            </a:r>
            <a:r>
              <a:rPr lang="en-GB" altLang="ko-KR" sz="2800" i="1" dirty="0">
                <a:solidFill>
                  <a:srgbClr val="002060"/>
                </a:solidFill>
              </a:rPr>
              <a:t>.</a:t>
            </a:r>
          </a:p>
          <a:p>
            <a:pPr marL="457200" indent="-457200" algn="just">
              <a:buFont typeface="Arial" panose="020B0604020202020204" pitchFamily="34" charset="0"/>
              <a:buChar char="•"/>
            </a:pPr>
            <a:r>
              <a:rPr lang="en-GB" altLang="ko-KR" sz="2800" i="1" dirty="0" err="1">
                <a:solidFill>
                  <a:srgbClr val="002060"/>
                </a:solidFill>
              </a:rPr>
              <a:t>Iz</a:t>
            </a:r>
            <a:r>
              <a:rPr lang="en-GB" altLang="ko-KR" sz="2800" i="1" dirty="0">
                <a:solidFill>
                  <a:srgbClr val="002060"/>
                </a:solidFill>
              </a:rPr>
              <a:t> </a:t>
            </a:r>
            <a:r>
              <a:rPr lang="en-GB" altLang="ko-KR" sz="2800" i="1" dirty="0" err="1">
                <a:solidFill>
                  <a:srgbClr val="002060"/>
                </a:solidFill>
              </a:rPr>
              <a:t>ove</a:t>
            </a:r>
            <a:r>
              <a:rPr lang="en-GB" altLang="ko-KR" sz="2800" i="1" dirty="0">
                <a:solidFill>
                  <a:srgbClr val="002060"/>
                </a:solidFill>
              </a:rPr>
              <a:t> </a:t>
            </a:r>
            <a:r>
              <a:rPr lang="en-GB" altLang="ko-KR" sz="2800" i="1" dirty="0" err="1">
                <a:solidFill>
                  <a:srgbClr val="002060"/>
                </a:solidFill>
              </a:rPr>
              <a:t>dvije</a:t>
            </a:r>
            <a:r>
              <a:rPr lang="en-GB" altLang="ko-KR" sz="2800" i="1" dirty="0">
                <a:solidFill>
                  <a:srgbClr val="002060"/>
                </a:solidFill>
              </a:rPr>
              <a:t> </a:t>
            </a:r>
            <a:r>
              <a:rPr lang="en-GB" altLang="ko-KR" sz="2800" i="1" dirty="0" err="1">
                <a:solidFill>
                  <a:srgbClr val="002060"/>
                </a:solidFill>
              </a:rPr>
              <a:t>dimenzije</a:t>
            </a:r>
            <a:r>
              <a:rPr lang="en-GB" altLang="ko-KR" sz="2800" i="1" dirty="0">
                <a:solidFill>
                  <a:srgbClr val="002060"/>
                </a:solidFill>
              </a:rPr>
              <a:t> =&gt;  </a:t>
            </a:r>
            <a:r>
              <a:rPr lang="en-GB" altLang="ko-KR" sz="2800" i="1" dirty="0" err="1">
                <a:solidFill>
                  <a:srgbClr val="002060"/>
                </a:solidFill>
              </a:rPr>
              <a:t>Četiri</a:t>
            </a:r>
            <a:r>
              <a:rPr lang="en-GB" altLang="ko-KR" sz="2800" i="1" dirty="0">
                <a:solidFill>
                  <a:srgbClr val="002060"/>
                </a:solidFill>
              </a:rPr>
              <a:t> </a:t>
            </a:r>
            <a:r>
              <a:rPr lang="en-GB" altLang="ko-KR" sz="2800" i="1" dirty="0" err="1">
                <a:solidFill>
                  <a:srgbClr val="002060"/>
                </a:solidFill>
              </a:rPr>
              <a:t>kategorije</a:t>
            </a:r>
            <a:r>
              <a:rPr lang="en-GB" altLang="ko-KR" sz="2800" i="1" dirty="0">
                <a:solidFill>
                  <a:srgbClr val="002060"/>
                </a:solidFill>
              </a:rPr>
              <a:t> </a:t>
            </a:r>
            <a:r>
              <a:rPr lang="en-GB" altLang="ko-KR" sz="2800" i="1" dirty="0" err="1">
                <a:solidFill>
                  <a:srgbClr val="002060"/>
                </a:solidFill>
              </a:rPr>
              <a:t>tehnika</a:t>
            </a:r>
            <a:r>
              <a:rPr lang="en-GB" altLang="ko-KR" sz="2800" i="1" dirty="0">
                <a:solidFill>
                  <a:srgbClr val="002060"/>
                </a:solidFill>
              </a:rPr>
              <a:t> </a:t>
            </a:r>
            <a:r>
              <a:rPr lang="en-GB" altLang="ko-KR" sz="2800" i="1" dirty="0" err="1">
                <a:solidFill>
                  <a:srgbClr val="002060"/>
                </a:solidFill>
              </a:rPr>
              <a:t>poticanja</a:t>
            </a:r>
            <a:r>
              <a:rPr lang="en-GB" altLang="ko-KR" sz="2800" i="1" dirty="0">
                <a:solidFill>
                  <a:srgbClr val="002060"/>
                </a:solidFill>
              </a:rPr>
              <a:t> </a:t>
            </a:r>
            <a:r>
              <a:rPr lang="en-GB" altLang="ko-KR" sz="2800" i="1" dirty="0" err="1">
                <a:solidFill>
                  <a:srgbClr val="002060"/>
                </a:solidFill>
              </a:rPr>
              <a:t>kreativnosti</a:t>
            </a:r>
            <a:endParaRPr lang="en-GB" altLang="ko-KR" sz="2800" i="1" dirty="0">
              <a:solidFill>
                <a:srgbClr val="002060"/>
              </a:solidFill>
            </a:endParaRPr>
          </a:p>
          <a:p>
            <a:pPr marL="914400" lvl="1" indent="-457200" algn="just">
              <a:buFont typeface="Arial" panose="020B0604020202020204" pitchFamily="34" charset="0"/>
              <a:buChar char="•"/>
            </a:pPr>
            <a:r>
              <a:rPr lang="en-GB" altLang="ko-KR" sz="2800" i="1" dirty="0" err="1">
                <a:solidFill>
                  <a:srgbClr val="E12227"/>
                </a:solidFill>
              </a:rPr>
              <a:t>intuitivna</a:t>
            </a:r>
            <a:r>
              <a:rPr lang="en-GB" altLang="ko-KR" sz="2800" i="1" dirty="0">
                <a:solidFill>
                  <a:srgbClr val="E12227"/>
                </a:solidFill>
              </a:rPr>
              <a:t> </a:t>
            </a:r>
            <a:r>
              <a:rPr lang="en-GB" altLang="ko-KR" sz="2800" i="1" dirty="0" err="1">
                <a:solidFill>
                  <a:srgbClr val="E12227"/>
                </a:solidFill>
              </a:rPr>
              <a:t>asocijacija</a:t>
            </a:r>
            <a:r>
              <a:rPr lang="en-GB" altLang="ko-KR" sz="2800" i="1" dirty="0">
                <a:solidFill>
                  <a:srgbClr val="E12227"/>
                </a:solidFill>
              </a:rPr>
              <a:t> (IA),</a:t>
            </a:r>
          </a:p>
          <a:p>
            <a:pPr marL="914400" lvl="1" indent="-457200" algn="just">
              <a:buFont typeface="Arial" panose="020B0604020202020204" pitchFamily="34" charset="0"/>
              <a:buChar char="•"/>
            </a:pPr>
            <a:r>
              <a:rPr lang="en-GB" altLang="ko-KR" sz="2800" i="1" dirty="0" err="1">
                <a:solidFill>
                  <a:srgbClr val="E12227"/>
                </a:solidFill>
              </a:rPr>
              <a:t>intuitivno</a:t>
            </a:r>
            <a:r>
              <a:rPr lang="en-GB" altLang="ko-KR" sz="2800" i="1" dirty="0">
                <a:solidFill>
                  <a:srgbClr val="E12227"/>
                </a:solidFill>
              </a:rPr>
              <a:t> </a:t>
            </a:r>
            <a:r>
              <a:rPr lang="en-GB" altLang="ko-KR" sz="2800" i="1" dirty="0" err="1">
                <a:solidFill>
                  <a:srgbClr val="E12227"/>
                </a:solidFill>
              </a:rPr>
              <a:t>suočavanje</a:t>
            </a:r>
            <a:r>
              <a:rPr lang="en-GB" altLang="ko-KR" sz="2800" i="1" dirty="0">
                <a:solidFill>
                  <a:srgbClr val="E12227"/>
                </a:solidFill>
              </a:rPr>
              <a:t> (IC),</a:t>
            </a:r>
          </a:p>
          <a:p>
            <a:pPr marL="914400" lvl="1" indent="-457200" algn="just">
              <a:buFont typeface="Arial" panose="020B0604020202020204" pitchFamily="34" charset="0"/>
              <a:buChar char="•"/>
            </a:pPr>
            <a:r>
              <a:rPr lang="en-GB" altLang="ko-KR" sz="2800" i="1" dirty="0" err="1">
                <a:solidFill>
                  <a:srgbClr val="E12227"/>
                </a:solidFill>
              </a:rPr>
              <a:t>sustavna</a:t>
            </a:r>
            <a:r>
              <a:rPr lang="en-GB" altLang="ko-KR" sz="2800" i="1" dirty="0">
                <a:solidFill>
                  <a:srgbClr val="E12227"/>
                </a:solidFill>
              </a:rPr>
              <a:t> </a:t>
            </a:r>
            <a:r>
              <a:rPr lang="en-GB" altLang="ko-KR" sz="2800" i="1" dirty="0" err="1">
                <a:solidFill>
                  <a:srgbClr val="E12227"/>
                </a:solidFill>
              </a:rPr>
              <a:t>varijacija</a:t>
            </a:r>
            <a:r>
              <a:rPr lang="en-GB" altLang="ko-KR" sz="2800" i="1" dirty="0">
                <a:solidFill>
                  <a:srgbClr val="E12227"/>
                </a:solidFill>
              </a:rPr>
              <a:t> (SV)</a:t>
            </a:r>
          </a:p>
          <a:p>
            <a:pPr marL="914400" lvl="1" indent="-457200" algn="just">
              <a:buFont typeface="Arial" panose="020B0604020202020204" pitchFamily="34" charset="0"/>
              <a:buChar char="•"/>
            </a:pPr>
            <a:r>
              <a:rPr lang="en-GB" altLang="ko-KR" sz="2800" i="1" dirty="0" err="1">
                <a:solidFill>
                  <a:srgbClr val="E12227"/>
                </a:solidFill>
              </a:rPr>
              <a:t>sustavna</a:t>
            </a:r>
            <a:r>
              <a:rPr lang="en-GB" altLang="ko-KR" sz="2800" i="1" dirty="0">
                <a:solidFill>
                  <a:srgbClr val="E12227"/>
                </a:solidFill>
              </a:rPr>
              <a:t> </a:t>
            </a:r>
            <a:r>
              <a:rPr lang="en-GB" altLang="ko-KR" sz="2800" i="1" dirty="0" err="1">
                <a:solidFill>
                  <a:srgbClr val="E12227"/>
                </a:solidFill>
              </a:rPr>
              <a:t>konfrontacija</a:t>
            </a:r>
            <a:r>
              <a:rPr lang="en-GB" altLang="ko-KR" sz="2800" i="1" dirty="0">
                <a:solidFill>
                  <a:srgbClr val="E12227"/>
                </a:solidFill>
              </a:rPr>
              <a:t> (SC).</a:t>
            </a:r>
          </a:p>
          <a:p>
            <a:pPr marL="914400" lvl="1" indent="-457200" algn="just">
              <a:buFont typeface="Arial" panose="020B0604020202020204" pitchFamily="34" charset="0"/>
              <a:buChar char="•"/>
            </a:pPr>
            <a:endParaRPr lang="en-GB" altLang="ko-KR" sz="2800" i="1" dirty="0">
              <a:solidFill>
                <a:srgbClr val="E12227"/>
              </a:solidFill>
            </a:endParaRPr>
          </a:p>
        </p:txBody>
      </p:sp>
    </p:spTree>
    <p:extLst>
      <p:ext uri="{BB962C8B-B14F-4D97-AF65-F5344CB8AC3E}">
        <p14:creationId xmlns:p14="http://schemas.microsoft.com/office/powerpoint/2010/main" val="2074133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394084028"/>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83350458"/>
              </p:ext>
            </p:extLst>
          </p:nvPr>
        </p:nvGraphicFramePr>
        <p:xfrm>
          <a:off x="762001" y="2798378"/>
          <a:ext cx="15951533" cy="5430928"/>
        </p:xfrm>
        <a:graphic>
          <a:graphicData uri="http://schemas.openxmlformats.org/drawingml/2006/table">
            <a:tbl>
              <a:tblPr firstRow="1" bandRow="1">
                <a:tableStyleId>{9DCAF9ED-07DC-4A11-8D7F-57B35C25682E}</a:tableStyleId>
              </a:tblPr>
              <a:tblGrid>
                <a:gridCol w="828000">
                  <a:extLst>
                    <a:ext uri="{9D8B030D-6E8A-4147-A177-3AD203B41FA5}">
                      <a16:colId xmlns:a16="http://schemas.microsoft.com/office/drawing/2014/main" val="363209518"/>
                    </a:ext>
                  </a:extLst>
                </a:gridCol>
                <a:gridCol w="4095161">
                  <a:extLst>
                    <a:ext uri="{9D8B030D-6E8A-4147-A177-3AD203B41FA5}">
                      <a16:colId xmlns:a16="http://schemas.microsoft.com/office/drawing/2014/main" val="215662280"/>
                    </a:ext>
                  </a:extLst>
                </a:gridCol>
                <a:gridCol w="5514186">
                  <a:extLst>
                    <a:ext uri="{9D8B030D-6E8A-4147-A177-3AD203B41FA5}">
                      <a16:colId xmlns:a16="http://schemas.microsoft.com/office/drawing/2014/main" val="1839381889"/>
                    </a:ext>
                  </a:extLst>
                </a:gridCol>
                <a:gridCol w="5514186">
                  <a:extLst>
                    <a:ext uri="{9D8B030D-6E8A-4147-A177-3AD203B41FA5}">
                      <a16:colId xmlns:a16="http://schemas.microsoft.com/office/drawing/2014/main" val="1542691788"/>
                    </a:ext>
                  </a:extLst>
                </a:gridCol>
              </a:tblGrid>
              <a:tr h="792000">
                <a:tc rowSpan="6">
                  <a:txBody>
                    <a:bodyPr/>
                    <a:lstStyle/>
                    <a:p>
                      <a:pPr algn="ctr"/>
                      <a:endParaRPr lang="hr-HR"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2227"/>
                    </a:solidFill>
                  </a:tcPr>
                </a:tc>
                <a:tc>
                  <a:txBody>
                    <a:bodyPr/>
                    <a:lstStyle/>
                    <a:p>
                      <a:pPr algn="ctr"/>
                      <a:endParaRPr lang="en-GB" sz="36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2227"/>
                    </a:solidFill>
                  </a:tcPr>
                </a:tc>
                <a:tc gridSpan="2">
                  <a:txBody>
                    <a:bodyPr/>
                    <a:lstStyle/>
                    <a:p>
                      <a:pPr algn="ctr"/>
                      <a:r>
                        <a:rPr lang="en-GB" sz="28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Mehanizmi poticanja rađanja ideja</a:t>
                      </a:r>
                      <a:endParaRPr lang="en-H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2227"/>
                    </a:solidFill>
                  </a:tcPr>
                </a:tc>
                <a:tc hMerge="1">
                  <a:txBody>
                    <a:bodyPr/>
                    <a:lstStyle/>
                    <a:p>
                      <a:endParaRPr lang="hr-HR"/>
                    </a:p>
                  </a:txBody>
                  <a:tcPr>
                    <a:lnB w="12700" cap="flat" cmpd="sng" algn="ctr">
                      <a:solidFill>
                        <a:schemeClr val="tx1"/>
                      </a:solidFill>
                      <a:prstDash val="solid"/>
                      <a:round/>
                      <a:headEnd type="none" w="med" len="med"/>
                      <a:tailEnd type="none" w="med" len="med"/>
                    </a:lnB>
                    <a:solidFill>
                      <a:srgbClr val="E12227"/>
                    </a:solidFill>
                  </a:tcPr>
                </a:tc>
                <a:extLst>
                  <a:ext uri="{0D108BD9-81ED-4DB2-BD59-A6C34878D82A}">
                    <a16:rowId xmlns:a16="http://schemas.microsoft.com/office/drawing/2014/main" val="1355754305"/>
                  </a:ext>
                </a:extLst>
              </a:tr>
              <a:tr h="612584">
                <a:tc vMerge="1">
                  <a:txBody>
                    <a:bodyPr/>
                    <a:lstStyle/>
                    <a:p>
                      <a:pPr algn="ctr"/>
                      <a:endParaRPr lang="hr-HR"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GB"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Varijacija</a:t>
                      </a:r>
                      <a:endParaRPr lang="en-H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Konfrontacija</a:t>
                      </a:r>
                      <a:endParaRPr lang="en-H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4697645"/>
                  </a:ext>
                </a:extLst>
              </a:tr>
              <a:tr h="612584">
                <a:tc vMerge="1">
                  <a:txBody>
                    <a:bodyPr/>
                    <a:lstStyle/>
                    <a:p>
                      <a:endParaRPr lang="hr-HR"/>
                    </a:p>
                  </a:txBody>
                  <a:tcPr/>
                </a:tc>
                <a:tc vMerge="1">
                  <a:txBody>
                    <a:bodyPr/>
                    <a:lstStyle/>
                    <a:p>
                      <a:pPr algn="ctr"/>
                      <a:endParaRPr lang="hr-HR" b="1"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Metode intuitivne asocijacije (IA)</a:t>
                      </a:r>
                      <a:endParaRPr lang="en-H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Metode intuitivne konfrontacije (IC)</a:t>
                      </a:r>
                      <a:endParaRPr lang="en-H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334115"/>
                  </a:ext>
                </a:extLst>
              </a:tr>
              <a:tr h="1270978">
                <a:tc vMerge="1">
                  <a:txBody>
                    <a:bodyPr/>
                    <a:lstStyle/>
                    <a:p>
                      <a:pPr algn="ctr"/>
                      <a:endParaRPr lang="hr-HR" sz="2400" b="1"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err="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Poticanje</a:t>
                      </a:r>
                      <a:r>
                        <a:rPr lang="en-GB" sz="28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2800" b="1" dirty="0" err="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intuitivnosti</a:t>
                      </a:r>
                      <a:endParaRPr lang="en-H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buFont typeface="Arial" panose="020B0604020202020204" pitchFamily="34" charset="0"/>
                        <a:buChar char="•"/>
                        <a:tabLst>
                          <a:tab pos="457200" algn="l"/>
                        </a:tabLst>
                      </a:pPr>
                      <a:r>
                        <a:rPr lang="en-GB" sz="2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Brainstorming</a:t>
                      </a:r>
                      <a:endParaRPr lang="en-H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Brainwriting</a:t>
                      </a:r>
                      <a:endParaRPr lang="en-H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Speed-Dating</a:t>
                      </a:r>
                      <a:endParaRPr lang="en-H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buFont typeface="Arial" panose="020B0604020202020204" pitchFamily="34" charset="0"/>
                        <a:buChar char="•"/>
                        <a:tabLst>
                          <a:tab pos="457200" algn="l"/>
                        </a:tabLst>
                      </a:pPr>
                      <a:r>
                        <a:rPr lang="en-GB" sz="28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Stimulating Word Analysis</a:t>
                      </a:r>
                      <a:endParaRPr lang="en-HR" sz="36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8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Semantic Intuition</a:t>
                      </a:r>
                      <a:endParaRPr lang="en-HR" sz="36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8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Provocation</a:t>
                      </a:r>
                      <a:endParaRPr lang="en-H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935146"/>
                  </a:ext>
                </a:extLst>
              </a:tr>
              <a:tr h="612584">
                <a:tc vMerge="1">
                  <a:txBody>
                    <a:bodyPr/>
                    <a:lstStyle/>
                    <a:p>
                      <a:pPr algn="ctr"/>
                      <a:endParaRPr lang="hr-HR" sz="2400" b="1"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HR"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Metode sustavne varijacije (SV)</a:t>
                      </a:r>
                      <a:endParaRPr lang="en-H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Metode sustavne konfrontacije (SC).</a:t>
                      </a:r>
                      <a:endParaRPr lang="en-H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217870"/>
                  </a:ext>
                </a:extLst>
              </a:tr>
              <a:tr h="1219836">
                <a:tc vMerge="1">
                  <a:txBody>
                    <a:bodyPr/>
                    <a:lstStyle/>
                    <a:p>
                      <a:pPr algn="ctr"/>
                      <a:endParaRPr lang="hr-HR" sz="2400" b="1"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err="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Sustavno-analitički</a:t>
                      </a:r>
                      <a:r>
                        <a:rPr lang="en-GB" sz="28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2800" b="1" dirty="0" err="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koncept</a:t>
                      </a:r>
                      <a:endParaRPr lang="en-H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buFont typeface="Arial" panose="020B0604020202020204" pitchFamily="34" charset="0"/>
                        <a:buChar char="•"/>
                        <a:tabLst>
                          <a:tab pos="76835" algn="l"/>
                        </a:tabLst>
                      </a:pPr>
                      <a:r>
                        <a:rPr lang="en-GB" sz="28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Morphological Tableau</a:t>
                      </a:r>
                      <a:endParaRPr lang="en-HR" sz="36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76835" algn="l"/>
                        </a:tabLst>
                      </a:pPr>
                      <a:r>
                        <a:rPr lang="en-GB" sz="28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Programming</a:t>
                      </a:r>
                      <a:endParaRPr lang="en-H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buFont typeface="Arial" panose="020B0604020202020204" pitchFamily="34" charset="0"/>
                        <a:buChar char="•"/>
                        <a:tabLst>
                          <a:tab pos="148590" algn="l"/>
                        </a:tabLst>
                      </a:pPr>
                      <a:r>
                        <a:rPr lang="en-GB" sz="2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Six Thinking Hats</a:t>
                      </a:r>
                      <a:endParaRPr lang="en-H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58420" algn="l"/>
                        </a:tabLst>
                      </a:pPr>
                      <a:r>
                        <a:rPr lang="en-GB" sz="2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TRIZ</a:t>
                      </a:r>
                      <a:endParaRPr lang="en-H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58420" algn="l"/>
                        </a:tabLst>
                      </a:pPr>
                      <a:r>
                        <a:rPr lang="en-GB" sz="2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TILMAG</a:t>
                      </a:r>
                      <a:endParaRPr lang="en-H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510232"/>
                  </a:ext>
                </a:extLst>
              </a:tr>
            </a:tbl>
          </a:graphicData>
        </a:graphic>
      </p:graphicFrame>
    </p:spTree>
    <p:extLst>
      <p:ext uri="{BB962C8B-B14F-4D97-AF65-F5344CB8AC3E}">
        <p14:creationId xmlns:p14="http://schemas.microsoft.com/office/powerpoint/2010/main" val="3097099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4912336" y="647700"/>
            <a:ext cx="2939420"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670432472"/>
              </p:ext>
            </p:extLst>
          </p:nvPr>
        </p:nvGraphicFramePr>
        <p:xfrm>
          <a:off x="651465" y="1451292"/>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Diagram 2"/>
          <p:cNvGraphicFramePr/>
          <p:nvPr>
            <p:extLst>
              <p:ext uri="{D42A27DB-BD31-4B8C-83A1-F6EECF244321}">
                <p14:modId xmlns:p14="http://schemas.microsoft.com/office/powerpoint/2010/main" val="2772289066"/>
              </p:ext>
            </p:extLst>
          </p:nvPr>
        </p:nvGraphicFramePr>
        <p:xfrm>
          <a:off x="651465" y="2439396"/>
          <a:ext cx="12531135" cy="598070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9" name="Picture 8"/>
          <p:cNvPicPr>
            <a:picLocks noChangeAspect="1"/>
          </p:cNvPicPr>
          <p:nvPr/>
        </p:nvPicPr>
        <p:blipFill>
          <a:blip r:embed="rId15"/>
          <a:stretch>
            <a:fillRect/>
          </a:stretch>
        </p:blipFill>
        <p:spPr>
          <a:xfrm>
            <a:off x="13401843" y="3619500"/>
            <a:ext cx="3371513" cy="1893234"/>
          </a:xfrm>
          <a:prstGeom prst="rect">
            <a:avLst/>
          </a:prstGeom>
        </p:spPr>
      </p:pic>
      <p:pic>
        <p:nvPicPr>
          <p:cNvPr id="6" name="Picture 5" descr="Agile Project Management | At VFS Digital Design, we teach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912335" y="5219700"/>
            <a:ext cx="3114684" cy="2336013"/>
          </a:xfrm>
          <a:prstGeom prst="rect">
            <a:avLst/>
          </a:prstGeom>
        </p:spPr>
      </p:pic>
    </p:spTree>
    <p:extLst>
      <p:ext uri="{BB962C8B-B14F-4D97-AF65-F5344CB8AC3E}">
        <p14:creationId xmlns:p14="http://schemas.microsoft.com/office/powerpoint/2010/main" val="958636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288347338"/>
              </p:ext>
            </p:extLst>
          </p:nvPr>
        </p:nvGraphicFramePr>
        <p:xfrm>
          <a:off x="651465" y="1451292"/>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Diagram 2"/>
          <p:cNvGraphicFramePr/>
          <p:nvPr>
            <p:extLst>
              <p:ext uri="{D42A27DB-BD31-4B8C-83A1-F6EECF244321}">
                <p14:modId xmlns:p14="http://schemas.microsoft.com/office/powerpoint/2010/main" val="660243543"/>
              </p:ext>
            </p:extLst>
          </p:nvPr>
        </p:nvGraphicFramePr>
        <p:xfrm>
          <a:off x="651465" y="2439396"/>
          <a:ext cx="12531135" cy="598070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9" name="Picture 8"/>
          <p:cNvPicPr>
            <a:picLocks noChangeAspect="1"/>
          </p:cNvPicPr>
          <p:nvPr/>
        </p:nvPicPr>
        <p:blipFill>
          <a:blip r:embed="rId15"/>
          <a:stretch>
            <a:fillRect/>
          </a:stretch>
        </p:blipFill>
        <p:spPr>
          <a:xfrm>
            <a:off x="13401843" y="3619500"/>
            <a:ext cx="3371513" cy="1893234"/>
          </a:xfrm>
          <a:prstGeom prst="rect">
            <a:avLst/>
          </a:prstGeom>
        </p:spPr>
      </p:pic>
      <p:pic>
        <p:nvPicPr>
          <p:cNvPr id="6" name="Picture 5" descr="Agile Project Management | At VFS Digital Design, we teach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912335" y="5219700"/>
            <a:ext cx="3114684" cy="2336013"/>
          </a:xfrm>
          <a:prstGeom prst="rect">
            <a:avLst/>
          </a:prstGeom>
        </p:spPr>
      </p:pic>
    </p:spTree>
    <p:extLst>
      <p:ext uri="{BB962C8B-B14F-4D97-AF65-F5344CB8AC3E}">
        <p14:creationId xmlns:p14="http://schemas.microsoft.com/office/powerpoint/2010/main" val="4119665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844388" y="843988"/>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KAZALO</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13710322" y="2803474"/>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7876857" y="2803474"/>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2500147" y="2770484"/>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6" name="Group 56">
            <a:extLst>
              <a:ext uri="{FF2B5EF4-FFF2-40B4-BE49-F238E27FC236}">
                <a16:creationId xmlns:a16="http://schemas.microsoft.com/office/drawing/2014/main" id="{FC0B86D3-10E4-4A4E-B970-B4043839F4DF}"/>
              </a:ext>
            </a:extLst>
          </p:cNvPr>
          <p:cNvGrpSpPr/>
          <p:nvPr/>
        </p:nvGrpSpPr>
        <p:grpSpPr>
          <a:xfrm>
            <a:off x="501852" y="3768294"/>
            <a:ext cx="4908348" cy="3661221"/>
            <a:chOff x="1704484" y="1832327"/>
            <a:chExt cx="1053476" cy="936651"/>
          </a:xfrm>
        </p:grpSpPr>
        <p:sp>
          <p:nvSpPr>
            <p:cNvPr id="47" name="TextBox 33">
              <a:extLst>
                <a:ext uri="{FF2B5EF4-FFF2-40B4-BE49-F238E27FC236}">
                  <a16:creationId xmlns:a16="http://schemas.microsoft.com/office/drawing/2014/main" id="{611F3A84-94C4-48B0-AA6E-E346E1BF6A5A}"/>
                </a:ext>
              </a:extLst>
            </p:cNvPr>
            <p:cNvSpPr txBox="1"/>
            <p:nvPr/>
          </p:nvSpPr>
          <p:spPr>
            <a:xfrm>
              <a:off x="1723173" y="2005214"/>
              <a:ext cx="1034787" cy="763764"/>
            </a:xfrm>
            <a:prstGeom prst="rect">
              <a:avLst/>
            </a:prstGeom>
            <a:noFill/>
          </p:spPr>
          <p:txBody>
            <a:bodyPr wrap="square" rtlCol="0">
              <a:spAutoFit/>
            </a:bodyPr>
            <a:lstStyle/>
            <a:p>
              <a:endParaRPr lang="en-US" altLang="ko-KR" sz="2000" dirty="0">
                <a:solidFill>
                  <a:srgbClr val="243255"/>
                </a:solidFill>
                <a:cs typeface="Arial" pitchFamily="34" charset="0"/>
              </a:endParaRPr>
            </a:p>
            <a:p>
              <a:pPr marL="342900" indent="-342900">
                <a:buFont typeface="Arial" panose="020B0604020202020204" pitchFamily="34" charset="0"/>
                <a:buChar char="•"/>
              </a:pPr>
              <a:endParaRPr lang="hr-HR" altLang="ko-KR" sz="2800" dirty="0">
                <a:cs typeface="Arial" pitchFamily="34" charset="0"/>
              </a:endParaRPr>
            </a:p>
            <a:p>
              <a:pPr marL="342900" indent="-342900">
                <a:buFont typeface="Arial" panose="020B0604020202020204" pitchFamily="34" charset="0"/>
                <a:buChar char="•"/>
              </a:pPr>
              <a:r>
                <a:rPr lang="en-GB" altLang="ko-KR" sz="2800" dirty="0" err="1">
                  <a:cs typeface="Arial" pitchFamily="34" charset="0"/>
                </a:rPr>
                <a:t>Što</a:t>
              </a:r>
              <a:r>
                <a:rPr lang="en-GB" altLang="ko-KR" sz="2800" dirty="0">
                  <a:cs typeface="Arial" pitchFamily="34" charset="0"/>
                </a:rPr>
                <a:t> je </a:t>
              </a:r>
              <a:r>
                <a:rPr lang="en-GB" altLang="ko-KR" sz="2800" dirty="0" err="1">
                  <a:cs typeface="Arial" pitchFamily="34" charset="0"/>
                </a:rPr>
                <a:t>kreativnost</a:t>
              </a:r>
              <a:r>
                <a:rPr lang="en-GB" altLang="ko-KR" sz="2800" dirty="0">
                  <a:cs typeface="Arial" pitchFamily="34" charset="0"/>
                </a:rPr>
                <a:t>? </a:t>
              </a:r>
              <a:r>
                <a:rPr lang="en-GB" altLang="ko-KR" sz="2800" dirty="0" err="1">
                  <a:cs typeface="Arial" pitchFamily="34" charset="0"/>
                </a:rPr>
                <a:t>Značaj</a:t>
              </a:r>
              <a:r>
                <a:rPr lang="en-GB" altLang="ko-KR" sz="2800" dirty="0">
                  <a:cs typeface="Arial" pitchFamily="34" charset="0"/>
                </a:rPr>
                <a:t> </a:t>
              </a:r>
              <a:r>
                <a:rPr lang="en-GB" altLang="ko-KR" sz="2800" dirty="0" err="1">
                  <a:cs typeface="Arial" pitchFamily="34" charset="0"/>
                </a:rPr>
                <a:t>kreativnosti</a:t>
              </a:r>
              <a:r>
                <a:rPr lang="en-GB" altLang="ko-KR" sz="2800" dirty="0">
                  <a:cs typeface="Arial" pitchFamily="34" charset="0"/>
                </a:rPr>
                <a:t> </a:t>
              </a:r>
            </a:p>
            <a:p>
              <a:pPr marL="342900" indent="-342900">
                <a:buFont typeface="Arial" panose="020B0604020202020204" pitchFamily="34" charset="0"/>
                <a:buChar char="•"/>
              </a:pPr>
              <a:r>
                <a:rPr lang="en-GB" altLang="ko-KR" sz="2800" dirty="0" err="1">
                  <a:cs typeface="Arial" pitchFamily="34" charset="0"/>
                </a:rPr>
                <a:t>Sastavnice</a:t>
              </a:r>
              <a:r>
                <a:rPr lang="en-GB" altLang="ko-KR" sz="2800" dirty="0">
                  <a:cs typeface="Arial" pitchFamily="34" charset="0"/>
                </a:rPr>
                <a:t> </a:t>
              </a:r>
              <a:r>
                <a:rPr lang="en-GB" altLang="ko-KR" sz="2800" dirty="0" err="1">
                  <a:cs typeface="Arial" pitchFamily="34" charset="0"/>
                </a:rPr>
                <a:t>kreativnosti</a:t>
              </a:r>
              <a:r>
                <a:rPr lang="en-GB" altLang="ko-KR" sz="2800" dirty="0">
                  <a:cs typeface="Arial" pitchFamily="34" charset="0"/>
                </a:rPr>
                <a:t> I 4P model </a:t>
              </a:r>
              <a:r>
                <a:rPr lang="en-GB" altLang="ko-KR" sz="2800" dirty="0" err="1">
                  <a:cs typeface="Arial" pitchFamily="34" charset="0"/>
                </a:rPr>
                <a:t>kreativnosti</a:t>
              </a:r>
              <a:r>
                <a:rPr lang="en-GB" altLang="ko-KR" sz="2800" dirty="0">
                  <a:cs typeface="Arial" pitchFamily="34" charset="0"/>
                </a:rPr>
                <a:t> </a:t>
              </a:r>
            </a:p>
            <a:p>
              <a:pPr marL="342900" indent="-342900">
                <a:buFont typeface="Arial" panose="020B0604020202020204" pitchFamily="34" charset="0"/>
                <a:buChar char="•"/>
              </a:pPr>
              <a:r>
                <a:rPr lang="en-GB" altLang="ko-KR" sz="2800" dirty="0" err="1">
                  <a:cs typeface="Arial" pitchFamily="34" charset="0"/>
                </a:rPr>
                <a:t>Vrste</a:t>
              </a:r>
              <a:r>
                <a:rPr lang="en-GB" altLang="ko-KR" sz="2800" dirty="0">
                  <a:cs typeface="Arial" pitchFamily="34" charset="0"/>
                </a:rPr>
                <a:t> </a:t>
              </a:r>
              <a:r>
                <a:rPr lang="en-GB" altLang="ko-KR" sz="2800" dirty="0" err="1">
                  <a:cs typeface="Arial" pitchFamily="34" charset="0"/>
                </a:rPr>
                <a:t>kreativnosti</a:t>
              </a:r>
              <a:r>
                <a:rPr lang="en-GB" altLang="ko-KR" sz="2800" dirty="0">
                  <a:cs typeface="Arial" pitchFamily="34" charset="0"/>
                </a:rPr>
                <a:t> </a:t>
              </a:r>
            </a:p>
          </p:txBody>
        </p:sp>
        <p:sp>
          <p:nvSpPr>
            <p:cNvPr id="48" name="TextBox 34">
              <a:extLst>
                <a:ext uri="{FF2B5EF4-FFF2-40B4-BE49-F238E27FC236}">
                  <a16:creationId xmlns:a16="http://schemas.microsoft.com/office/drawing/2014/main" id="{9A4BBE72-BFEB-4C72-9760-B722279C9CA7}"/>
                </a:ext>
              </a:extLst>
            </p:cNvPr>
            <p:cNvSpPr txBox="1"/>
            <p:nvPr/>
          </p:nvSpPr>
          <p:spPr>
            <a:xfrm>
              <a:off x="1704484" y="1832327"/>
              <a:ext cx="1023846" cy="149603"/>
            </a:xfrm>
            <a:prstGeom prst="rect">
              <a:avLst/>
            </a:prstGeom>
            <a:noFill/>
          </p:spPr>
          <p:txBody>
            <a:bodyPr wrap="square" lIns="108000" rIns="108000" rtlCol="0">
              <a:spAutoFit/>
            </a:bodyPr>
            <a:lstStyle/>
            <a:p>
              <a:pPr algn="ctr"/>
              <a:r>
                <a:rPr lang="en-GB" altLang="ko-KR" sz="3200" b="1" dirty="0" err="1">
                  <a:solidFill>
                    <a:srgbClr val="243255"/>
                  </a:solidFill>
                  <a:cs typeface="Arial" pitchFamily="34" charset="0"/>
                </a:rPr>
                <a:t>Definicija</a:t>
              </a:r>
              <a:r>
                <a:rPr lang="en-GB" altLang="ko-KR" sz="3200" b="1" dirty="0">
                  <a:solidFill>
                    <a:srgbClr val="243255"/>
                  </a:solidFill>
                  <a:cs typeface="Arial" pitchFamily="34" charset="0"/>
                </a:rPr>
                <a:t> </a:t>
              </a:r>
              <a:r>
                <a:rPr lang="en-GB" altLang="ko-KR" sz="3200" b="1" dirty="0" err="1">
                  <a:solidFill>
                    <a:srgbClr val="243255"/>
                  </a:solidFill>
                  <a:cs typeface="Arial" pitchFamily="34" charset="0"/>
                </a:rPr>
                <a:t>kreativnosti</a:t>
              </a:r>
              <a:endParaRPr lang="en-GB" altLang="ko-KR" sz="3200" b="1" dirty="0">
                <a:solidFill>
                  <a:srgbClr val="243255"/>
                </a:solidFill>
                <a:cs typeface="Arial" pitchFamily="34" charset="0"/>
              </a:endParaRPr>
            </a:p>
          </p:txBody>
        </p:sp>
      </p:grpSp>
      <p:sp>
        <p:nvSpPr>
          <p:cNvPr id="51" name="TextBox 38">
            <a:extLst>
              <a:ext uri="{FF2B5EF4-FFF2-40B4-BE49-F238E27FC236}">
                <a16:creationId xmlns:a16="http://schemas.microsoft.com/office/drawing/2014/main" id="{9456F793-01BD-4953-A99E-8176A0EDB3AA}"/>
              </a:ext>
            </a:extLst>
          </p:cNvPr>
          <p:cNvSpPr txBox="1"/>
          <p:nvPr/>
        </p:nvSpPr>
        <p:spPr>
          <a:xfrm>
            <a:off x="7704151" y="3306629"/>
            <a:ext cx="1584782" cy="461665"/>
          </a:xfrm>
          <a:prstGeom prst="rect">
            <a:avLst/>
          </a:prstGeom>
          <a:noFill/>
        </p:spPr>
        <p:txBody>
          <a:bodyPr wrap="square" lIns="108000" rIns="108000" rtlCol="0">
            <a:spAutoFit/>
          </a:bodyPr>
          <a:lstStyle/>
          <a:p>
            <a:r>
              <a:rPr lang="en-US" altLang="ko-KR" sz="2400" b="1" dirty="0" err="1">
                <a:solidFill>
                  <a:srgbClr val="243255"/>
                </a:solidFill>
                <a:cs typeface="Arial" pitchFamily="34" charset="0"/>
              </a:rPr>
              <a:t>Cjelina</a:t>
            </a:r>
            <a:r>
              <a:rPr lang="en-US" altLang="ko-KR" sz="2400" b="1" dirty="0">
                <a:solidFill>
                  <a:srgbClr val="243255"/>
                </a:solidFill>
                <a:cs typeface="Arial" pitchFamily="34" charset="0"/>
              </a:rPr>
              <a:t> </a:t>
            </a:r>
            <a:r>
              <a:rPr lang="hr-HR" altLang="ko-KR" sz="2400" b="1" dirty="0">
                <a:solidFill>
                  <a:srgbClr val="243255"/>
                </a:solidFill>
                <a:cs typeface="Arial" pitchFamily="34" charset="0"/>
              </a:rPr>
              <a:t>2</a:t>
            </a:r>
            <a:endParaRPr lang="ko-KR" altLang="en-US" sz="2400" b="1" dirty="0">
              <a:solidFill>
                <a:srgbClr val="243255"/>
              </a:solidFill>
              <a:cs typeface="Arial" pitchFamily="34" charset="0"/>
            </a:endParaRPr>
          </a:p>
        </p:txBody>
      </p:sp>
      <p:grpSp>
        <p:nvGrpSpPr>
          <p:cNvPr id="52" name="Group 90">
            <a:extLst>
              <a:ext uri="{FF2B5EF4-FFF2-40B4-BE49-F238E27FC236}">
                <a16:creationId xmlns:a16="http://schemas.microsoft.com/office/drawing/2014/main" id="{96A9D34C-2DFC-4ABF-9A58-E2D5DAE4839B}"/>
              </a:ext>
            </a:extLst>
          </p:cNvPr>
          <p:cNvGrpSpPr/>
          <p:nvPr/>
        </p:nvGrpSpPr>
        <p:grpSpPr>
          <a:xfrm>
            <a:off x="12496798" y="3283564"/>
            <a:ext cx="4648199" cy="541188"/>
            <a:chOff x="1105779" y="1766707"/>
            <a:chExt cx="3002962" cy="541188"/>
          </a:xfrm>
        </p:grpSpPr>
        <p:sp>
          <p:nvSpPr>
            <p:cNvPr id="53" name="TextBox 41">
              <a:extLst>
                <a:ext uri="{FF2B5EF4-FFF2-40B4-BE49-F238E27FC236}">
                  <a16:creationId xmlns:a16="http://schemas.microsoft.com/office/drawing/2014/main" id="{8BD68FBC-44FC-4EFC-A09F-16946911D992}"/>
                </a:ext>
              </a:extLst>
            </p:cNvPr>
            <p:cNvSpPr txBox="1"/>
            <p:nvPr/>
          </p:nvSpPr>
          <p:spPr>
            <a:xfrm>
              <a:off x="1105779" y="1907785"/>
              <a:ext cx="3002962" cy="400110"/>
            </a:xfrm>
            <a:prstGeom prst="rect">
              <a:avLst/>
            </a:prstGeom>
            <a:noFill/>
          </p:spPr>
          <p:txBody>
            <a:bodyPr wrap="square" rtlCol="0">
              <a:spAutoFit/>
            </a:bodyPr>
            <a:lstStyle/>
            <a:p>
              <a:endParaRPr lang="en-US" altLang="ko-KR" sz="2000" dirty="0">
                <a:solidFill>
                  <a:srgbClr val="243255"/>
                </a:solidFill>
                <a:cs typeface="Arial" pitchFamily="34" charset="0"/>
              </a:endParaRPr>
            </a:p>
          </p:txBody>
        </p:sp>
        <p:sp>
          <p:nvSpPr>
            <p:cNvPr id="54" name="TextBox 42">
              <a:extLst>
                <a:ext uri="{FF2B5EF4-FFF2-40B4-BE49-F238E27FC236}">
                  <a16:creationId xmlns:a16="http://schemas.microsoft.com/office/drawing/2014/main" id="{B9C5B90D-278A-4F7F-B76A-E666BB41EBA3}"/>
                </a:ext>
              </a:extLst>
            </p:cNvPr>
            <p:cNvSpPr txBox="1"/>
            <p:nvPr/>
          </p:nvSpPr>
          <p:spPr>
            <a:xfrm>
              <a:off x="1704484" y="1766707"/>
              <a:ext cx="1023846" cy="461665"/>
            </a:xfrm>
            <a:prstGeom prst="rect">
              <a:avLst/>
            </a:prstGeom>
            <a:noFill/>
          </p:spPr>
          <p:txBody>
            <a:bodyPr wrap="square" lIns="108000" rIns="108000" rtlCol="0">
              <a:spAutoFit/>
            </a:bodyPr>
            <a:lstStyle/>
            <a:p>
              <a:r>
                <a:rPr lang="en-US" altLang="ko-KR" sz="2400" b="1" dirty="0" err="1">
                  <a:solidFill>
                    <a:srgbClr val="243255"/>
                  </a:solidFill>
                  <a:cs typeface="Arial" pitchFamily="34" charset="0"/>
                </a:rPr>
                <a:t>Cjelina</a:t>
              </a:r>
              <a:r>
                <a:rPr lang="en-US" altLang="ko-KR" sz="2400" b="1" dirty="0">
                  <a:solidFill>
                    <a:srgbClr val="243255"/>
                  </a:solidFill>
                  <a:cs typeface="Arial" pitchFamily="34" charset="0"/>
                </a:rPr>
                <a:t> 3</a:t>
              </a:r>
              <a:endParaRPr lang="ko-KR" altLang="en-US" sz="2400" b="1" dirty="0">
                <a:solidFill>
                  <a:srgbClr val="243255"/>
                </a:solidFill>
                <a:cs typeface="Arial" pitchFamily="34" charset="0"/>
              </a:endParaRPr>
            </a:p>
          </p:txBody>
        </p:sp>
      </p:grpSp>
      <p:grpSp>
        <p:nvGrpSpPr>
          <p:cNvPr id="21" name="Group 56">
            <a:extLst>
              <a:ext uri="{FF2B5EF4-FFF2-40B4-BE49-F238E27FC236}">
                <a16:creationId xmlns:a16="http://schemas.microsoft.com/office/drawing/2014/main" id="{FC0B86D3-10E4-4A4E-B970-B4043839F4DF}"/>
              </a:ext>
            </a:extLst>
          </p:cNvPr>
          <p:cNvGrpSpPr/>
          <p:nvPr/>
        </p:nvGrpSpPr>
        <p:grpSpPr>
          <a:xfrm>
            <a:off x="5776828" y="3736635"/>
            <a:ext cx="4905544" cy="3731448"/>
            <a:chOff x="1720466" y="1841603"/>
            <a:chExt cx="1023846" cy="743058"/>
          </a:xfrm>
        </p:grpSpPr>
        <p:sp>
          <p:nvSpPr>
            <p:cNvPr id="23" name="TextBox 33">
              <a:extLst>
                <a:ext uri="{FF2B5EF4-FFF2-40B4-BE49-F238E27FC236}">
                  <a16:creationId xmlns:a16="http://schemas.microsoft.com/office/drawing/2014/main" id="{611F3A84-94C4-48B0-AA6E-E346E1BF6A5A}"/>
                </a:ext>
              </a:extLst>
            </p:cNvPr>
            <p:cNvSpPr txBox="1"/>
            <p:nvPr/>
          </p:nvSpPr>
          <p:spPr>
            <a:xfrm>
              <a:off x="1725880" y="1982480"/>
              <a:ext cx="1018432" cy="602181"/>
            </a:xfrm>
            <a:prstGeom prst="rect">
              <a:avLst/>
            </a:prstGeom>
            <a:noFill/>
          </p:spPr>
          <p:txBody>
            <a:bodyPr wrap="square" rtlCol="0">
              <a:spAutoFit/>
            </a:bodyPr>
            <a:lstStyle/>
            <a:p>
              <a:endParaRPr lang="en-US" altLang="ko-KR" sz="2000" dirty="0">
                <a:solidFill>
                  <a:srgbClr val="243255"/>
                </a:solidFill>
                <a:cs typeface="Arial" pitchFamily="34" charset="0"/>
              </a:endParaRPr>
            </a:p>
            <a:p>
              <a:pPr marL="342900" indent="-342900">
                <a:buFont typeface="Arial" panose="020B0604020202020204" pitchFamily="34" charset="0"/>
                <a:buChar char="•"/>
              </a:pPr>
              <a:endParaRPr lang="hr-HR" altLang="ko-KR" sz="2800" dirty="0">
                <a:cs typeface="Arial" pitchFamily="34" charset="0"/>
              </a:endParaRPr>
            </a:p>
            <a:p>
              <a:pPr marL="342900" indent="-342900">
                <a:buFont typeface="Arial" panose="020B0604020202020204" pitchFamily="34" charset="0"/>
                <a:buChar char="•"/>
              </a:pPr>
              <a:r>
                <a:rPr lang="en-GB" altLang="ko-KR" sz="2800" dirty="0" err="1">
                  <a:cs typeface="Arial" pitchFamily="34" charset="0"/>
                </a:rPr>
                <a:t>Osobna</a:t>
              </a:r>
              <a:r>
                <a:rPr lang="en-GB" altLang="ko-KR" sz="2800" dirty="0">
                  <a:cs typeface="Arial" pitchFamily="34" charset="0"/>
                </a:rPr>
                <a:t> </a:t>
              </a:r>
              <a:r>
                <a:rPr lang="en-GB" altLang="ko-KR" sz="2800" dirty="0" err="1">
                  <a:cs typeface="Arial" pitchFamily="34" charset="0"/>
                </a:rPr>
                <a:t>i</a:t>
              </a:r>
              <a:r>
                <a:rPr lang="en-GB" altLang="ko-KR" sz="2800" dirty="0">
                  <a:cs typeface="Arial" pitchFamily="34" charset="0"/>
                </a:rPr>
                <a:t> </a:t>
              </a:r>
              <a:r>
                <a:rPr lang="en-GB" altLang="ko-KR" sz="2800" dirty="0" err="1">
                  <a:cs typeface="Arial" pitchFamily="34" charset="0"/>
                </a:rPr>
                <a:t>timska</a:t>
              </a:r>
              <a:r>
                <a:rPr lang="en-GB" altLang="ko-KR" sz="2800" dirty="0">
                  <a:cs typeface="Arial" pitchFamily="34" charset="0"/>
                </a:rPr>
                <a:t> </a:t>
              </a:r>
              <a:r>
                <a:rPr lang="en-GB" altLang="ko-KR" sz="2800" dirty="0" err="1">
                  <a:cs typeface="Arial" pitchFamily="34" charset="0"/>
                </a:rPr>
                <a:t>kreativnost</a:t>
              </a:r>
              <a:endParaRPr lang="en-GB" altLang="ko-KR" sz="2800" dirty="0">
                <a:cs typeface="Arial" pitchFamily="34" charset="0"/>
              </a:endParaRPr>
            </a:p>
            <a:p>
              <a:pPr marL="342900" indent="-342900">
                <a:buFont typeface="Arial" panose="020B0604020202020204" pitchFamily="34" charset="0"/>
                <a:buChar char="•"/>
              </a:pPr>
              <a:r>
                <a:rPr lang="en-GB" altLang="ko-KR" sz="2800" dirty="0" err="1">
                  <a:cs typeface="Arial" pitchFamily="34" charset="0"/>
                </a:rPr>
                <a:t>Prepreke</a:t>
              </a:r>
              <a:r>
                <a:rPr lang="en-GB" altLang="ko-KR" sz="2800" dirty="0">
                  <a:cs typeface="Arial" pitchFamily="34" charset="0"/>
                </a:rPr>
                <a:t> </a:t>
              </a:r>
              <a:r>
                <a:rPr lang="en-GB" altLang="ko-KR" sz="2800" dirty="0" err="1">
                  <a:cs typeface="Arial" pitchFamily="34" charset="0"/>
                </a:rPr>
                <a:t>kreativnosti</a:t>
              </a:r>
              <a:endParaRPr lang="en-GB" altLang="ko-KR" sz="2800" dirty="0">
                <a:cs typeface="Arial" pitchFamily="34" charset="0"/>
              </a:endParaRPr>
            </a:p>
            <a:p>
              <a:pPr marL="342900" indent="-342900">
                <a:buFont typeface="Arial" panose="020B0604020202020204" pitchFamily="34" charset="0"/>
                <a:buChar char="•"/>
              </a:pPr>
              <a:r>
                <a:rPr lang="en-GB" altLang="ko-KR" sz="2800" dirty="0" err="1">
                  <a:cs typeface="Arial" pitchFamily="34" charset="0"/>
                </a:rPr>
                <a:t>Tehnike</a:t>
              </a:r>
              <a:r>
                <a:rPr lang="en-GB" altLang="ko-KR" sz="2800" dirty="0">
                  <a:cs typeface="Arial" pitchFamily="34" charset="0"/>
                </a:rPr>
                <a:t> </a:t>
              </a:r>
              <a:r>
                <a:rPr lang="en-GB" altLang="ko-KR" sz="2800" dirty="0" err="1">
                  <a:cs typeface="Arial" pitchFamily="34" charset="0"/>
                </a:rPr>
                <a:t>poticanja</a:t>
              </a:r>
              <a:r>
                <a:rPr lang="en-GB" altLang="ko-KR" sz="2800" dirty="0">
                  <a:cs typeface="Arial" pitchFamily="34" charset="0"/>
                </a:rPr>
                <a:t> </a:t>
              </a:r>
              <a:r>
                <a:rPr lang="en-GB" altLang="ko-KR" sz="2800" dirty="0" err="1">
                  <a:cs typeface="Arial" pitchFamily="34" charset="0"/>
                </a:rPr>
                <a:t>kreativnosti</a:t>
              </a:r>
              <a:endParaRPr lang="en-GB" altLang="ko-KR" sz="2800" dirty="0">
                <a:cs typeface="Arial" pitchFamily="34" charset="0"/>
              </a:endParaRPr>
            </a:p>
            <a:p>
              <a:pPr marL="342900" indent="-342900">
                <a:buFont typeface="Arial" panose="020B0604020202020204" pitchFamily="34" charset="0"/>
                <a:buChar char="•"/>
              </a:pPr>
              <a:r>
                <a:rPr lang="en-GB" altLang="ko-KR" sz="2800" dirty="0">
                  <a:cs typeface="Arial" pitchFamily="34" charset="0"/>
                </a:rPr>
                <a:t>Brainstorming, </a:t>
              </a:r>
              <a:r>
                <a:rPr lang="en-GB" altLang="ko-KR" sz="2800" dirty="0" err="1">
                  <a:cs typeface="Arial" pitchFamily="34" charset="0"/>
                </a:rPr>
                <a:t>Brainwriting</a:t>
              </a:r>
              <a:r>
                <a:rPr lang="en-GB" altLang="ko-KR" sz="2800" dirty="0">
                  <a:cs typeface="Arial" pitchFamily="34" charset="0"/>
                </a:rPr>
                <a:t>, Six Thinking hats</a:t>
              </a:r>
              <a:r>
                <a:rPr lang="hr-HR" altLang="ko-KR" sz="2800" dirty="0">
                  <a:cs typeface="Arial" pitchFamily="34" charset="0"/>
                </a:rPr>
                <a:t>…</a:t>
              </a:r>
              <a:endParaRPr lang="en-GB" altLang="ko-KR" sz="2800" dirty="0">
                <a:cs typeface="Arial" pitchFamily="34" charset="0"/>
              </a:endParaRPr>
            </a:p>
          </p:txBody>
        </p:sp>
        <p:sp>
          <p:nvSpPr>
            <p:cNvPr id="26" name="TextBox 34">
              <a:extLst>
                <a:ext uri="{FF2B5EF4-FFF2-40B4-BE49-F238E27FC236}">
                  <a16:creationId xmlns:a16="http://schemas.microsoft.com/office/drawing/2014/main" id="{9A4BBE72-BFEB-4C72-9760-B722279C9CA7}"/>
                </a:ext>
              </a:extLst>
            </p:cNvPr>
            <p:cNvSpPr txBox="1"/>
            <p:nvPr/>
          </p:nvSpPr>
          <p:spPr>
            <a:xfrm>
              <a:off x="1720466" y="1841603"/>
              <a:ext cx="1023846" cy="312573"/>
            </a:xfrm>
            <a:prstGeom prst="rect">
              <a:avLst/>
            </a:prstGeom>
            <a:noFill/>
          </p:spPr>
          <p:txBody>
            <a:bodyPr wrap="square" lIns="108000" rIns="108000" rtlCol="0">
              <a:spAutoFit/>
            </a:bodyPr>
            <a:lstStyle/>
            <a:p>
              <a:pPr algn="ctr"/>
              <a:r>
                <a:rPr lang="en-GB" altLang="ko-KR" sz="3200" b="1" dirty="0" err="1">
                  <a:solidFill>
                    <a:srgbClr val="243255"/>
                  </a:solidFill>
                  <a:cs typeface="Arial" pitchFamily="34" charset="0"/>
                </a:rPr>
                <a:t>Timska</a:t>
              </a:r>
              <a:r>
                <a:rPr lang="en-GB" altLang="ko-KR" sz="3200" b="1" dirty="0">
                  <a:solidFill>
                    <a:srgbClr val="243255"/>
                  </a:solidFill>
                  <a:cs typeface="Arial" pitchFamily="34" charset="0"/>
                </a:rPr>
                <a:t> </a:t>
              </a:r>
              <a:r>
                <a:rPr lang="en-GB" altLang="ko-KR" sz="3200" b="1" dirty="0" err="1">
                  <a:solidFill>
                    <a:srgbClr val="243255"/>
                  </a:solidFill>
                  <a:cs typeface="Arial" pitchFamily="34" charset="0"/>
                </a:rPr>
                <a:t>kreativnost</a:t>
              </a:r>
              <a:r>
                <a:rPr lang="en-GB" altLang="ko-KR" sz="3200" b="1" dirty="0">
                  <a:solidFill>
                    <a:srgbClr val="243255"/>
                  </a:solidFill>
                  <a:cs typeface="Arial" pitchFamily="34" charset="0"/>
                </a:rPr>
                <a:t> </a:t>
              </a:r>
              <a:r>
                <a:rPr lang="en-GB" altLang="ko-KR" sz="3200" b="1" dirty="0" err="1">
                  <a:solidFill>
                    <a:srgbClr val="243255"/>
                  </a:solidFill>
                  <a:cs typeface="Arial" pitchFamily="34" charset="0"/>
                </a:rPr>
                <a:t>i</a:t>
              </a:r>
              <a:r>
                <a:rPr lang="en-GB" altLang="ko-KR" sz="3200" b="1" dirty="0">
                  <a:solidFill>
                    <a:srgbClr val="243255"/>
                  </a:solidFill>
                  <a:cs typeface="Arial" pitchFamily="34" charset="0"/>
                </a:rPr>
                <a:t> </a:t>
              </a:r>
              <a:r>
                <a:rPr lang="en-GB" altLang="ko-KR" sz="3200" b="1" dirty="0" err="1">
                  <a:solidFill>
                    <a:srgbClr val="243255"/>
                  </a:solidFill>
                  <a:cs typeface="Arial" pitchFamily="34" charset="0"/>
                </a:rPr>
                <a:t>tehnike</a:t>
              </a:r>
              <a:r>
                <a:rPr lang="en-GB" altLang="ko-KR" sz="3200" b="1" dirty="0">
                  <a:solidFill>
                    <a:srgbClr val="243255"/>
                  </a:solidFill>
                  <a:cs typeface="Arial" pitchFamily="34" charset="0"/>
                </a:rPr>
                <a:t> </a:t>
              </a:r>
              <a:r>
                <a:rPr lang="en-GB" altLang="ko-KR" sz="3200" b="1" dirty="0" err="1">
                  <a:solidFill>
                    <a:srgbClr val="243255"/>
                  </a:solidFill>
                  <a:cs typeface="Arial" pitchFamily="34" charset="0"/>
                </a:rPr>
                <a:t>poticanja</a:t>
              </a:r>
              <a:r>
                <a:rPr lang="en-GB" altLang="ko-KR" sz="3200" b="1" dirty="0">
                  <a:solidFill>
                    <a:srgbClr val="243255"/>
                  </a:solidFill>
                  <a:cs typeface="Arial" pitchFamily="34" charset="0"/>
                </a:rPr>
                <a:t> </a:t>
              </a:r>
              <a:r>
                <a:rPr lang="en-GB" altLang="ko-KR" sz="3200" b="1" dirty="0" err="1">
                  <a:solidFill>
                    <a:srgbClr val="243255"/>
                  </a:solidFill>
                  <a:cs typeface="Arial" pitchFamily="34" charset="0"/>
                </a:rPr>
                <a:t>kreativnosti</a:t>
              </a:r>
              <a:endParaRPr lang="en-GB" altLang="ko-KR" sz="3200" b="1" dirty="0">
                <a:solidFill>
                  <a:srgbClr val="243255"/>
                </a:solidFill>
                <a:cs typeface="Arial" pitchFamily="34" charset="0"/>
              </a:endParaRPr>
            </a:p>
          </p:txBody>
        </p:sp>
      </p:grpSp>
      <p:sp>
        <p:nvSpPr>
          <p:cNvPr id="34" name="TextBox 33">
            <a:extLst>
              <a:ext uri="{FF2B5EF4-FFF2-40B4-BE49-F238E27FC236}">
                <a16:creationId xmlns:a16="http://schemas.microsoft.com/office/drawing/2014/main" id="{611F3A84-94C4-48B0-AA6E-E346E1BF6A5A}"/>
              </a:ext>
            </a:extLst>
          </p:cNvPr>
          <p:cNvSpPr txBox="1"/>
          <p:nvPr/>
        </p:nvSpPr>
        <p:spPr>
          <a:xfrm>
            <a:off x="11273572" y="4444083"/>
            <a:ext cx="4879604" cy="2554545"/>
          </a:xfrm>
          <a:prstGeom prst="rect">
            <a:avLst/>
          </a:prstGeom>
          <a:noFill/>
        </p:spPr>
        <p:txBody>
          <a:bodyPr wrap="square" rtlCol="0">
            <a:spAutoFit/>
          </a:bodyPr>
          <a:lstStyle/>
          <a:p>
            <a:endParaRPr lang="en-US" altLang="ko-KR" sz="2000" dirty="0">
              <a:solidFill>
                <a:srgbClr val="243255"/>
              </a:solidFill>
              <a:cs typeface="Arial" pitchFamily="34" charset="0"/>
            </a:endParaRPr>
          </a:p>
          <a:p>
            <a:pPr marL="342900" indent="-342900">
              <a:buFont typeface="Arial" panose="020B0604020202020204" pitchFamily="34" charset="0"/>
              <a:buChar char="•"/>
            </a:pPr>
            <a:endParaRPr lang="hr-HR" altLang="ko-KR" sz="2800" dirty="0">
              <a:cs typeface="Arial" pitchFamily="34" charset="0"/>
            </a:endParaRPr>
          </a:p>
          <a:p>
            <a:pPr marL="342900" indent="-342900">
              <a:buFont typeface="Arial" panose="020B0604020202020204" pitchFamily="34" charset="0"/>
              <a:buChar char="•"/>
            </a:pPr>
            <a:r>
              <a:rPr lang="en-GB" altLang="ko-KR" sz="2800" dirty="0" err="1">
                <a:cs typeface="Arial" pitchFamily="34" charset="0"/>
              </a:rPr>
              <a:t>Okvir</a:t>
            </a:r>
            <a:r>
              <a:rPr lang="en-GB" altLang="ko-KR" sz="2800" dirty="0">
                <a:cs typeface="Arial" pitchFamily="34" charset="0"/>
              </a:rPr>
              <a:t> </a:t>
            </a:r>
            <a:r>
              <a:rPr lang="en-GB" altLang="ko-KR" sz="2800" dirty="0" err="1">
                <a:cs typeface="Arial" pitchFamily="34" charset="0"/>
              </a:rPr>
              <a:t>dizajn</a:t>
            </a:r>
            <a:r>
              <a:rPr lang="en-GB" altLang="ko-KR" sz="2800" dirty="0">
                <a:cs typeface="Arial" pitchFamily="34" charset="0"/>
              </a:rPr>
              <a:t> </a:t>
            </a:r>
            <a:r>
              <a:rPr lang="en-GB" altLang="ko-KR" sz="2800" dirty="0" err="1">
                <a:cs typeface="Arial" pitchFamily="34" charset="0"/>
              </a:rPr>
              <a:t>razmišljanja</a:t>
            </a:r>
            <a:endParaRPr lang="en-GB" altLang="ko-KR" sz="2800" dirty="0">
              <a:cs typeface="Arial" pitchFamily="34" charset="0"/>
            </a:endParaRPr>
          </a:p>
          <a:p>
            <a:pPr marL="342900" indent="-342900">
              <a:buFont typeface="Arial" panose="020B0604020202020204" pitchFamily="34" charset="0"/>
              <a:buChar char="•"/>
            </a:pPr>
            <a:r>
              <a:rPr lang="en-GB" altLang="ko-KR" sz="2800" dirty="0">
                <a:cs typeface="Arial" pitchFamily="34" charset="0"/>
              </a:rPr>
              <a:t>Pet </a:t>
            </a:r>
            <a:r>
              <a:rPr lang="en-GB" altLang="ko-KR" sz="2800" dirty="0" err="1">
                <a:cs typeface="Arial" pitchFamily="34" charset="0"/>
              </a:rPr>
              <a:t>tema</a:t>
            </a:r>
            <a:r>
              <a:rPr lang="en-GB" altLang="ko-KR" sz="2800" dirty="0">
                <a:cs typeface="Arial" pitchFamily="34" charset="0"/>
              </a:rPr>
              <a:t> </a:t>
            </a:r>
            <a:r>
              <a:rPr lang="en-GB" altLang="ko-KR" sz="2800" dirty="0" err="1">
                <a:cs typeface="Arial" pitchFamily="34" charset="0"/>
              </a:rPr>
              <a:t>karakterističnih</a:t>
            </a:r>
            <a:r>
              <a:rPr lang="en-GB" altLang="ko-KR" sz="2800" dirty="0">
                <a:cs typeface="Arial" pitchFamily="34" charset="0"/>
              </a:rPr>
              <a:t> za Design Thinking</a:t>
            </a:r>
          </a:p>
          <a:p>
            <a:pPr marL="342900" indent="-342900">
              <a:buFont typeface="Arial" panose="020B0604020202020204" pitchFamily="34" charset="0"/>
              <a:buChar char="•"/>
            </a:pPr>
            <a:r>
              <a:rPr lang="en-GB" altLang="ko-KR" sz="2800" dirty="0" err="1">
                <a:cs typeface="Arial" pitchFamily="34" charset="0"/>
              </a:rPr>
              <a:t>Četiri</a:t>
            </a:r>
            <a:r>
              <a:rPr lang="en-GB" altLang="ko-KR" sz="2800" dirty="0">
                <a:cs typeface="Arial" pitchFamily="34" charset="0"/>
              </a:rPr>
              <a:t> </a:t>
            </a:r>
            <a:r>
              <a:rPr lang="en-GB" altLang="ko-KR" sz="2800" dirty="0" err="1">
                <a:cs typeface="Arial" pitchFamily="34" charset="0"/>
              </a:rPr>
              <a:t>vrste</a:t>
            </a:r>
            <a:r>
              <a:rPr lang="en-GB" altLang="ko-KR" sz="2800" dirty="0">
                <a:cs typeface="Arial" pitchFamily="34" charset="0"/>
              </a:rPr>
              <a:t> </a:t>
            </a:r>
            <a:r>
              <a:rPr lang="en-GB" altLang="ko-KR" sz="2800" dirty="0" err="1">
                <a:cs typeface="Arial" pitchFamily="34" charset="0"/>
              </a:rPr>
              <a:t>dizajn</a:t>
            </a:r>
            <a:r>
              <a:rPr lang="en-GB" altLang="ko-KR" sz="2800" dirty="0">
                <a:cs typeface="Arial" pitchFamily="34" charset="0"/>
              </a:rPr>
              <a:t> </a:t>
            </a:r>
            <a:r>
              <a:rPr lang="en-GB" altLang="ko-KR" sz="2800" dirty="0" err="1">
                <a:cs typeface="Arial" pitchFamily="34" charset="0"/>
              </a:rPr>
              <a:t>razmišljanja</a:t>
            </a:r>
            <a:endParaRPr lang="en-GB" altLang="ko-KR" sz="2800" dirty="0">
              <a:cs typeface="Arial" pitchFamily="34" charset="0"/>
            </a:endParaRPr>
          </a:p>
        </p:txBody>
      </p:sp>
      <p:sp>
        <p:nvSpPr>
          <p:cNvPr id="35" name="TextBox 34">
            <a:extLst>
              <a:ext uri="{FF2B5EF4-FFF2-40B4-BE49-F238E27FC236}">
                <a16:creationId xmlns:a16="http://schemas.microsoft.com/office/drawing/2014/main" id="{9A4BBE72-BFEB-4C72-9760-B722279C9CA7}"/>
              </a:ext>
            </a:extLst>
          </p:cNvPr>
          <p:cNvSpPr txBox="1"/>
          <p:nvPr/>
        </p:nvSpPr>
        <p:spPr>
          <a:xfrm>
            <a:off x="11247632" y="3911554"/>
            <a:ext cx="4905544" cy="584775"/>
          </a:xfrm>
          <a:prstGeom prst="rect">
            <a:avLst/>
          </a:prstGeom>
          <a:noFill/>
        </p:spPr>
        <p:txBody>
          <a:bodyPr wrap="square" lIns="108000" rIns="108000" rtlCol="0">
            <a:spAutoFit/>
          </a:bodyPr>
          <a:lstStyle/>
          <a:p>
            <a:pPr algn="ctr"/>
            <a:r>
              <a:rPr lang="en-GB" altLang="ko-KR" sz="3200" b="1" dirty="0" err="1">
                <a:solidFill>
                  <a:srgbClr val="243255"/>
                </a:solidFill>
                <a:cs typeface="Arial" pitchFamily="34" charset="0"/>
              </a:rPr>
              <a:t>Dizajn</a:t>
            </a:r>
            <a:r>
              <a:rPr lang="en-GB" altLang="ko-KR" sz="3200" b="1" dirty="0">
                <a:solidFill>
                  <a:srgbClr val="243255"/>
                </a:solidFill>
                <a:cs typeface="Arial" pitchFamily="34" charset="0"/>
              </a:rPr>
              <a:t> </a:t>
            </a:r>
            <a:r>
              <a:rPr lang="en-GB" altLang="ko-KR" sz="3200" b="1" dirty="0" err="1">
                <a:solidFill>
                  <a:srgbClr val="243255"/>
                </a:solidFill>
                <a:cs typeface="Arial" pitchFamily="34" charset="0"/>
              </a:rPr>
              <a:t>razmišljanje</a:t>
            </a:r>
            <a:endParaRPr lang="en-GB" altLang="ko-KR" sz="3200" b="1" dirty="0">
              <a:solidFill>
                <a:srgbClr val="243255"/>
              </a:solidFill>
              <a:cs typeface="Arial" pitchFamily="34" charset="0"/>
            </a:endParaRPr>
          </a:p>
        </p:txBody>
      </p:sp>
      <p:sp>
        <p:nvSpPr>
          <p:cNvPr id="28" name="TextBox 42">
            <a:extLst>
              <a:ext uri="{FF2B5EF4-FFF2-40B4-BE49-F238E27FC236}">
                <a16:creationId xmlns:a16="http://schemas.microsoft.com/office/drawing/2014/main" id="{49598C68-CDFB-7144-BDE2-8C835502DFD8}"/>
              </a:ext>
            </a:extLst>
          </p:cNvPr>
          <p:cNvSpPr txBox="1"/>
          <p:nvPr/>
        </p:nvSpPr>
        <p:spPr>
          <a:xfrm>
            <a:off x="2207173" y="3285883"/>
            <a:ext cx="1584782" cy="461665"/>
          </a:xfrm>
          <a:prstGeom prst="rect">
            <a:avLst/>
          </a:prstGeom>
          <a:noFill/>
        </p:spPr>
        <p:txBody>
          <a:bodyPr wrap="square" lIns="108000" rIns="108000" rtlCol="0">
            <a:spAutoFit/>
          </a:bodyPr>
          <a:lstStyle/>
          <a:p>
            <a:r>
              <a:rPr lang="en-US" altLang="ko-KR" sz="2400" b="1" dirty="0" err="1">
                <a:solidFill>
                  <a:srgbClr val="243255"/>
                </a:solidFill>
                <a:cs typeface="Arial" pitchFamily="34" charset="0"/>
              </a:rPr>
              <a:t>Cjelina</a:t>
            </a:r>
            <a:r>
              <a:rPr lang="en-US" altLang="ko-KR" sz="2400" b="1" dirty="0">
                <a:solidFill>
                  <a:srgbClr val="243255"/>
                </a:solidFill>
                <a:cs typeface="Arial" pitchFamily="34" charset="0"/>
              </a:rPr>
              <a:t> 1</a:t>
            </a:r>
            <a:endParaRPr lang="ko-KR" altLang="en-US" sz="2400" b="1" dirty="0">
              <a:solidFill>
                <a:srgbClr val="243255"/>
              </a:solidFill>
              <a:cs typeface="Arial" pitchFamily="34" charset="0"/>
            </a:endParaRPr>
          </a:p>
        </p:txBody>
      </p:sp>
    </p:spTree>
    <p:extLst>
      <p:ext uri="{BB962C8B-B14F-4D97-AF65-F5344CB8AC3E}">
        <p14:creationId xmlns:p14="http://schemas.microsoft.com/office/powerpoint/2010/main" val="2914988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1430875805"/>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5" name="Diagram 4"/>
          <p:cNvGraphicFramePr/>
          <p:nvPr>
            <p:extLst>
              <p:ext uri="{D42A27DB-BD31-4B8C-83A1-F6EECF244321}">
                <p14:modId xmlns:p14="http://schemas.microsoft.com/office/powerpoint/2010/main" val="2696053775"/>
              </p:ext>
            </p:extLst>
          </p:nvPr>
        </p:nvGraphicFramePr>
        <p:xfrm>
          <a:off x="761999" y="2857500"/>
          <a:ext cx="10014579" cy="5410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6" name="Picture 5" descr="Free &lt;strong&gt;Six&lt;/strong&gt; &lt;strong&gt;Hats&lt;/strong&gt; PowerPoint Template - Free PowerPoint ..."/>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49000" y="4305300"/>
            <a:ext cx="5638800" cy="3124200"/>
          </a:xfrm>
          <a:prstGeom prst="rect">
            <a:avLst/>
          </a:prstGeom>
          <a:ln>
            <a:solidFill>
              <a:srgbClr val="243255"/>
            </a:solidFill>
          </a:ln>
        </p:spPr>
      </p:pic>
    </p:spTree>
    <p:extLst>
      <p:ext uri="{BB962C8B-B14F-4D97-AF65-F5344CB8AC3E}">
        <p14:creationId xmlns:p14="http://schemas.microsoft.com/office/powerpoint/2010/main" val="622061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4478000" y="463188"/>
            <a:ext cx="3373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3</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1386894766"/>
              </p:ext>
            </p:extLst>
          </p:nvPr>
        </p:nvGraphicFramePr>
        <p:xfrm>
          <a:off x="635000" y="1723459"/>
          <a:ext cx="16200000"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9" name="Diagram 8"/>
          <p:cNvGraphicFramePr/>
          <p:nvPr>
            <p:extLst>
              <p:ext uri="{D42A27DB-BD31-4B8C-83A1-F6EECF244321}">
                <p14:modId xmlns:p14="http://schemas.microsoft.com/office/powerpoint/2010/main" val="1994281103"/>
              </p:ext>
            </p:extLst>
          </p:nvPr>
        </p:nvGraphicFramePr>
        <p:xfrm>
          <a:off x="761999" y="2857500"/>
          <a:ext cx="15849601" cy="5562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918008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33105296"/>
              </p:ext>
            </p:extLst>
          </p:nvPr>
        </p:nvGraphicFramePr>
        <p:xfrm>
          <a:off x="685800" y="419100"/>
          <a:ext cx="16535400" cy="7953947"/>
        </p:xfrm>
        <a:graphic>
          <a:graphicData uri="http://schemas.openxmlformats.org/drawingml/2006/table">
            <a:tbl>
              <a:tblPr firstRow="1" bandRow="1">
                <a:tableStyleId>{9DCAF9ED-07DC-4A11-8D7F-57B35C25682E}</a:tableStyleId>
              </a:tblPr>
              <a:tblGrid>
                <a:gridCol w="8267700">
                  <a:extLst>
                    <a:ext uri="{9D8B030D-6E8A-4147-A177-3AD203B41FA5}">
                      <a16:colId xmlns:a16="http://schemas.microsoft.com/office/drawing/2014/main" val="1839381889"/>
                    </a:ext>
                  </a:extLst>
                </a:gridCol>
                <a:gridCol w="8267700">
                  <a:extLst>
                    <a:ext uri="{9D8B030D-6E8A-4147-A177-3AD203B41FA5}">
                      <a16:colId xmlns:a16="http://schemas.microsoft.com/office/drawing/2014/main" val="1542691788"/>
                    </a:ext>
                  </a:extLst>
                </a:gridCol>
              </a:tblGrid>
              <a:tr h="1025372">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3200" noProof="0" dirty="0" err="1"/>
                        <a:t>Najčešće</a:t>
                      </a:r>
                      <a:r>
                        <a:rPr lang="en-GB" sz="3200" noProof="0" dirty="0"/>
                        <a:t> </a:t>
                      </a:r>
                      <a:r>
                        <a:rPr lang="en-GB" sz="3200" noProof="0" dirty="0" err="1"/>
                        <a:t>prakse</a:t>
                      </a:r>
                      <a:r>
                        <a:rPr lang="en-GB" sz="3200" noProof="0" dirty="0"/>
                        <a:t> </a:t>
                      </a:r>
                      <a:r>
                        <a:rPr lang="en-GB" sz="3200" noProof="0" dirty="0" err="1"/>
                        <a:t>dizajn</a:t>
                      </a:r>
                      <a:r>
                        <a:rPr lang="en-GB" sz="3200" noProof="0" dirty="0"/>
                        <a:t> </a:t>
                      </a:r>
                      <a:r>
                        <a:rPr lang="en-GB" sz="3200" noProof="0" dirty="0" err="1"/>
                        <a:t>razmišljanja</a:t>
                      </a:r>
                      <a:r>
                        <a:rPr lang="en-GB" sz="3200" noProof="0" dirty="0"/>
                        <a:t> (</a:t>
                      </a:r>
                      <a:r>
                        <a:rPr lang="en-GB" sz="3200" noProof="0" dirty="0" err="1"/>
                        <a:t>Dell’Era</a:t>
                      </a:r>
                      <a:r>
                        <a:rPr lang="en-GB" sz="3200" baseline="0" noProof="0" dirty="0"/>
                        <a:t> et al., 2018, p.330)</a:t>
                      </a:r>
                      <a:endParaRPr lang="en-GB" sz="32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2227"/>
                    </a:solidFill>
                  </a:tcPr>
                </a:tc>
                <a:tc hMerge="1">
                  <a:txBody>
                    <a:bodyPr/>
                    <a:lstStyle/>
                    <a:p>
                      <a:pPr algn="ctr"/>
                      <a:endParaRPr lang="hr-HR" sz="3600" dirty="0"/>
                    </a:p>
                  </a:txBody>
                  <a:tcPr anchor="ctr">
                    <a:lnB w="12700" cap="flat" cmpd="sng" algn="ctr">
                      <a:solidFill>
                        <a:schemeClr val="tx1"/>
                      </a:solidFill>
                      <a:prstDash val="solid"/>
                      <a:round/>
                      <a:headEnd type="none" w="med" len="med"/>
                      <a:tailEnd type="none" w="med" len="med"/>
                    </a:lnB>
                    <a:solidFill>
                      <a:srgbClr val="E12227"/>
                    </a:solidFill>
                  </a:tcPr>
                </a:tc>
                <a:extLst>
                  <a:ext uri="{0D108BD9-81ED-4DB2-BD59-A6C34878D82A}">
                    <a16:rowId xmlns:a16="http://schemas.microsoft.com/office/drawing/2014/main" val="1355754305"/>
                  </a:ext>
                </a:extLst>
              </a:tr>
              <a:tr h="1120805">
                <a:tc>
                  <a:txBody>
                    <a:bodyPr/>
                    <a:lstStyle/>
                    <a:p>
                      <a:pPr algn="ctr"/>
                      <a:r>
                        <a:rPr lang="en-GB" sz="3200" b="1" noProof="0" dirty="0" err="1">
                          <a:solidFill>
                            <a:srgbClr val="243255"/>
                          </a:solidFill>
                        </a:rPr>
                        <a:t>Tema</a:t>
                      </a:r>
                      <a:endParaRPr lang="en-GB" sz="3200" b="1"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noProof="0" dirty="0" err="1">
                          <a:solidFill>
                            <a:srgbClr val="243255"/>
                          </a:solidFill>
                        </a:rPr>
                        <a:t>Prakse</a:t>
                      </a:r>
                      <a:endParaRPr lang="en-GB" sz="3200" b="1"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4697645"/>
                  </a:ext>
                </a:extLst>
              </a:tr>
              <a:tr h="1120805">
                <a:tc>
                  <a:txBody>
                    <a:bodyPr/>
                    <a:lstStyle/>
                    <a:p>
                      <a:pPr algn="ctr"/>
                      <a:r>
                        <a:rPr lang="en-GB" sz="2400" b="0" noProof="0" dirty="0" err="1">
                          <a:solidFill>
                            <a:srgbClr val="243255"/>
                          </a:solidFill>
                        </a:rPr>
                        <a:t>Fokus</a:t>
                      </a:r>
                      <a:r>
                        <a:rPr lang="en-GB" sz="2400" b="0" noProof="0" dirty="0">
                          <a:solidFill>
                            <a:srgbClr val="243255"/>
                          </a:solidFill>
                        </a:rPr>
                        <a:t> </a:t>
                      </a:r>
                      <a:r>
                        <a:rPr lang="en-GB" sz="2400" b="0" noProof="0" dirty="0" err="1">
                          <a:solidFill>
                            <a:srgbClr val="243255"/>
                          </a:solidFill>
                        </a:rPr>
                        <a:t>na</a:t>
                      </a:r>
                      <a:r>
                        <a:rPr lang="en-GB" sz="2400" b="0" noProof="0" dirty="0">
                          <a:solidFill>
                            <a:srgbClr val="243255"/>
                          </a:solidFill>
                        </a:rPr>
                        <a:t> </a:t>
                      </a:r>
                      <a:r>
                        <a:rPr lang="en-GB" sz="2400" b="0" noProof="0" dirty="0" err="1">
                          <a:solidFill>
                            <a:srgbClr val="243255"/>
                          </a:solidFill>
                        </a:rPr>
                        <a:t>korisnika</a:t>
                      </a:r>
                      <a:endParaRPr lang="en-GB" sz="2400" b="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marR="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noProof="0" dirty="0" err="1">
                          <a:solidFill>
                            <a:srgbClr val="243255"/>
                          </a:solidFill>
                        </a:rPr>
                        <a:t>Uključivanje</a:t>
                      </a:r>
                      <a:r>
                        <a:rPr lang="en-GB" sz="2400" b="0" noProof="0" dirty="0">
                          <a:solidFill>
                            <a:srgbClr val="243255"/>
                          </a:solidFill>
                        </a:rPr>
                        <a:t> </a:t>
                      </a:r>
                      <a:r>
                        <a:rPr lang="en-GB" sz="2400" b="0" noProof="0" dirty="0" err="1">
                          <a:solidFill>
                            <a:srgbClr val="243255"/>
                          </a:solidFill>
                        </a:rPr>
                        <a:t>korisnika</a:t>
                      </a:r>
                      <a:endParaRPr lang="en-GB" sz="2400" b="0" noProof="0" dirty="0">
                        <a:solidFill>
                          <a:srgbClr val="243255"/>
                        </a:solidFill>
                      </a:endParaRPr>
                    </a:p>
                    <a:p>
                      <a:pPr marL="1609725" marR="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noProof="0" dirty="0" err="1">
                          <a:solidFill>
                            <a:srgbClr val="243255"/>
                          </a:solidFill>
                        </a:rPr>
                        <a:t>Empatija</a:t>
                      </a:r>
                      <a:endParaRPr lang="en-GB" sz="2400" b="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334115"/>
                  </a:ext>
                </a:extLst>
              </a:tr>
              <a:tr h="1120805">
                <a:tc>
                  <a:txBody>
                    <a:bodyPr/>
                    <a:lstStyle/>
                    <a:p>
                      <a:pPr marL="95250" indent="0" algn="ctr">
                        <a:buFont typeface="Arial" panose="020B0604020202020204" pitchFamily="34" charset="0"/>
                        <a:buNone/>
                      </a:pPr>
                      <a:r>
                        <a:rPr lang="en-GB" sz="2400" noProof="0" dirty="0" err="1">
                          <a:solidFill>
                            <a:srgbClr val="243255"/>
                          </a:solidFill>
                        </a:rPr>
                        <a:t>Uokvirivanje</a:t>
                      </a:r>
                      <a:r>
                        <a:rPr lang="en-GB" sz="2400" noProof="0" dirty="0">
                          <a:solidFill>
                            <a:srgbClr val="243255"/>
                          </a:solidFill>
                        </a:rPr>
                        <a:t> </a:t>
                      </a:r>
                      <a:r>
                        <a:rPr lang="en-GB" sz="2400" noProof="0" dirty="0" err="1">
                          <a:solidFill>
                            <a:srgbClr val="243255"/>
                          </a:solidFill>
                        </a:rPr>
                        <a:t>problema</a:t>
                      </a:r>
                      <a:endParaRPr lang="en-GB" sz="240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indent="-285750" algn="l">
                        <a:buFont typeface="Arial" panose="020B0604020202020204" pitchFamily="34" charset="0"/>
                        <a:buChar char="•"/>
                      </a:pPr>
                      <a:r>
                        <a:rPr lang="en-GB" sz="2400" noProof="0" dirty="0" err="1">
                          <a:solidFill>
                            <a:srgbClr val="243255"/>
                          </a:solidFill>
                        </a:rPr>
                        <a:t>Uokvirivanje</a:t>
                      </a:r>
                      <a:r>
                        <a:rPr lang="en-GB" sz="2400" noProof="0" dirty="0">
                          <a:solidFill>
                            <a:srgbClr val="243255"/>
                          </a:solidFill>
                        </a:rPr>
                        <a:t> </a:t>
                      </a:r>
                      <a:r>
                        <a:rPr lang="en-GB" sz="2400" noProof="0" dirty="0" err="1">
                          <a:solidFill>
                            <a:srgbClr val="243255"/>
                          </a:solidFill>
                        </a:rPr>
                        <a:t>i</a:t>
                      </a:r>
                      <a:r>
                        <a:rPr lang="en-GB" sz="2400" noProof="0" dirty="0">
                          <a:solidFill>
                            <a:srgbClr val="243255"/>
                          </a:solidFill>
                        </a:rPr>
                        <a:t> </a:t>
                      </a:r>
                      <a:r>
                        <a:rPr lang="en-GB" sz="2400" noProof="0" dirty="0" err="1">
                          <a:solidFill>
                            <a:srgbClr val="243255"/>
                          </a:solidFill>
                        </a:rPr>
                        <a:t>propitivanje</a:t>
                      </a:r>
                      <a:endParaRPr lang="en-GB" sz="2400" noProof="0" dirty="0">
                        <a:solidFill>
                          <a:srgbClr val="243255"/>
                        </a:solidFill>
                      </a:endParaRPr>
                    </a:p>
                    <a:p>
                      <a:pPr marL="1609725" indent="-285750" algn="l">
                        <a:buFont typeface="Arial" panose="020B0604020202020204" pitchFamily="34" charset="0"/>
                        <a:buChar char="•"/>
                      </a:pPr>
                      <a:r>
                        <a:rPr lang="en-GB" sz="2400" noProof="0" dirty="0" err="1">
                          <a:solidFill>
                            <a:srgbClr val="243255"/>
                          </a:solidFill>
                        </a:rPr>
                        <a:t>Abduktivno</a:t>
                      </a:r>
                      <a:r>
                        <a:rPr lang="en-GB" sz="2400" noProof="0" dirty="0">
                          <a:solidFill>
                            <a:srgbClr val="243255"/>
                          </a:solidFill>
                        </a:rPr>
                        <a:t> </a:t>
                      </a:r>
                      <a:r>
                        <a:rPr lang="en-GB" sz="2400" noProof="0" dirty="0" err="1">
                          <a:solidFill>
                            <a:srgbClr val="243255"/>
                          </a:solidFill>
                        </a:rPr>
                        <a:t>zaključivanje</a:t>
                      </a:r>
                      <a:endParaRPr lang="en-GB" sz="2400" baseline="0" noProof="0" dirty="0">
                        <a:solidFill>
                          <a:srgbClr val="243255"/>
                        </a:solidFill>
                      </a:endParaRPr>
                    </a:p>
                    <a:p>
                      <a:pPr marL="1609725" indent="-285750" algn="l">
                        <a:buFont typeface="Arial" panose="020B0604020202020204" pitchFamily="34" charset="0"/>
                        <a:buChar char="•"/>
                      </a:pPr>
                      <a:r>
                        <a:rPr lang="en-GB" sz="2400" baseline="0" noProof="0" dirty="0" err="1">
                          <a:solidFill>
                            <a:srgbClr val="243255"/>
                          </a:solidFill>
                        </a:rPr>
                        <a:t>Otvorenost</a:t>
                      </a:r>
                      <a:r>
                        <a:rPr lang="en-GB" sz="2400" baseline="0" noProof="0" dirty="0">
                          <a:solidFill>
                            <a:srgbClr val="243255"/>
                          </a:solidFill>
                        </a:rPr>
                        <a:t> </a:t>
                      </a:r>
                      <a:r>
                        <a:rPr lang="en-GB" sz="2400" baseline="0" noProof="0" dirty="0" err="1">
                          <a:solidFill>
                            <a:srgbClr val="243255"/>
                          </a:solidFill>
                        </a:rPr>
                        <a:t>prema</a:t>
                      </a:r>
                      <a:r>
                        <a:rPr lang="en-GB" sz="2400" baseline="0" noProof="0" dirty="0">
                          <a:solidFill>
                            <a:srgbClr val="243255"/>
                          </a:solidFill>
                        </a:rPr>
                        <a:t> </a:t>
                      </a:r>
                      <a:r>
                        <a:rPr lang="en-GB" sz="2400" baseline="0" noProof="0" dirty="0" err="1">
                          <a:solidFill>
                            <a:srgbClr val="243255"/>
                          </a:solidFill>
                        </a:rPr>
                        <a:t>neizvjesnom</a:t>
                      </a:r>
                      <a:endParaRPr lang="en-GB" sz="240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935146"/>
                  </a:ext>
                </a:extLst>
              </a:tr>
              <a:tr h="1120805">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2400" b="0" noProof="0" dirty="0" err="1">
                          <a:solidFill>
                            <a:srgbClr val="243255"/>
                          </a:solidFill>
                        </a:rPr>
                        <a:t>Raznolikost</a:t>
                      </a:r>
                      <a:endParaRPr lang="en-GB" sz="2400" b="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528763" marR="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noProof="0" dirty="0" err="1">
                          <a:solidFill>
                            <a:srgbClr val="243255"/>
                          </a:solidFill>
                        </a:rPr>
                        <a:t>Integrativno</a:t>
                      </a:r>
                      <a:r>
                        <a:rPr lang="en-GB" sz="2400" b="0" noProof="0" dirty="0">
                          <a:solidFill>
                            <a:srgbClr val="243255"/>
                          </a:solidFill>
                        </a:rPr>
                        <a:t> </a:t>
                      </a:r>
                      <a:r>
                        <a:rPr lang="en-GB" sz="2400" b="0" noProof="0" dirty="0" err="1">
                          <a:solidFill>
                            <a:srgbClr val="243255"/>
                          </a:solidFill>
                        </a:rPr>
                        <a:t>razmišljanje</a:t>
                      </a:r>
                      <a:endParaRPr lang="en-GB" sz="2400" b="0" noProof="0" dirty="0">
                        <a:solidFill>
                          <a:srgbClr val="243255"/>
                        </a:solidFill>
                      </a:endParaRPr>
                    </a:p>
                    <a:p>
                      <a:pPr marL="1528763" marR="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noProof="0" dirty="0" err="1">
                          <a:solidFill>
                            <a:srgbClr val="243255"/>
                          </a:solidFill>
                        </a:rPr>
                        <a:t>Holističko</a:t>
                      </a:r>
                      <a:r>
                        <a:rPr lang="en-GB" sz="2400" b="0" noProof="0" dirty="0">
                          <a:solidFill>
                            <a:srgbClr val="243255"/>
                          </a:solidFill>
                        </a:rPr>
                        <a:t> </a:t>
                      </a:r>
                      <a:r>
                        <a:rPr lang="en-GB" sz="2400" b="0" noProof="0" dirty="0" err="1">
                          <a:solidFill>
                            <a:srgbClr val="243255"/>
                          </a:solidFill>
                        </a:rPr>
                        <a:t>razmišljanje</a:t>
                      </a:r>
                      <a:endParaRPr lang="en-GB" sz="2400" b="0" baseline="0" noProof="0" dirty="0">
                        <a:solidFill>
                          <a:srgbClr val="243255"/>
                        </a:solidFill>
                      </a:endParaRPr>
                    </a:p>
                    <a:p>
                      <a:pPr marL="1528763" marR="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baseline="0" noProof="0" dirty="0" err="1">
                          <a:solidFill>
                            <a:srgbClr val="243255"/>
                          </a:solidFill>
                        </a:rPr>
                        <a:t>Interdisciplinarne</a:t>
                      </a:r>
                      <a:r>
                        <a:rPr lang="en-GB" sz="2400" b="0" baseline="0" noProof="0" dirty="0">
                          <a:solidFill>
                            <a:srgbClr val="243255"/>
                          </a:solidFill>
                        </a:rPr>
                        <a:t> </a:t>
                      </a:r>
                      <a:r>
                        <a:rPr lang="en-GB" sz="2400" b="0" baseline="0" noProof="0" dirty="0" err="1">
                          <a:solidFill>
                            <a:srgbClr val="243255"/>
                          </a:solidFill>
                        </a:rPr>
                        <a:t>suradnje</a:t>
                      </a:r>
                      <a:endParaRPr lang="en-GB" sz="2400" b="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217870"/>
                  </a:ext>
                </a:extLst>
              </a:tr>
              <a:tr h="1120805">
                <a:tc>
                  <a:txBody>
                    <a:bodyPr/>
                    <a:lstStyle/>
                    <a:p>
                      <a:pPr marL="0" indent="0" algn="ctr">
                        <a:buFont typeface="Arial" panose="020B0604020202020204" pitchFamily="34" charset="0"/>
                        <a:buNone/>
                      </a:pPr>
                      <a:r>
                        <a:rPr lang="en-GB" sz="2400" noProof="0" dirty="0" err="1">
                          <a:solidFill>
                            <a:srgbClr val="243255"/>
                          </a:solidFill>
                        </a:rPr>
                        <a:t>Eksperimentiranje</a:t>
                      </a:r>
                      <a:endParaRPr lang="en-GB" sz="240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indent="-285750" algn="l">
                        <a:buFont typeface="Arial" panose="020B0604020202020204" pitchFamily="34" charset="0"/>
                        <a:buChar char="•"/>
                      </a:pPr>
                      <a:r>
                        <a:rPr lang="en-GB" sz="2400" noProof="0" dirty="0">
                          <a:solidFill>
                            <a:srgbClr val="243255"/>
                          </a:solidFill>
                        </a:rPr>
                        <a:t>Learning by doing</a:t>
                      </a:r>
                    </a:p>
                    <a:p>
                      <a:pPr marL="1609725" indent="-285750" algn="l">
                        <a:buFont typeface="Arial" panose="020B0604020202020204" pitchFamily="34" charset="0"/>
                        <a:buChar char="•"/>
                      </a:pPr>
                      <a:r>
                        <a:rPr lang="en-GB" sz="2400" noProof="0" dirty="0" err="1">
                          <a:solidFill>
                            <a:srgbClr val="243255"/>
                          </a:solidFill>
                        </a:rPr>
                        <a:t>Česti</a:t>
                      </a:r>
                      <a:r>
                        <a:rPr lang="en-GB" sz="2400" noProof="0" dirty="0">
                          <a:solidFill>
                            <a:srgbClr val="243255"/>
                          </a:solidFill>
                        </a:rPr>
                        <a:t> </a:t>
                      </a:r>
                      <a:r>
                        <a:rPr lang="en-GB" sz="2400" noProof="0" dirty="0" err="1">
                          <a:solidFill>
                            <a:srgbClr val="243255"/>
                          </a:solidFill>
                        </a:rPr>
                        <a:t>neuspjesi</a:t>
                      </a:r>
                      <a:endParaRPr lang="en-GB" sz="2400" baseline="0" noProof="0" dirty="0">
                        <a:solidFill>
                          <a:srgbClr val="243255"/>
                        </a:solidFill>
                      </a:endParaRPr>
                    </a:p>
                    <a:p>
                      <a:pPr marL="1609725" indent="-285750" algn="l">
                        <a:buFont typeface="Arial" panose="020B0604020202020204" pitchFamily="34" charset="0"/>
                        <a:buChar char="•"/>
                      </a:pPr>
                      <a:r>
                        <a:rPr lang="en-GB" sz="2400" baseline="0" noProof="0" dirty="0" err="1">
                          <a:solidFill>
                            <a:srgbClr val="243255"/>
                          </a:solidFill>
                        </a:rPr>
                        <a:t>Divergencija</a:t>
                      </a:r>
                      <a:r>
                        <a:rPr lang="en-GB" sz="2400" baseline="0" noProof="0" dirty="0">
                          <a:solidFill>
                            <a:srgbClr val="243255"/>
                          </a:solidFill>
                        </a:rPr>
                        <a:t> </a:t>
                      </a:r>
                      <a:r>
                        <a:rPr lang="en-GB" sz="2400" baseline="0" noProof="0" dirty="0" err="1">
                          <a:solidFill>
                            <a:srgbClr val="243255"/>
                          </a:solidFill>
                        </a:rPr>
                        <a:t>i</a:t>
                      </a:r>
                      <a:r>
                        <a:rPr lang="en-GB" sz="2400" baseline="0" noProof="0" dirty="0">
                          <a:solidFill>
                            <a:srgbClr val="243255"/>
                          </a:solidFill>
                        </a:rPr>
                        <a:t> </a:t>
                      </a:r>
                      <a:r>
                        <a:rPr lang="en-GB" sz="2400" baseline="0" noProof="0" dirty="0" err="1">
                          <a:solidFill>
                            <a:srgbClr val="243255"/>
                          </a:solidFill>
                        </a:rPr>
                        <a:t>konvergencija</a:t>
                      </a:r>
                      <a:endParaRPr lang="en-GB" sz="240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510232"/>
                  </a:ext>
                </a:extLst>
              </a:tr>
              <a:tr h="1120805">
                <a:tc>
                  <a:txBody>
                    <a:bodyPr/>
                    <a:lstStyle/>
                    <a:p>
                      <a:pPr marL="0" indent="0" algn="ctr">
                        <a:buFont typeface="Arial" panose="020B0604020202020204" pitchFamily="34" charset="0"/>
                        <a:buNone/>
                      </a:pPr>
                      <a:r>
                        <a:rPr lang="en-GB" sz="2400" noProof="0" dirty="0" err="1">
                          <a:solidFill>
                            <a:srgbClr val="243255"/>
                          </a:solidFill>
                        </a:rPr>
                        <a:t>Vizualizacija</a:t>
                      </a:r>
                      <a:endParaRPr lang="en-GB" sz="240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09725" indent="-285750" algn="l">
                        <a:buFont typeface="Arial" panose="020B0604020202020204" pitchFamily="34" charset="0"/>
                        <a:buChar char="•"/>
                      </a:pPr>
                      <a:r>
                        <a:rPr lang="en-GB" sz="2400" noProof="0" dirty="0" err="1">
                          <a:solidFill>
                            <a:srgbClr val="243255"/>
                          </a:solidFill>
                        </a:rPr>
                        <a:t>Vidljive</a:t>
                      </a:r>
                      <a:r>
                        <a:rPr lang="en-GB" sz="2400" noProof="0" dirty="0">
                          <a:solidFill>
                            <a:srgbClr val="243255"/>
                          </a:solidFill>
                        </a:rPr>
                        <a:t> </a:t>
                      </a:r>
                      <a:r>
                        <a:rPr lang="en-GB" sz="2400" noProof="0" dirty="0" err="1">
                          <a:solidFill>
                            <a:srgbClr val="243255"/>
                          </a:solidFill>
                        </a:rPr>
                        <a:t>i</a:t>
                      </a:r>
                      <a:r>
                        <a:rPr lang="en-GB" sz="2400" noProof="0" dirty="0">
                          <a:solidFill>
                            <a:srgbClr val="243255"/>
                          </a:solidFill>
                        </a:rPr>
                        <a:t> </a:t>
                      </a:r>
                      <a:r>
                        <a:rPr lang="en-GB" sz="2400" noProof="0" dirty="0" err="1">
                          <a:solidFill>
                            <a:srgbClr val="243255"/>
                          </a:solidFill>
                        </a:rPr>
                        <a:t>opipljive</a:t>
                      </a:r>
                      <a:r>
                        <a:rPr lang="en-GB" sz="2400" noProof="0" dirty="0">
                          <a:solidFill>
                            <a:srgbClr val="243255"/>
                          </a:solidFill>
                        </a:rPr>
                        <a:t> </a:t>
                      </a:r>
                      <a:r>
                        <a:rPr lang="en-GB" sz="2400" noProof="0" dirty="0" err="1">
                          <a:solidFill>
                            <a:srgbClr val="243255"/>
                          </a:solidFill>
                        </a:rPr>
                        <a:t>ideje</a:t>
                      </a:r>
                      <a:r>
                        <a:rPr lang="en-GB" sz="2400" noProof="0" dirty="0">
                          <a:solidFill>
                            <a:srgbClr val="243255"/>
                          </a:solidFill>
                        </a:rPr>
                        <a:t> </a:t>
                      </a:r>
                      <a:r>
                        <a:rPr lang="en-GB" sz="2400" noProof="0" dirty="0" err="1">
                          <a:solidFill>
                            <a:srgbClr val="243255"/>
                          </a:solidFill>
                        </a:rPr>
                        <a:t>i</a:t>
                      </a:r>
                      <a:r>
                        <a:rPr lang="en-GB" sz="2400" noProof="0" dirty="0">
                          <a:solidFill>
                            <a:srgbClr val="243255"/>
                          </a:solidFill>
                        </a:rPr>
                        <a:t> </a:t>
                      </a:r>
                      <a:r>
                        <a:rPr lang="en-GB" sz="2400" noProof="0" dirty="0" err="1">
                          <a:solidFill>
                            <a:srgbClr val="243255"/>
                          </a:solidFill>
                        </a:rPr>
                        <a:t>koncepti</a:t>
                      </a:r>
                      <a:endParaRPr lang="en-GB" sz="2400" noProof="0" dirty="0">
                        <a:solidFill>
                          <a:srgbClr val="243255"/>
                        </a:solidFill>
                      </a:endParaRPr>
                    </a:p>
                    <a:p>
                      <a:pPr marL="1609725" indent="-285750" algn="l">
                        <a:buFont typeface="Arial" panose="020B0604020202020204" pitchFamily="34" charset="0"/>
                        <a:buChar char="•"/>
                      </a:pPr>
                      <a:r>
                        <a:rPr lang="en-GB" sz="2400" noProof="0" dirty="0" err="1">
                          <a:solidFill>
                            <a:srgbClr val="243255"/>
                          </a:solidFill>
                        </a:rPr>
                        <a:t>Predstavljanje</a:t>
                      </a:r>
                      <a:r>
                        <a:rPr lang="en-GB" sz="2400" noProof="0" dirty="0">
                          <a:solidFill>
                            <a:srgbClr val="243255"/>
                          </a:solidFill>
                        </a:rPr>
                        <a:t> </a:t>
                      </a:r>
                      <a:r>
                        <a:rPr lang="en-GB" sz="2400" noProof="0" dirty="0" err="1">
                          <a:solidFill>
                            <a:srgbClr val="243255"/>
                          </a:solidFill>
                        </a:rPr>
                        <a:t>apstraktnih</a:t>
                      </a:r>
                      <a:r>
                        <a:rPr lang="en-GB" sz="2400" noProof="0" dirty="0">
                          <a:solidFill>
                            <a:srgbClr val="243255"/>
                          </a:solidFill>
                        </a:rPr>
                        <a:t> </a:t>
                      </a:r>
                      <a:r>
                        <a:rPr lang="en-GB" sz="2400" noProof="0" dirty="0" err="1">
                          <a:solidFill>
                            <a:srgbClr val="243255"/>
                          </a:solidFill>
                        </a:rPr>
                        <a:t>koncepata</a:t>
                      </a:r>
                      <a:endParaRPr lang="en-GB" sz="2400" noProof="0" dirty="0">
                        <a:solidFill>
                          <a:srgbClr val="24325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5218596"/>
                  </a:ext>
                </a:extLst>
              </a:tr>
            </a:tbl>
          </a:graphicData>
        </a:graphic>
      </p:graphicFrame>
    </p:spTree>
    <p:extLst>
      <p:ext uri="{BB962C8B-B14F-4D97-AF65-F5344CB8AC3E}">
        <p14:creationId xmlns:p14="http://schemas.microsoft.com/office/powerpoint/2010/main" val="3064855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hr-HR"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3</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Diagram 2"/>
          <p:cNvGraphicFramePr/>
          <p:nvPr>
            <p:extLst>
              <p:ext uri="{D42A27DB-BD31-4B8C-83A1-F6EECF244321}">
                <p14:modId xmlns:p14="http://schemas.microsoft.com/office/powerpoint/2010/main" val="202022368"/>
              </p:ext>
            </p:extLst>
          </p:nvPr>
        </p:nvGraphicFramePr>
        <p:xfrm>
          <a:off x="762001" y="1866900"/>
          <a:ext cx="16078199" cy="6096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6352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40149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ctr"/>
            <a:r>
              <a:rPr lang="es-ES" sz="4800" dirty="0" err="1">
                <a:solidFill>
                  <a:srgbClr val="E12227"/>
                </a:solidFill>
                <a:latin typeface="Tahoma" panose="020B0604030504040204" pitchFamily="34" charset="0"/>
                <a:ea typeface="Tahoma" panose="020B0604030504040204" pitchFamily="34" charset="0"/>
                <a:cs typeface="Tahoma" panose="020B0604030504040204" pitchFamily="34" charset="0"/>
              </a:rPr>
              <a:t>Sažetak</a:t>
            </a:r>
            <a:endPar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r>
              <a:rPr lang="en-US" sz="1400" dirty="0">
                <a:solidFill>
                  <a:prstClr val="white"/>
                </a:solidFill>
                <a:latin typeface="YADLjI9qxTA 0"/>
              </a:rPr>
              <a:t>With the support of the Erasmus+ </a:t>
            </a:r>
            <a:r>
              <a:rPr lang="en-US" sz="1400" dirty="0" err="1">
                <a:solidFill>
                  <a:prstClr val="white"/>
                </a:solidFill>
                <a:latin typeface="YADLjI9qxTA 0"/>
              </a:rPr>
              <a:t>programme</a:t>
            </a:r>
            <a:r>
              <a:rPr lang="en-US" sz="1400" dirty="0">
                <a:solidFill>
                  <a:prstClr val="white"/>
                </a:solidFill>
                <a:latin typeface="YADLjI9qxTA 0"/>
              </a:rPr>
              <a:t> of the European Union. This document and its contents reflects the views only of the authors, and the Commission cannot be held responsible for any use which may be made of the information contained therein. </a:t>
            </a: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pSp>
        <p:nvGrpSpPr>
          <p:cNvPr id="8" name="Group 24">
            <a:extLst>
              <a:ext uri="{FF2B5EF4-FFF2-40B4-BE49-F238E27FC236}">
                <a16:creationId xmlns:a16="http://schemas.microsoft.com/office/drawing/2014/main" id="{52A43621-5E05-411B-BCD2-EA3346DCD231}"/>
              </a:ext>
            </a:extLst>
          </p:cNvPr>
          <p:cNvGrpSpPr/>
          <p:nvPr/>
        </p:nvGrpSpPr>
        <p:grpSpPr>
          <a:xfrm>
            <a:off x="1360254" y="2104008"/>
            <a:ext cx="4499458" cy="1411759"/>
            <a:chOff x="270583" y="1960715"/>
            <a:chExt cx="2592714" cy="3177721"/>
          </a:xfrm>
        </p:grpSpPr>
        <p:sp>
          <p:nvSpPr>
            <p:cNvPr id="11" name="TextBox 10">
              <a:extLst>
                <a:ext uri="{FF2B5EF4-FFF2-40B4-BE49-F238E27FC236}">
                  <a16:creationId xmlns:a16="http://schemas.microsoft.com/office/drawing/2014/main" id="{9AFEF731-319A-4634-84F8-F58850B9C459}"/>
                </a:ext>
              </a:extLst>
            </p:cNvPr>
            <p:cNvSpPr txBox="1"/>
            <p:nvPr/>
          </p:nvSpPr>
          <p:spPr>
            <a:xfrm>
              <a:off x="803640" y="2852285"/>
              <a:ext cx="2059657" cy="2286151"/>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2000" dirty="0">
                  <a:solidFill>
                    <a:prstClr val="black">
                      <a:lumMod val="75000"/>
                      <a:lumOff val="25000"/>
                    </a:prstClr>
                  </a:solidFill>
                  <a:cs typeface="Arial" pitchFamily="34" charset="0"/>
                </a:rPr>
                <a:t>”</a:t>
              </a:r>
              <a:r>
                <a:rPr lang="en-US" altLang="ko-KR" sz="2000" i="1" dirty="0" err="1">
                  <a:solidFill>
                    <a:prstClr val="black">
                      <a:lumMod val="75000"/>
                      <a:lumOff val="25000"/>
                    </a:prstClr>
                  </a:solidFill>
                  <a:cs typeface="Arial" pitchFamily="34" charset="0"/>
                </a:rPr>
                <a:t>Sposobnost</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proizvodnje</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inovativnog</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i</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primjerenog</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outputa</a:t>
              </a:r>
              <a:r>
                <a:rPr lang="en-US" altLang="ko-KR" sz="2000" dirty="0">
                  <a:solidFill>
                    <a:prstClr val="black">
                      <a:lumMod val="75000"/>
                      <a:lumOff val="25000"/>
                    </a:prstClr>
                  </a:solidFill>
                  <a:cs typeface="Arial" pitchFamily="34" charset="0"/>
                </a:rPr>
                <a:t>"</a:t>
              </a:r>
            </a:p>
          </p:txBody>
        </p:sp>
        <p:sp>
          <p:nvSpPr>
            <p:cNvPr id="12" name="TextBox 11">
              <a:extLst>
                <a:ext uri="{FF2B5EF4-FFF2-40B4-BE49-F238E27FC236}">
                  <a16:creationId xmlns:a16="http://schemas.microsoft.com/office/drawing/2014/main" id="{6EE630EF-3FE7-48E3-B430-B56FF6756045}"/>
                </a:ext>
              </a:extLst>
            </p:cNvPr>
            <p:cNvSpPr txBox="1"/>
            <p:nvPr/>
          </p:nvSpPr>
          <p:spPr>
            <a:xfrm>
              <a:off x="270583" y="1960715"/>
              <a:ext cx="2059657" cy="103915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altLang="ko-KR" sz="2400" b="1" dirty="0" err="1">
                  <a:solidFill>
                    <a:srgbClr val="243255"/>
                  </a:solidFill>
                  <a:cs typeface="Arial" pitchFamily="34" charset="0"/>
                </a:rPr>
                <a:t>Kreativnost</a:t>
              </a:r>
              <a:endParaRPr lang="en-GB" altLang="ko-KR" sz="2400" b="1" dirty="0">
                <a:solidFill>
                  <a:srgbClr val="243255"/>
                </a:solidFill>
                <a:cs typeface="Arial" pitchFamily="34" charset="0"/>
              </a:endParaRPr>
            </a:p>
          </p:txBody>
        </p:sp>
      </p:grpSp>
      <p:grpSp>
        <p:nvGrpSpPr>
          <p:cNvPr id="14" name="Group 24">
            <a:extLst>
              <a:ext uri="{FF2B5EF4-FFF2-40B4-BE49-F238E27FC236}">
                <a16:creationId xmlns:a16="http://schemas.microsoft.com/office/drawing/2014/main" id="{9B8A4B3D-E5D1-4695-BFD9-FEF1081AF05D}"/>
              </a:ext>
            </a:extLst>
          </p:cNvPr>
          <p:cNvGrpSpPr/>
          <p:nvPr/>
        </p:nvGrpSpPr>
        <p:grpSpPr>
          <a:xfrm>
            <a:off x="1609854" y="4029572"/>
            <a:ext cx="4175824" cy="980745"/>
            <a:chOff x="399729" y="3037317"/>
            <a:chExt cx="2463895" cy="1069501"/>
          </a:xfrm>
        </p:grpSpPr>
        <p:sp>
          <p:nvSpPr>
            <p:cNvPr id="15" name="TextBox 10">
              <a:extLst>
                <a:ext uri="{FF2B5EF4-FFF2-40B4-BE49-F238E27FC236}">
                  <a16:creationId xmlns:a16="http://schemas.microsoft.com/office/drawing/2014/main" id="{17DC1059-297B-436B-860D-4D1957B3FFE2}"/>
                </a:ext>
              </a:extLst>
            </p:cNvPr>
            <p:cNvSpPr txBox="1"/>
            <p:nvPr/>
          </p:nvSpPr>
          <p:spPr>
            <a:xfrm>
              <a:off x="399729" y="3706708"/>
              <a:ext cx="2463895" cy="40011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altLang="ko-KR" sz="2000" b="1" dirty="0">
                  <a:solidFill>
                    <a:prstClr val="black">
                      <a:lumMod val="75000"/>
                      <a:lumOff val="25000"/>
                    </a:prstClr>
                  </a:solidFill>
                  <a:cs typeface="Arial" pitchFamily="34" charset="0"/>
                </a:rPr>
                <a:t>P</a:t>
              </a:r>
              <a:r>
                <a:rPr lang="en-GB" altLang="ko-KR" sz="2000" dirty="0">
                  <a:solidFill>
                    <a:prstClr val="black">
                      <a:lumMod val="75000"/>
                      <a:lumOff val="25000"/>
                    </a:prstClr>
                  </a:solidFill>
                  <a:cs typeface="Arial" pitchFamily="34" charset="0"/>
                </a:rPr>
                <a:t>erson, </a:t>
              </a:r>
              <a:r>
                <a:rPr lang="en-GB" altLang="ko-KR" sz="2000" b="1" dirty="0">
                  <a:solidFill>
                    <a:prstClr val="black">
                      <a:lumMod val="75000"/>
                      <a:lumOff val="25000"/>
                    </a:prstClr>
                  </a:solidFill>
                  <a:cs typeface="Arial" pitchFamily="34" charset="0"/>
                </a:rPr>
                <a:t>P</a:t>
              </a:r>
              <a:r>
                <a:rPr lang="en-GB" altLang="ko-KR" sz="2000" dirty="0">
                  <a:solidFill>
                    <a:prstClr val="black">
                      <a:lumMod val="75000"/>
                      <a:lumOff val="25000"/>
                    </a:prstClr>
                  </a:solidFill>
                  <a:cs typeface="Arial" pitchFamily="34" charset="0"/>
                </a:rPr>
                <a:t>rocesses, </a:t>
              </a:r>
              <a:r>
                <a:rPr lang="en-GB" altLang="ko-KR" sz="2000" b="1" dirty="0">
                  <a:solidFill>
                    <a:prstClr val="black">
                      <a:lumMod val="75000"/>
                      <a:lumOff val="25000"/>
                    </a:prstClr>
                  </a:solidFill>
                  <a:cs typeface="Arial" pitchFamily="34" charset="0"/>
                </a:rPr>
                <a:t>P</a:t>
              </a:r>
              <a:r>
                <a:rPr lang="en-GB" altLang="ko-KR" sz="2000" dirty="0">
                  <a:solidFill>
                    <a:prstClr val="black">
                      <a:lumMod val="75000"/>
                      <a:lumOff val="25000"/>
                    </a:prstClr>
                  </a:solidFill>
                  <a:cs typeface="Arial" pitchFamily="34" charset="0"/>
                </a:rPr>
                <a:t>roducts and </a:t>
              </a:r>
              <a:r>
                <a:rPr lang="en-GB" altLang="ko-KR" sz="2000" b="1" dirty="0">
                  <a:solidFill>
                    <a:prstClr val="black">
                      <a:lumMod val="75000"/>
                      <a:lumOff val="25000"/>
                    </a:prstClr>
                  </a:solidFill>
                  <a:cs typeface="Arial" pitchFamily="34" charset="0"/>
                </a:rPr>
                <a:t>P</a:t>
              </a:r>
              <a:r>
                <a:rPr lang="en-GB" altLang="ko-KR" sz="2000" dirty="0">
                  <a:solidFill>
                    <a:prstClr val="black">
                      <a:lumMod val="75000"/>
                      <a:lumOff val="25000"/>
                    </a:prstClr>
                  </a:solidFill>
                  <a:cs typeface="Arial" pitchFamily="34" charset="0"/>
                </a:rPr>
                <a:t>ress</a:t>
              </a:r>
            </a:p>
          </p:txBody>
        </p:sp>
        <p:sp>
          <p:nvSpPr>
            <p:cNvPr id="16" name="TextBox 11">
              <a:extLst>
                <a:ext uri="{FF2B5EF4-FFF2-40B4-BE49-F238E27FC236}">
                  <a16:creationId xmlns:a16="http://schemas.microsoft.com/office/drawing/2014/main" id="{9BB37ED8-1DCA-474A-89C7-F95393EEF28D}"/>
                </a:ext>
              </a:extLst>
            </p:cNvPr>
            <p:cNvSpPr txBox="1"/>
            <p:nvPr/>
          </p:nvSpPr>
          <p:spPr>
            <a:xfrm>
              <a:off x="749960" y="3037317"/>
              <a:ext cx="2059657" cy="50344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2400" b="1" dirty="0">
                  <a:solidFill>
                    <a:srgbClr val="243255"/>
                  </a:solidFill>
                  <a:cs typeface="Arial" pitchFamily="34" charset="0"/>
                </a:rPr>
                <a:t>4P model </a:t>
              </a:r>
              <a:r>
                <a:rPr lang="en-US" altLang="ko-KR" sz="2400" b="1" dirty="0" err="1">
                  <a:solidFill>
                    <a:srgbClr val="243255"/>
                  </a:solidFill>
                  <a:cs typeface="Arial" pitchFamily="34" charset="0"/>
                </a:rPr>
                <a:t>kreativnosti</a:t>
              </a:r>
              <a:endParaRPr lang="ko-KR" altLang="en-US" sz="2400" b="1" dirty="0">
                <a:solidFill>
                  <a:srgbClr val="243255"/>
                </a:solidFill>
                <a:cs typeface="Arial" pitchFamily="34" charset="0"/>
              </a:endParaRPr>
            </a:p>
          </p:txBody>
        </p:sp>
      </p:grpSp>
      <p:grpSp>
        <p:nvGrpSpPr>
          <p:cNvPr id="17" name="Group 24">
            <a:extLst>
              <a:ext uri="{FF2B5EF4-FFF2-40B4-BE49-F238E27FC236}">
                <a16:creationId xmlns:a16="http://schemas.microsoft.com/office/drawing/2014/main" id="{DB866CEE-8407-4843-B61F-F1D127C22EAF}"/>
              </a:ext>
            </a:extLst>
          </p:cNvPr>
          <p:cNvGrpSpPr/>
          <p:nvPr/>
        </p:nvGrpSpPr>
        <p:grpSpPr>
          <a:xfrm>
            <a:off x="457200" y="5792590"/>
            <a:ext cx="5052105" cy="1598874"/>
            <a:chOff x="-1760887" y="3058207"/>
            <a:chExt cx="4624185" cy="1598874"/>
          </a:xfrm>
        </p:grpSpPr>
        <p:sp>
          <p:nvSpPr>
            <p:cNvPr id="18" name="TextBox 10">
              <a:extLst>
                <a:ext uri="{FF2B5EF4-FFF2-40B4-BE49-F238E27FC236}">
                  <a16:creationId xmlns:a16="http://schemas.microsoft.com/office/drawing/2014/main" id="{96799BB0-B395-4523-A3D3-220EA6D24F71}"/>
                </a:ext>
              </a:extLst>
            </p:cNvPr>
            <p:cNvSpPr txBox="1"/>
            <p:nvPr/>
          </p:nvSpPr>
          <p:spPr>
            <a:xfrm>
              <a:off x="-1760887" y="3333642"/>
              <a:ext cx="4624185" cy="132343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hr-HR" altLang="ko-KR" sz="2000" i="1" dirty="0">
                  <a:solidFill>
                    <a:prstClr val="black">
                      <a:lumMod val="75000"/>
                      <a:lumOff val="25000"/>
                    </a:prstClr>
                  </a:solidFill>
                  <a:cs typeface="Arial" pitchFamily="34" charset="0"/>
                </a:rPr>
                <a:t>„</a:t>
              </a:r>
              <a:r>
                <a:rPr lang="en-US" altLang="ko-KR" sz="2000" i="1" dirty="0" err="1">
                  <a:solidFill>
                    <a:prstClr val="black">
                      <a:lumMod val="75000"/>
                      <a:lumOff val="25000"/>
                    </a:prstClr>
                  </a:solidFill>
                  <a:cs typeface="Arial" pitchFamily="34" charset="0"/>
                </a:rPr>
                <a:t>Pojedinci</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mogu</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maksimizirati</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outpute</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kreativnog</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procesa</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prevladavanjem</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psiholoških</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barijera</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koje</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mogu</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nastati</a:t>
              </a:r>
              <a:r>
                <a:rPr lang="en-US" altLang="ko-KR" sz="2000" i="1" dirty="0">
                  <a:solidFill>
                    <a:prstClr val="black">
                      <a:lumMod val="75000"/>
                      <a:lumOff val="25000"/>
                    </a:prstClr>
                  </a:solidFill>
                  <a:cs typeface="Arial" pitchFamily="34" charset="0"/>
                </a:rPr>
                <a:t> u </a:t>
              </a:r>
              <a:r>
                <a:rPr lang="en-US" altLang="ko-KR" sz="2000" i="1" dirty="0" err="1">
                  <a:solidFill>
                    <a:prstClr val="black">
                      <a:lumMod val="75000"/>
                      <a:lumOff val="25000"/>
                    </a:prstClr>
                  </a:solidFill>
                  <a:cs typeface="Arial" pitchFamily="34" charset="0"/>
                </a:rPr>
                <a:t>svakom</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koraku</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ovog</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procesa</a:t>
              </a:r>
              <a:r>
                <a:rPr lang="en-US" altLang="ko-KR" sz="2000" i="1" dirty="0">
                  <a:solidFill>
                    <a:prstClr val="black">
                      <a:lumMod val="75000"/>
                      <a:lumOff val="25000"/>
                    </a:prstClr>
                  </a:solidFill>
                  <a:cs typeface="Arial" pitchFamily="34" charset="0"/>
                </a:rPr>
                <a:t>.</a:t>
              </a:r>
              <a:r>
                <a:rPr lang="hr-HR" altLang="ko-KR" sz="2000" dirty="0">
                  <a:solidFill>
                    <a:prstClr val="black">
                      <a:lumMod val="75000"/>
                      <a:lumOff val="25000"/>
                    </a:prstClr>
                  </a:solidFill>
                  <a:cs typeface="Arial" pitchFamily="34" charset="0"/>
                </a:rPr>
                <a:t>”</a:t>
              </a:r>
              <a:r>
                <a:rPr lang="en-US" altLang="ko-KR" sz="2000" dirty="0">
                  <a:solidFill>
                    <a:prstClr val="black">
                      <a:lumMod val="75000"/>
                      <a:lumOff val="25000"/>
                    </a:prstClr>
                  </a:solidFill>
                  <a:cs typeface="Arial" pitchFamily="34" charset="0"/>
                </a:rPr>
                <a:t> </a:t>
              </a:r>
            </a:p>
          </p:txBody>
        </p:sp>
        <p:sp>
          <p:nvSpPr>
            <p:cNvPr id="19" name="TextBox 11">
              <a:extLst>
                <a:ext uri="{FF2B5EF4-FFF2-40B4-BE49-F238E27FC236}">
                  <a16:creationId xmlns:a16="http://schemas.microsoft.com/office/drawing/2014/main" id="{DB8446E5-23E8-4A51-BA91-D3A602CF8F48}"/>
                </a:ext>
              </a:extLst>
            </p:cNvPr>
            <p:cNvSpPr txBox="1"/>
            <p:nvPr/>
          </p:nvSpPr>
          <p:spPr>
            <a:xfrm>
              <a:off x="-154108" y="3058207"/>
              <a:ext cx="2963725"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altLang="ko-KR" sz="2400" b="1" dirty="0" err="1">
                  <a:solidFill>
                    <a:srgbClr val="243255"/>
                  </a:solidFill>
                  <a:cs typeface="Arial" pitchFamily="34" charset="0"/>
                </a:rPr>
                <a:t>Prepreke</a:t>
              </a:r>
              <a:r>
                <a:rPr lang="en-GB" altLang="ko-KR" sz="2400" b="1" dirty="0">
                  <a:solidFill>
                    <a:srgbClr val="243255"/>
                  </a:solidFill>
                  <a:cs typeface="Arial" pitchFamily="34" charset="0"/>
                </a:rPr>
                <a:t> </a:t>
              </a:r>
              <a:r>
                <a:rPr lang="en-GB" altLang="ko-KR" sz="2400" b="1" dirty="0" err="1">
                  <a:solidFill>
                    <a:srgbClr val="243255"/>
                  </a:solidFill>
                  <a:cs typeface="Arial" pitchFamily="34" charset="0"/>
                </a:rPr>
                <a:t>kreativnosti</a:t>
              </a:r>
              <a:endParaRPr lang="en-GB" altLang="ko-KR" sz="2400" b="1" dirty="0">
                <a:solidFill>
                  <a:srgbClr val="243255"/>
                </a:solidFill>
                <a:cs typeface="Arial" pitchFamily="34" charset="0"/>
              </a:endParaRPr>
            </a:p>
          </p:txBody>
        </p:sp>
      </p:grpSp>
      <p:grpSp>
        <p:nvGrpSpPr>
          <p:cNvPr id="23" name="Group 24">
            <a:extLst>
              <a:ext uri="{FF2B5EF4-FFF2-40B4-BE49-F238E27FC236}">
                <a16:creationId xmlns:a16="http://schemas.microsoft.com/office/drawing/2014/main" id="{4A657819-FCC0-4979-9B2B-72DE1C7AF8C8}"/>
              </a:ext>
            </a:extLst>
          </p:cNvPr>
          <p:cNvGrpSpPr/>
          <p:nvPr/>
        </p:nvGrpSpPr>
        <p:grpSpPr>
          <a:xfrm>
            <a:off x="11396049" y="1996706"/>
            <a:ext cx="4340252" cy="1475762"/>
            <a:chOff x="749960" y="2873541"/>
            <a:chExt cx="3972627" cy="1475762"/>
          </a:xfrm>
        </p:grpSpPr>
        <p:sp>
          <p:nvSpPr>
            <p:cNvPr id="24" name="TextBox 10">
              <a:extLst>
                <a:ext uri="{FF2B5EF4-FFF2-40B4-BE49-F238E27FC236}">
                  <a16:creationId xmlns:a16="http://schemas.microsoft.com/office/drawing/2014/main" id="{81798755-DA18-4C76-ACE3-FDB0F0CB37A3}"/>
                </a:ext>
              </a:extLst>
            </p:cNvPr>
            <p:cNvSpPr txBox="1"/>
            <p:nvPr/>
          </p:nvSpPr>
          <p:spPr>
            <a:xfrm>
              <a:off x="803640" y="3641417"/>
              <a:ext cx="3918947" cy="70788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hr-HR" altLang="ko-KR" sz="2000" i="1" dirty="0">
                  <a:solidFill>
                    <a:prstClr val="black">
                      <a:lumMod val="75000"/>
                      <a:lumOff val="25000"/>
                    </a:prstClr>
                  </a:solidFill>
                  <a:cs typeface="Arial" pitchFamily="34" charset="0"/>
                </a:rPr>
                <a:t>„</a:t>
              </a:r>
              <a:r>
                <a:rPr lang="en-US" altLang="ko-KR" sz="2000" i="1" dirty="0" err="1">
                  <a:solidFill>
                    <a:prstClr val="black">
                      <a:lumMod val="75000"/>
                      <a:lumOff val="25000"/>
                    </a:prstClr>
                  </a:solidFill>
                  <a:cs typeface="Arial" pitchFamily="34" charset="0"/>
                </a:rPr>
                <a:t>inovativnost</a:t>
              </a:r>
              <a:r>
                <a:rPr lang="en-US" altLang="ko-KR" sz="2000" i="1" dirty="0">
                  <a:solidFill>
                    <a:prstClr val="black">
                      <a:lumMod val="75000"/>
                      <a:lumOff val="25000"/>
                    </a:prstClr>
                  </a:solidFill>
                  <a:cs typeface="Arial" pitchFamily="34" charset="0"/>
                </a:rPr>
                <a:t> I </a:t>
              </a:r>
              <a:r>
                <a:rPr lang="en-US" altLang="ko-KR" sz="2000" i="1" dirty="0" err="1">
                  <a:solidFill>
                    <a:prstClr val="black">
                      <a:lumMod val="75000"/>
                      <a:lumOff val="25000"/>
                    </a:prstClr>
                  </a:solidFill>
                  <a:cs typeface="Arial" pitchFamily="34" charset="0"/>
                </a:rPr>
                <a:t>korisnost</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ideje</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razvijene</a:t>
              </a:r>
              <a:r>
                <a:rPr lang="en-US" altLang="ko-KR" sz="2000" i="1" dirty="0">
                  <a:solidFill>
                    <a:prstClr val="black">
                      <a:lumMod val="75000"/>
                      <a:lumOff val="25000"/>
                    </a:prstClr>
                  </a:solidFill>
                  <a:cs typeface="Arial" pitchFamily="34" charset="0"/>
                </a:rPr>
                <a:t> od </a:t>
              </a:r>
              <a:r>
                <a:rPr lang="en-US" altLang="ko-KR" sz="2000" i="1" dirty="0" err="1">
                  <a:solidFill>
                    <a:prstClr val="black">
                      <a:lumMod val="75000"/>
                      <a:lumOff val="25000"/>
                    </a:prstClr>
                  </a:solidFill>
                  <a:cs typeface="Arial" pitchFamily="34" charset="0"/>
                </a:rPr>
                <a:t>strane</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skupine</a:t>
              </a:r>
              <a:r>
                <a:rPr lang="en-US" altLang="ko-KR" sz="2000" i="1" dirty="0">
                  <a:solidFill>
                    <a:prstClr val="black">
                      <a:lumMod val="75000"/>
                      <a:lumOff val="25000"/>
                    </a:prstClr>
                  </a:solidFill>
                  <a:cs typeface="Arial" pitchFamily="34" charset="0"/>
                </a:rPr>
                <a:t> </a:t>
              </a:r>
              <a:r>
                <a:rPr lang="en-US" altLang="ko-KR" sz="2000" i="1" dirty="0" err="1">
                  <a:solidFill>
                    <a:prstClr val="black">
                      <a:lumMod val="75000"/>
                      <a:lumOff val="25000"/>
                    </a:prstClr>
                  </a:solidFill>
                  <a:cs typeface="Arial" pitchFamily="34" charset="0"/>
                </a:rPr>
                <a:t>pojedinaca</a:t>
              </a:r>
              <a:r>
                <a:rPr lang="hr-HR" altLang="ko-KR" sz="2000" i="1" dirty="0">
                  <a:solidFill>
                    <a:prstClr val="black">
                      <a:lumMod val="75000"/>
                      <a:lumOff val="25000"/>
                    </a:prstClr>
                  </a:solidFill>
                  <a:cs typeface="Arial" pitchFamily="34" charset="0"/>
                </a:rPr>
                <a:t>”</a:t>
              </a:r>
              <a:endParaRPr lang="en-US" altLang="ko-KR" sz="2000" i="1" dirty="0">
                <a:solidFill>
                  <a:prstClr val="black">
                    <a:lumMod val="75000"/>
                    <a:lumOff val="25000"/>
                  </a:prstClr>
                </a:solidFill>
                <a:cs typeface="Arial" pitchFamily="34" charset="0"/>
              </a:endParaRPr>
            </a:p>
          </p:txBody>
        </p:sp>
        <p:sp>
          <p:nvSpPr>
            <p:cNvPr id="25" name="TextBox 11">
              <a:extLst>
                <a:ext uri="{FF2B5EF4-FFF2-40B4-BE49-F238E27FC236}">
                  <a16:creationId xmlns:a16="http://schemas.microsoft.com/office/drawing/2014/main" id="{E0AB3509-5C7A-4A97-950E-37006713C2DB}"/>
                </a:ext>
              </a:extLst>
            </p:cNvPr>
            <p:cNvSpPr txBox="1"/>
            <p:nvPr/>
          </p:nvSpPr>
          <p:spPr>
            <a:xfrm>
              <a:off x="749960" y="2873541"/>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altLang="ko-KR" sz="2400" b="1" dirty="0" err="1">
                  <a:solidFill>
                    <a:srgbClr val="243255"/>
                  </a:solidFill>
                  <a:cs typeface="Arial" pitchFamily="34" charset="0"/>
                </a:rPr>
                <a:t>Timska</a:t>
              </a:r>
              <a:r>
                <a:rPr lang="en-GB" altLang="ko-KR" sz="2400" b="1" dirty="0">
                  <a:solidFill>
                    <a:srgbClr val="243255"/>
                  </a:solidFill>
                  <a:cs typeface="Arial" pitchFamily="34" charset="0"/>
                </a:rPr>
                <a:t> </a:t>
              </a:r>
              <a:r>
                <a:rPr lang="en-GB" altLang="ko-KR" sz="2400" b="1" dirty="0" err="1">
                  <a:solidFill>
                    <a:srgbClr val="243255"/>
                  </a:solidFill>
                  <a:cs typeface="Arial" pitchFamily="34" charset="0"/>
                </a:rPr>
                <a:t>kreativnost</a:t>
              </a:r>
              <a:endParaRPr lang="en-GB" altLang="ko-KR" sz="2400" b="1" dirty="0">
                <a:solidFill>
                  <a:srgbClr val="243255"/>
                </a:solidFill>
                <a:cs typeface="Arial" pitchFamily="34" charset="0"/>
              </a:endParaRPr>
            </a:p>
          </p:txBody>
        </p:sp>
      </p:grpSp>
      <p:grpSp>
        <p:nvGrpSpPr>
          <p:cNvPr id="26" name="Group 24">
            <a:extLst>
              <a:ext uri="{FF2B5EF4-FFF2-40B4-BE49-F238E27FC236}">
                <a16:creationId xmlns:a16="http://schemas.microsoft.com/office/drawing/2014/main" id="{6A002D11-4967-436A-99D7-DF707B2D204D}"/>
              </a:ext>
            </a:extLst>
          </p:cNvPr>
          <p:cNvGrpSpPr/>
          <p:nvPr/>
        </p:nvGrpSpPr>
        <p:grpSpPr>
          <a:xfrm>
            <a:off x="11447770" y="3964247"/>
            <a:ext cx="5468630" cy="1356954"/>
            <a:chOff x="749960" y="3077894"/>
            <a:chExt cx="2071084" cy="1241223"/>
          </a:xfrm>
        </p:grpSpPr>
        <p:sp>
          <p:nvSpPr>
            <p:cNvPr id="27" name="TextBox 10">
              <a:extLst>
                <a:ext uri="{FF2B5EF4-FFF2-40B4-BE49-F238E27FC236}">
                  <a16:creationId xmlns:a16="http://schemas.microsoft.com/office/drawing/2014/main" id="{2399A468-8DB3-4FC6-AEE5-DEC45ABBACEE}"/>
                </a:ext>
              </a:extLst>
            </p:cNvPr>
            <p:cNvSpPr txBox="1"/>
            <p:nvPr/>
          </p:nvSpPr>
          <p:spPr>
            <a:xfrm>
              <a:off x="761387" y="3671605"/>
              <a:ext cx="2059657" cy="64751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2000" i="1" dirty="0">
                  <a:solidFill>
                    <a:prstClr val="black">
                      <a:lumMod val="75000"/>
                      <a:lumOff val="25000"/>
                    </a:prstClr>
                  </a:solidFill>
                  <a:cs typeface="Arial" pitchFamily="34" charset="0"/>
                </a:rPr>
                <a:t>„</a:t>
              </a:r>
              <a:r>
                <a:rPr lang="en-GB" altLang="ko-KR" sz="2000" i="1" dirty="0" err="1">
                  <a:solidFill>
                    <a:prstClr val="black">
                      <a:lumMod val="75000"/>
                      <a:lumOff val="25000"/>
                    </a:prstClr>
                  </a:solidFill>
                  <a:cs typeface="Arial" pitchFamily="34" charset="0"/>
                </a:rPr>
                <a:t>Alati</a:t>
              </a:r>
              <a:r>
                <a:rPr lang="en-GB" altLang="ko-KR" sz="2000" i="1" dirty="0">
                  <a:solidFill>
                    <a:prstClr val="black">
                      <a:lumMod val="75000"/>
                      <a:lumOff val="25000"/>
                    </a:prstClr>
                  </a:solidFill>
                  <a:cs typeface="Arial" pitchFamily="34" charset="0"/>
                </a:rPr>
                <a:t> za </a:t>
              </a:r>
              <a:r>
                <a:rPr lang="en-GB" altLang="ko-KR" sz="2000" i="1" dirty="0" err="1">
                  <a:solidFill>
                    <a:prstClr val="black">
                      <a:lumMod val="75000"/>
                      <a:lumOff val="25000"/>
                    </a:prstClr>
                  </a:solidFill>
                  <a:cs typeface="Arial" pitchFamily="34" charset="0"/>
                </a:rPr>
                <a:t>pobuđivanje</a:t>
              </a:r>
              <a:r>
                <a:rPr lang="en-GB" altLang="ko-KR" sz="2000" i="1" dirty="0">
                  <a:solidFill>
                    <a:prstClr val="black">
                      <a:lumMod val="75000"/>
                      <a:lumOff val="25000"/>
                    </a:prstClr>
                  </a:solidFill>
                  <a:cs typeface="Arial" pitchFamily="34" charset="0"/>
                </a:rPr>
                <a:t> </a:t>
              </a:r>
              <a:r>
                <a:rPr lang="en-GB" altLang="ko-KR" sz="2000" i="1" dirty="0" err="1">
                  <a:solidFill>
                    <a:prstClr val="black">
                      <a:lumMod val="75000"/>
                      <a:lumOff val="25000"/>
                    </a:prstClr>
                  </a:solidFill>
                  <a:cs typeface="Arial" pitchFamily="34" charset="0"/>
                </a:rPr>
                <a:t>nečije</a:t>
              </a:r>
              <a:r>
                <a:rPr lang="en-GB" altLang="ko-KR" sz="2000" i="1" dirty="0">
                  <a:solidFill>
                    <a:prstClr val="black">
                      <a:lumMod val="75000"/>
                      <a:lumOff val="25000"/>
                    </a:prstClr>
                  </a:solidFill>
                  <a:cs typeface="Arial" pitchFamily="34" charset="0"/>
                </a:rPr>
                <a:t> </a:t>
              </a:r>
              <a:r>
                <a:rPr lang="en-GB" altLang="ko-KR" sz="2000" i="1" dirty="0" err="1">
                  <a:solidFill>
                    <a:prstClr val="black">
                      <a:lumMod val="75000"/>
                      <a:lumOff val="25000"/>
                    </a:prstClr>
                  </a:solidFill>
                  <a:cs typeface="Arial" pitchFamily="34" charset="0"/>
                </a:rPr>
                <a:t>kreativnosti</a:t>
              </a:r>
              <a:r>
                <a:rPr lang="en-GB" altLang="ko-KR" sz="2000" i="1" dirty="0">
                  <a:solidFill>
                    <a:prstClr val="black">
                      <a:lumMod val="75000"/>
                      <a:lumOff val="25000"/>
                    </a:prstClr>
                  </a:solidFill>
                  <a:cs typeface="Arial" pitchFamily="34" charset="0"/>
                </a:rPr>
                <a:t>”</a:t>
              </a:r>
            </a:p>
            <a:p>
              <a:r>
                <a:rPr lang="en-GB" altLang="ko-KR" sz="2000" dirty="0">
                  <a:solidFill>
                    <a:prstClr val="black">
                      <a:lumMod val="75000"/>
                      <a:lumOff val="25000"/>
                    </a:prstClr>
                  </a:solidFill>
                  <a:cs typeface="Arial" pitchFamily="34" charset="0"/>
                </a:rPr>
                <a:t>Brainstorming, </a:t>
              </a:r>
              <a:r>
                <a:rPr lang="en-GB" altLang="ko-KR" sz="2000" dirty="0" err="1">
                  <a:solidFill>
                    <a:prstClr val="black">
                      <a:lumMod val="75000"/>
                      <a:lumOff val="25000"/>
                    </a:prstClr>
                  </a:solidFill>
                  <a:cs typeface="Arial" pitchFamily="34" charset="0"/>
                </a:rPr>
                <a:t>Brainwriting</a:t>
              </a:r>
              <a:r>
                <a:rPr lang="en-GB" altLang="ko-KR" sz="2000" dirty="0">
                  <a:solidFill>
                    <a:prstClr val="black">
                      <a:lumMod val="75000"/>
                      <a:lumOff val="25000"/>
                    </a:prstClr>
                  </a:solidFill>
                  <a:cs typeface="Arial" pitchFamily="34" charset="0"/>
                </a:rPr>
                <a:t>, Six Thinking Hats….</a:t>
              </a:r>
            </a:p>
          </p:txBody>
        </p:sp>
        <p:sp>
          <p:nvSpPr>
            <p:cNvPr id="28" name="TextBox 11">
              <a:extLst>
                <a:ext uri="{FF2B5EF4-FFF2-40B4-BE49-F238E27FC236}">
                  <a16:creationId xmlns:a16="http://schemas.microsoft.com/office/drawing/2014/main" id="{B115CB1E-73DE-4E9C-A514-37B46CF1F050}"/>
                </a:ext>
              </a:extLst>
            </p:cNvPr>
            <p:cNvSpPr txBox="1"/>
            <p:nvPr/>
          </p:nvSpPr>
          <p:spPr>
            <a:xfrm>
              <a:off x="749960" y="3077894"/>
              <a:ext cx="2059657" cy="422291"/>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2400" b="1" dirty="0" err="1">
                  <a:solidFill>
                    <a:srgbClr val="243255"/>
                  </a:solidFill>
                  <a:cs typeface="Arial" pitchFamily="34" charset="0"/>
                </a:rPr>
                <a:t>Tehnike</a:t>
              </a:r>
              <a:r>
                <a:rPr lang="en-GB" altLang="ko-KR" sz="2400" b="1" dirty="0">
                  <a:solidFill>
                    <a:srgbClr val="243255"/>
                  </a:solidFill>
                  <a:cs typeface="Arial" pitchFamily="34" charset="0"/>
                </a:rPr>
                <a:t> </a:t>
              </a:r>
              <a:r>
                <a:rPr lang="en-GB" altLang="ko-KR" sz="2400" b="1" dirty="0" err="1">
                  <a:solidFill>
                    <a:srgbClr val="243255"/>
                  </a:solidFill>
                  <a:cs typeface="Arial" pitchFamily="34" charset="0"/>
                </a:rPr>
                <a:t>poticanja</a:t>
              </a:r>
              <a:r>
                <a:rPr lang="en-GB" altLang="ko-KR" sz="2400" b="1" dirty="0">
                  <a:solidFill>
                    <a:srgbClr val="243255"/>
                  </a:solidFill>
                  <a:cs typeface="Arial" pitchFamily="34" charset="0"/>
                </a:rPr>
                <a:t> </a:t>
              </a:r>
              <a:r>
                <a:rPr lang="en-GB" altLang="ko-KR" sz="2400" b="1" dirty="0" err="1">
                  <a:solidFill>
                    <a:srgbClr val="243255"/>
                  </a:solidFill>
                  <a:cs typeface="Arial" pitchFamily="34" charset="0"/>
                </a:rPr>
                <a:t>kreativnosti</a:t>
              </a:r>
              <a:endParaRPr lang="en-GB" altLang="ko-KR" sz="2400" b="1" dirty="0">
                <a:solidFill>
                  <a:srgbClr val="243255"/>
                </a:solidFill>
                <a:cs typeface="Arial" pitchFamily="34" charset="0"/>
              </a:endParaRPr>
            </a:p>
          </p:txBody>
        </p:sp>
      </p:grpSp>
      <p:grpSp>
        <p:nvGrpSpPr>
          <p:cNvPr id="29" name="Group 24">
            <a:extLst>
              <a:ext uri="{FF2B5EF4-FFF2-40B4-BE49-F238E27FC236}">
                <a16:creationId xmlns:a16="http://schemas.microsoft.com/office/drawing/2014/main" id="{FC613702-BF26-4129-AFCA-F241F9735B7F}"/>
              </a:ext>
            </a:extLst>
          </p:cNvPr>
          <p:cNvGrpSpPr/>
          <p:nvPr/>
        </p:nvGrpSpPr>
        <p:grpSpPr>
          <a:xfrm>
            <a:off x="11364736" y="5863658"/>
            <a:ext cx="5871178" cy="2017437"/>
            <a:chOff x="738407" y="3058207"/>
            <a:chExt cx="2781715" cy="2017437"/>
          </a:xfrm>
        </p:grpSpPr>
        <p:sp>
          <p:nvSpPr>
            <p:cNvPr id="30" name="TextBox 10">
              <a:extLst>
                <a:ext uri="{FF2B5EF4-FFF2-40B4-BE49-F238E27FC236}">
                  <a16:creationId xmlns:a16="http://schemas.microsoft.com/office/drawing/2014/main" id="{531872EA-5AE3-4C23-B807-97AC2C2D88C4}"/>
                </a:ext>
              </a:extLst>
            </p:cNvPr>
            <p:cNvSpPr txBox="1"/>
            <p:nvPr/>
          </p:nvSpPr>
          <p:spPr>
            <a:xfrm>
              <a:off x="738407" y="3752205"/>
              <a:ext cx="2781715" cy="132343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2000" dirty="0" err="1">
                  <a:solidFill>
                    <a:prstClr val="black">
                      <a:lumMod val="75000"/>
                      <a:lumOff val="25000"/>
                    </a:prstClr>
                  </a:solidFill>
                  <a:cs typeface="Arial" pitchFamily="34" charset="0"/>
                </a:rPr>
                <a:t>Proces</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korišten</a:t>
              </a:r>
              <a:r>
                <a:rPr lang="en-GB" altLang="ko-KR" sz="2000" dirty="0">
                  <a:solidFill>
                    <a:prstClr val="black">
                      <a:lumMod val="75000"/>
                      <a:lumOff val="25000"/>
                    </a:prstClr>
                  </a:solidFill>
                  <a:cs typeface="Arial" pitchFamily="34" charset="0"/>
                </a:rPr>
                <a:t> od </a:t>
              </a:r>
              <a:r>
                <a:rPr lang="en-GB" altLang="ko-KR" sz="2000" dirty="0" err="1">
                  <a:solidFill>
                    <a:prstClr val="black">
                      <a:lumMod val="75000"/>
                      <a:lumOff val="25000"/>
                    </a:prstClr>
                  </a:solidFill>
                  <a:cs typeface="Arial" pitchFamily="34" charset="0"/>
                </a:rPr>
                <a:t>strane</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dizajnera</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i</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poduzetnika</a:t>
              </a:r>
              <a:r>
                <a:rPr lang="en-GB" altLang="ko-KR" sz="2000" dirty="0">
                  <a:solidFill>
                    <a:prstClr val="black">
                      <a:lumMod val="75000"/>
                      <a:lumOff val="25000"/>
                    </a:prstClr>
                  </a:solidFill>
                  <a:cs typeface="Arial" pitchFamily="34" charset="0"/>
                </a:rPr>
                <a:t> u </a:t>
              </a:r>
              <a:r>
                <a:rPr lang="en-GB" altLang="ko-KR" sz="2000" dirty="0" err="1">
                  <a:solidFill>
                    <a:prstClr val="black">
                      <a:lumMod val="75000"/>
                      <a:lumOff val="25000"/>
                    </a:prstClr>
                  </a:solidFill>
                  <a:cs typeface="Arial" pitchFamily="34" charset="0"/>
                </a:rPr>
                <a:t>donošenju</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odluka</a:t>
              </a:r>
              <a:r>
                <a:rPr lang="en-GB" altLang="ko-KR" sz="2000" dirty="0">
                  <a:solidFill>
                    <a:prstClr val="black">
                      <a:lumMod val="75000"/>
                      <a:lumOff val="25000"/>
                    </a:prstClr>
                  </a:solidFill>
                  <a:cs typeface="Arial" pitchFamily="34" charset="0"/>
                </a:rPr>
                <a:t>. </a:t>
              </a:r>
            </a:p>
            <a:p>
              <a:pPr marL="342900" indent="-342900">
                <a:buFont typeface="Arial" panose="020B0604020202020204" pitchFamily="34" charset="0"/>
                <a:buChar char="•"/>
              </a:pPr>
              <a:r>
                <a:rPr lang="en-GB" altLang="ko-KR" sz="2000" dirty="0" err="1">
                  <a:solidFill>
                    <a:prstClr val="black">
                      <a:lumMod val="75000"/>
                      <a:lumOff val="25000"/>
                    </a:prstClr>
                  </a:solidFill>
                  <a:cs typeface="Arial" pitchFamily="34" charset="0"/>
                </a:rPr>
                <a:t>refleksija</a:t>
              </a:r>
              <a:r>
                <a:rPr lang="en-GB" altLang="ko-KR" sz="2000" dirty="0">
                  <a:solidFill>
                    <a:prstClr val="black">
                      <a:lumMod val="75000"/>
                      <a:lumOff val="25000"/>
                    </a:prstClr>
                  </a:solidFill>
                  <a:cs typeface="Arial" pitchFamily="34" charset="0"/>
                </a:rPr>
                <a:t>, alternative, </a:t>
              </a:r>
              <a:r>
                <a:rPr lang="en-GB" altLang="ko-KR" sz="2000" dirty="0" err="1">
                  <a:solidFill>
                    <a:prstClr val="black">
                      <a:lumMod val="75000"/>
                      <a:lumOff val="25000"/>
                    </a:prstClr>
                  </a:solidFill>
                  <a:cs typeface="Arial" pitchFamily="34" charset="0"/>
                </a:rPr>
                <a:t>vizualizacija</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empatija</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kreativno</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rješavanje</a:t>
              </a:r>
              <a:r>
                <a:rPr lang="en-GB" altLang="ko-KR" sz="2000" dirty="0">
                  <a:solidFill>
                    <a:prstClr val="black">
                      <a:lumMod val="75000"/>
                      <a:lumOff val="25000"/>
                    </a:prstClr>
                  </a:solidFill>
                  <a:cs typeface="Arial" pitchFamily="34" charset="0"/>
                </a:rPr>
                <a:t> </a:t>
              </a:r>
              <a:r>
                <a:rPr lang="en-GB" altLang="ko-KR" sz="2000" dirty="0" err="1">
                  <a:solidFill>
                    <a:prstClr val="black">
                      <a:lumMod val="75000"/>
                      <a:lumOff val="25000"/>
                    </a:prstClr>
                  </a:solidFill>
                  <a:cs typeface="Arial" pitchFamily="34" charset="0"/>
                </a:rPr>
                <a:t>problema</a:t>
              </a:r>
              <a:endParaRPr lang="en-GB" altLang="ko-KR" sz="2000" dirty="0">
                <a:solidFill>
                  <a:prstClr val="black">
                    <a:lumMod val="75000"/>
                    <a:lumOff val="25000"/>
                  </a:prstClr>
                </a:solidFill>
                <a:cs typeface="Arial" pitchFamily="34" charset="0"/>
              </a:endParaRPr>
            </a:p>
          </p:txBody>
        </p:sp>
        <p:sp>
          <p:nvSpPr>
            <p:cNvPr id="31" name="TextBox 11">
              <a:extLst>
                <a:ext uri="{FF2B5EF4-FFF2-40B4-BE49-F238E27FC236}">
                  <a16:creationId xmlns:a16="http://schemas.microsoft.com/office/drawing/2014/main" id="{3496FDDB-DA03-41EC-BBE8-D1CC603AA0E3}"/>
                </a:ext>
              </a:extLst>
            </p:cNvPr>
            <p:cNvSpPr txBox="1"/>
            <p:nvPr/>
          </p:nvSpPr>
          <p:spPr>
            <a:xfrm>
              <a:off x="749960" y="3058207"/>
              <a:ext cx="2059657" cy="46166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2400" b="1" dirty="0" err="1">
                  <a:solidFill>
                    <a:srgbClr val="243255"/>
                  </a:solidFill>
                  <a:cs typeface="Arial" pitchFamily="34" charset="0"/>
                </a:rPr>
                <a:t>Dizajn</a:t>
              </a:r>
              <a:r>
                <a:rPr lang="en-GB" altLang="ko-KR" sz="2400" b="1" dirty="0">
                  <a:solidFill>
                    <a:srgbClr val="243255"/>
                  </a:solidFill>
                  <a:cs typeface="Arial" pitchFamily="34" charset="0"/>
                </a:rPr>
                <a:t> </a:t>
              </a:r>
              <a:r>
                <a:rPr lang="en-GB" altLang="ko-KR" sz="2400" b="1" dirty="0" err="1">
                  <a:solidFill>
                    <a:srgbClr val="243255"/>
                  </a:solidFill>
                  <a:cs typeface="Arial" pitchFamily="34" charset="0"/>
                </a:rPr>
                <a:t>razmišljanje</a:t>
              </a:r>
              <a:endParaRPr lang="en-GB" altLang="ko-KR" sz="2400" b="1" dirty="0">
                <a:solidFill>
                  <a:srgbClr val="243255"/>
                </a:solidFill>
                <a:cs typeface="Arial" pitchFamily="34" charset="0"/>
              </a:endParaRPr>
            </a:p>
          </p:txBody>
        </p:sp>
      </p:grpSp>
      <p:sp>
        <p:nvSpPr>
          <p:cNvPr id="32" name="object 6">
            <a:extLst>
              <a:ext uri="{FF2B5EF4-FFF2-40B4-BE49-F238E27FC236}">
                <a16:creationId xmlns:a16="http://schemas.microsoft.com/office/drawing/2014/main" id="{CEE910A2-374C-4468-A13C-46E4CB0449B6}"/>
              </a:ext>
            </a:extLst>
          </p:cNvPr>
          <p:cNvSpPr/>
          <p:nvPr/>
        </p:nvSpPr>
        <p:spPr>
          <a:xfrm rot="5400000">
            <a:off x="7343815" y="2694799"/>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a:defRPr/>
            </a:pPr>
            <a:endParaRPr>
              <a:solidFill>
                <a:prstClr val="black"/>
              </a:solidFill>
            </a:endParaRPr>
          </a:p>
        </p:txBody>
      </p:sp>
      <p:sp>
        <p:nvSpPr>
          <p:cNvPr id="34" name="object 6">
            <a:extLst>
              <a:ext uri="{FF2B5EF4-FFF2-40B4-BE49-F238E27FC236}">
                <a16:creationId xmlns:a16="http://schemas.microsoft.com/office/drawing/2014/main" id="{C7398761-18DD-4CCF-A437-E0A5DDFE7E41}"/>
              </a:ext>
            </a:extLst>
          </p:cNvPr>
          <p:cNvSpPr/>
          <p:nvPr/>
        </p:nvSpPr>
        <p:spPr>
          <a:xfrm rot="16200000">
            <a:off x="7343815" y="3941652"/>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243255"/>
          </a:solidFill>
          <a:ln>
            <a:solidFill>
              <a:srgbClr val="243255"/>
            </a:solidFill>
          </a:ln>
        </p:spPr>
        <p:txBody>
          <a:bodyPr wrap="square" lIns="0" tIns="0" rIns="0" bIns="0" rtlCol="0"/>
          <a:lstStyle/>
          <a:p>
            <a:pPr>
              <a:defRPr/>
            </a:pPr>
            <a:endParaRPr>
              <a:solidFill>
                <a:prstClr val="black"/>
              </a:solidFill>
            </a:endParaRPr>
          </a:p>
        </p:txBody>
      </p:sp>
      <p:sp>
        <p:nvSpPr>
          <p:cNvPr id="35" name="object 6">
            <a:extLst>
              <a:ext uri="{FF2B5EF4-FFF2-40B4-BE49-F238E27FC236}">
                <a16:creationId xmlns:a16="http://schemas.microsoft.com/office/drawing/2014/main" id="{DA0807CC-4844-4926-BE80-3DD0F21F228A}"/>
              </a:ext>
            </a:extLst>
          </p:cNvPr>
          <p:cNvSpPr/>
          <p:nvPr/>
        </p:nvSpPr>
        <p:spPr>
          <a:xfrm rot="5400000">
            <a:off x="7371524" y="5188506"/>
            <a:ext cx="2096729" cy="1230122"/>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a:defRPr/>
            </a:pPr>
            <a:endParaRPr>
              <a:solidFill>
                <a:prstClr val="black"/>
              </a:solidFill>
            </a:endParaRPr>
          </a:p>
        </p:txBody>
      </p:sp>
      <p:cxnSp>
        <p:nvCxnSpPr>
          <p:cNvPr id="37" name="Conector recto de flecha 36">
            <a:extLst>
              <a:ext uri="{FF2B5EF4-FFF2-40B4-BE49-F238E27FC236}">
                <a16:creationId xmlns:a16="http://schemas.microsoft.com/office/drawing/2014/main" id="{74A33815-3170-4404-9A53-725D15BD37C9}"/>
              </a:ext>
            </a:extLst>
          </p:cNvPr>
          <p:cNvCxnSpPr/>
          <p:nvPr/>
        </p:nvCxnSpPr>
        <p:spPr>
          <a:xfrm flipH="1" flipV="1">
            <a:off x="6062049" y="2933700"/>
            <a:ext cx="1524000" cy="1055192"/>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9209E7AD-41D5-4CA6-92F6-B3EBA639766C}"/>
              </a:ext>
            </a:extLst>
          </p:cNvPr>
          <p:cNvCxnSpPr>
            <a:cxnSpLocks/>
          </p:cNvCxnSpPr>
          <p:nvPr/>
        </p:nvCxnSpPr>
        <p:spPr>
          <a:xfrm flipH="1">
            <a:off x="5881211" y="5903898"/>
            <a:ext cx="1704838" cy="394211"/>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601AD9E3-765F-4FE8-B225-C5099E105C7F}"/>
              </a:ext>
            </a:extLst>
          </p:cNvPr>
          <p:cNvCxnSpPr>
            <a:cxnSpLocks/>
          </p:cNvCxnSpPr>
          <p:nvPr/>
        </p:nvCxnSpPr>
        <p:spPr>
          <a:xfrm flipH="1">
            <a:off x="5881212" y="4755202"/>
            <a:ext cx="1704837" cy="0"/>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382E4B85-98FC-4B3E-A26D-2123BBF96516}"/>
              </a:ext>
            </a:extLst>
          </p:cNvPr>
          <p:cNvCxnSpPr>
            <a:cxnSpLocks/>
          </p:cNvCxnSpPr>
          <p:nvPr/>
        </p:nvCxnSpPr>
        <p:spPr>
          <a:xfrm flipV="1">
            <a:off x="9391593" y="3118525"/>
            <a:ext cx="1242456" cy="988909"/>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F21933CA-77C0-4516-BC43-3FBD06E13CB9}"/>
              </a:ext>
            </a:extLst>
          </p:cNvPr>
          <p:cNvCxnSpPr>
            <a:cxnSpLocks/>
          </p:cNvCxnSpPr>
          <p:nvPr/>
        </p:nvCxnSpPr>
        <p:spPr>
          <a:xfrm>
            <a:off x="9391593" y="5803567"/>
            <a:ext cx="1478954" cy="754895"/>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BFFBAF7E-69C7-449C-A565-EEFB8A01875C}"/>
              </a:ext>
            </a:extLst>
          </p:cNvPr>
          <p:cNvCxnSpPr>
            <a:cxnSpLocks/>
          </p:cNvCxnSpPr>
          <p:nvPr/>
        </p:nvCxnSpPr>
        <p:spPr>
          <a:xfrm>
            <a:off x="9391593" y="4786248"/>
            <a:ext cx="1752600" cy="0"/>
          </a:xfrm>
          <a:prstGeom prst="straightConnector1">
            <a:avLst/>
          </a:prstGeom>
          <a:ln>
            <a:solidFill>
              <a:srgbClr val="24325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184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87393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s-ES" sz="4800" dirty="0" err="1">
                <a:solidFill>
                  <a:srgbClr val="E12227"/>
                </a:solidFill>
                <a:latin typeface="Tahoma" panose="020B0604030504040204" pitchFamily="34" charset="0"/>
                <a:ea typeface="Tahoma" panose="020B0604030504040204" pitchFamily="34" charset="0"/>
                <a:cs typeface="Tahoma" panose="020B0604030504040204" pitchFamily="34" charset="0"/>
              </a:rPr>
              <a:t>Samostalna</a:t>
            </a:r>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s-ES" sz="4800" dirty="0" err="1">
                <a:solidFill>
                  <a:srgbClr val="E12227"/>
                </a:solidFill>
                <a:latin typeface="Tahoma" panose="020B0604030504040204" pitchFamily="34" charset="0"/>
                <a:ea typeface="Tahoma" panose="020B0604030504040204" pitchFamily="34" charset="0"/>
                <a:cs typeface="Tahoma" panose="020B0604030504040204" pitchFamily="34" charset="0"/>
              </a:rPr>
              <a:t>provjera</a:t>
            </a:r>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s-ES" sz="4800" dirty="0" err="1">
                <a:solidFill>
                  <a:srgbClr val="E12227"/>
                </a:solidFill>
                <a:latin typeface="Tahoma" panose="020B0604030504040204" pitchFamily="34" charset="0"/>
                <a:ea typeface="Tahoma" panose="020B0604030504040204" pitchFamily="34" charset="0"/>
                <a:cs typeface="Tahoma" panose="020B0604030504040204" pitchFamily="34" charset="0"/>
              </a:rPr>
              <a:t>znanja</a:t>
            </a:r>
            <a:endPar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33" name="Text Placeholder 4">
            <a:extLst>
              <a:ext uri="{FF2B5EF4-FFF2-40B4-BE49-F238E27FC236}">
                <a16:creationId xmlns:a16="http://schemas.microsoft.com/office/drawing/2014/main" id="{C1793E25-598D-4A66-9AD0-B5A3E888F16F}"/>
              </a:ext>
            </a:extLst>
          </p:cNvPr>
          <p:cNvSpPr txBox="1">
            <a:spLocks/>
          </p:cNvSpPr>
          <p:nvPr/>
        </p:nvSpPr>
        <p:spPr>
          <a:xfrm>
            <a:off x="992847" y="3397145"/>
            <a:ext cx="3051436" cy="2412019"/>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1. </a:t>
            </a:r>
            <a:r>
              <a:rPr lang="en-US" altLang="ko-KR" sz="2200" b="1" dirty="0" err="1">
                <a:solidFill>
                  <a:srgbClr val="243255"/>
                </a:solidFill>
                <a:cs typeface="Arial" pitchFamily="34" charset="0"/>
              </a:rPr>
              <a:t>Što</a:t>
            </a:r>
            <a:r>
              <a:rPr lang="en-US" altLang="ko-KR" sz="2200" b="1" dirty="0">
                <a:solidFill>
                  <a:srgbClr val="243255"/>
                </a:solidFill>
                <a:cs typeface="Arial" pitchFamily="34" charset="0"/>
              </a:rPr>
              <a:t> od </a:t>
            </a:r>
            <a:r>
              <a:rPr lang="en-US" altLang="ko-KR" sz="2200" b="1" dirty="0" err="1">
                <a:solidFill>
                  <a:srgbClr val="243255"/>
                </a:solidFill>
                <a:cs typeface="Arial" pitchFamily="34" charset="0"/>
              </a:rPr>
              <a:t>navedenog</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nije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jedna</a:t>
            </a:r>
            <a:r>
              <a:rPr lang="en-US" altLang="ko-KR" sz="2200" b="1" dirty="0">
                <a:solidFill>
                  <a:srgbClr val="243255"/>
                </a:solidFill>
                <a:cs typeface="Arial" pitchFamily="34" charset="0"/>
              </a:rPr>
              <a:t> od </a:t>
            </a:r>
            <a:r>
              <a:rPr lang="en-US" altLang="ko-KR" sz="2200" b="1" dirty="0" err="1">
                <a:solidFill>
                  <a:srgbClr val="243255"/>
                </a:solidFill>
                <a:cs typeface="Arial" pitchFamily="34" charset="0"/>
              </a:rPr>
              <a:t>komponenti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kreativnosti</a:t>
            </a:r>
            <a:r>
              <a:rPr lang="en-US" altLang="ko-KR" sz="2200" b="1" dirty="0">
                <a:solidFill>
                  <a:srgbClr val="243255"/>
                </a:solidFill>
                <a:cs typeface="Arial" pitchFamily="34" charset="0"/>
              </a:rPr>
              <a:t>?</a:t>
            </a:r>
          </a:p>
          <a:p>
            <a:endParaRPr lang="ko-KR" altLang="en-US" sz="2200" b="1" dirty="0">
              <a:solidFill>
                <a:srgbClr val="243255"/>
              </a:solidFill>
              <a:cs typeface="Arial" pitchFamily="34" charset="0"/>
            </a:endParaRPr>
          </a:p>
        </p:txBody>
      </p:sp>
      <p:sp>
        <p:nvSpPr>
          <p:cNvPr id="36" name="Text Placeholder 5">
            <a:extLst>
              <a:ext uri="{FF2B5EF4-FFF2-40B4-BE49-F238E27FC236}">
                <a16:creationId xmlns:a16="http://schemas.microsoft.com/office/drawing/2014/main" id="{E4B0EC0B-2A49-400A-9F21-A3725C4616F9}"/>
              </a:ext>
            </a:extLst>
          </p:cNvPr>
          <p:cNvSpPr txBox="1">
            <a:spLocks/>
          </p:cNvSpPr>
          <p:nvPr/>
        </p:nvSpPr>
        <p:spPr>
          <a:xfrm>
            <a:off x="762001" y="5066969"/>
            <a:ext cx="3015960" cy="311452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fontAlgn="base">
              <a:buAutoNum type="alphaLcPeriod"/>
            </a:pPr>
            <a:r>
              <a:rPr lang="hr-HR" sz="2000" dirty="0"/>
              <a:t>Odvažna ličnost</a:t>
            </a:r>
          </a:p>
          <a:p>
            <a:pPr marL="457200" indent="-457200" fontAlgn="base">
              <a:buAutoNum type="alphaLcPeriod"/>
            </a:pPr>
            <a:r>
              <a:rPr lang="hr-HR" sz="2000" dirty="0"/>
              <a:t>Vještine maštovitog razmišljanja</a:t>
            </a:r>
          </a:p>
          <a:p>
            <a:pPr marL="457200" indent="-457200" fontAlgn="base">
              <a:buAutoNum type="alphaLcPeriod"/>
            </a:pPr>
            <a:r>
              <a:rPr lang="hr-HR" sz="2000" dirty="0"/>
              <a:t>Kreativno okruženje</a:t>
            </a:r>
          </a:p>
          <a:p>
            <a:pPr marL="457200" indent="-457200" fontAlgn="base">
              <a:buAutoNum type="alphaLcPeriod"/>
            </a:pPr>
            <a:r>
              <a:rPr lang="hr-HR" sz="2000" dirty="0"/>
              <a:t>Vizualizacija</a:t>
            </a:r>
          </a:p>
          <a:p>
            <a:pPr marL="457200" indent="-457200" fontAlgn="base">
              <a:buAutoNum type="alphaLcPeriod"/>
            </a:pPr>
            <a:r>
              <a:rPr lang="en-GB" sz="2000" dirty="0" err="1"/>
              <a:t>Intrinzična</a:t>
            </a:r>
            <a:r>
              <a:rPr lang="en-GB" sz="2000" dirty="0"/>
              <a:t> </a:t>
            </a:r>
            <a:r>
              <a:rPr lang="en-GB" sz="2000" dirty="0" err="1"/>
              <a:t>motivacija</a:t>
            </a:r>
            <a:endParaRPr lang="hr-HR" sz="2000" dirty="0"/>
          </a:p>
        </p:txBody>
      </p:sp>
      <p:sp>
        <p:nvSpPr>
          <p:cNvPr id="39" name="Text Placeholder 6">
            <a:extLst>
              <a:ext uri="{FF2B5EF4-FFF2-40B4-BE49-F238E27FC236}">
                <a16:creationId xmlns:a16="http://schemas.microsoft.com/office/drawing/2014/main" id="{283A1E78-D9DB-4FAF-B5E1-6AD849C7D97C}"/>
              </a:ext>
            </a:extLst>
          </p:cNvPr>
          <p:cNvSpPr txBox="1">
            <a:spLocks/>
          </p:cNvSpPr>
          <p:nvPr/>
        </p:nvSpPr>
        <p:spPr>
          <a:xfrm>
            <a:off x="4386161" y="3388212"/>
            <a:ext cx="3147407" cy="220972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2. Koja </a:t>
            </a:r>
            <a:r>
              <a:rPr lang="en-US" altLang="ko-KR" sz="2200" b="1" dirty="0" err="1">
                <a:solidFill>
                  <a:srgbClr val="243255"/>
                </a:solidFill>
                <a:cs typeface="Arial" pitchFamily="34" charset="0"/>
              </a:rPr>
              <a:t>vrsta</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kreativnosti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zahtijeva</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veliku</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količinu</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znanja</a:t>
            </a:r>
            <a:r>
              <a:rPr lang="en-US" altLang="ko-KR" sz="2200" b="1" dirty="0">
                <a:solidFill>
                  <a:srgbClr val="243255"/>
                </a:solidFill>
                <a:cs typeface="Arial" pitchFamily="34" charset="0"/>
              </a:rPr>
              <a:t> o </a:t>
            </a:r>
            <a:r>
              <a:rPr lang="en-US" altLang="ko-KR" sz="2200" b="1" dirty="0" err="1">
                <a:solidFill>
                  <a:srgbClr val="243255"/>
                </a:solidFill>
                <a:cs typeface="Arial" pitchFamily="34" charset="0"/>
              </a:rPr>
              <a:t>određenoj</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temi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puno</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vremena</a:t>
            </a:r>
            <a:r>
              <a:rPr lang="en-US" altLang="ko-KR" sz="2200" b="1" dirty="0">
                <a:solidFill>
                  <a:srgbClr val="243255"/>
                </a:solidFill>
                <a:cs typeface="Arial" pitchFamily="34" charset="0"/>
              </a:rPr>
              <a:t>?</a:t>
            </a:r>
          </a:p>
          <a:p>
            <a:endParaRPr lang="ko-KR" altLang="en-US" sz="2200" b="1" dirty="0">
              <a:solidFill>
                <a:srgbClr val="243255"/>
              </a:solidFill>
              <a:cs typeface="Arial" pitchFamily="34" charset="0"/>
            </a:endParaRPr>
          </a:p>
        </p:txBody>
      </p:sp>
      <p:sp>
        <p:nvSpPr>
          <p:cNvPr id="41" name="Text Placeholder 7">
            <a:extLst>
              <a:ext uri="{FF2B5EF4-FFF2-40B4-BE49-F238E27FC236}">
                <a16:creationId xmlns:a16="http://schemas.microsoft.com/office/drawing/2014/main" id="{13D23888-73FA-4B70-A520-BE435594BD93}"/>
              </a:ext>
            </a:extLst>
          </p:cNvPr>
          <p:cNvSpPr txBox="1">
            <a:spLocks/>
          </p:cNvSpPr>
          <p:nvPr/>
        </p:nvSpPr>
        <p:spPr>
          <a:xfrm>
            <a:off x="4119839" y="5019815"/>
            <a:ext cx="3340069" cy="266405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eriod"/>
            </a:pPr>
            <a:r>
              <a:rPr lang="en-US" altLang="ko-KR" sz="2000" dirty="0" err="1">
                <a:cs typeface="Arial" pitchFamily="34" charset="0"/>
              </a:rPr>
              <a:t>Namjernai</a:t>
            </a:r>
            <a:r>
              <a:rPr lang="en-US" altLang="ko-KR" sz="2000" dirty="0">
                <a:cs typeface="Arial" pitchFamily="34" charset="0"/>
              </a:rPr>
              <a:t>  </a:t>
            </a:r>
            <a:r>
              <a:rPr lang="en-US" altLang="ko-KR" sz="2000" dirty="0" err="1">
                <a:cs typeface="Arial" pitchFamily="34" charset="0"/>
              </a:rPr>
              <a:t>kognitivna</a:t>
            </a:r>
            <a:r>
              <a:rPr lang="en-US" altLang="ko-KR" sz="2000" dirty="0">
                <a:cs typeface="Arial" pitchFamily="34" charset="0"/>
              </a:rPr>
              <a:t> </a:t>
            </a:r>
            <a:r>
              <a:rPr lang="en-US" altLang="ko-KR" sz="2000" dirty="0" err="1">
                <a:cs typeface="Arial" pitchFamily="34" charset="0"/>
              </a:rPr>
              <a:t>kreativnost</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Namjerna</a:t>
            </a:r>
            <a:r>
              <a:rPr lang="en-US" altLang="ko-KR" sz="2000" dirty="0">
                <a:cs typeface="Arial" pitchFamily="34" charset="0"/>
              </a:rPr>
              <a:t> </a:t>
            </a:r>
            <a:r>
              <a:rPr lang="en-US" altLang="ko-KR" sz="2000" dirty="0" err="1">
                <a:cs typeface="Arial" pitchFamily="34" charset="0"/>
              </a:rPr>
              <a:t>i</a:t>
            </a:r>
            <a:r>
              <a:rPr lang="en-US" altLang="ko-KR" sz="2000" dirty="0">
                <a:cs typeface="Arial" pitchFamily="34" charset="0"/>
              </a:rPr>
              <a:t> </a:t>
            </a:r>
            <a:r>
              <a:rPr lang="en-US" altLang="ko-KR" sz="2000" dirty="0" err="1">
                <a:cs typeface="Arial" pitchFamily="34" charset="0"/>
              </a:rPr>
              <a:t>emocionalna</a:t>
            </a:r>
            <a:r>
              <a:rPr lang="en-US" altLang="ko-KR" sz="2000" dirty="0">
                <a:cs typeface="Arial" pitchFamily="34" charset="0"/>
              </a:rPr>
              <a:t> </a:t>
            </a:r>
            <a:r>
              <a:rPr lang="en-US" altLang="ko-KR" sz="2000" dirty="0" err="1">
                <a:cs typeface="Arial" pitchFamily="34" charset="0"/>
              </a:rPr>
              <a:t>kreativnost</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Spontana</a:t>
            </a:r>
            <a:r>
              <a:rPr lang="en-US" altLang="ko-KR" sz="2000" dirty="0">
                <a:cs typeface="Arial" pitchFamily="34" charset="0"/>
              </a:rPr>
              <a:t> </a:t>
            </a:r>
            <a:r>
              <a:rPr lang="en-US" altLang="ko-KR" sz="2000" dirty="0" err="1">
                <a:cs typeface="Arial" pitchFamily="34" charset="0"/>
              </a:rPr>
              <a:t>i</a:t>
            </a:r>
            <a:r>
              <a:rPr lang="en-US" altLang="ko-KR" sz="2000" dirty="0">
                <a:cs typeface="Arial" pitchFamily="34" charset="0"/>
              </a:rPr>
              <a:t> </a:t>
            </a:r>
            <a:r>
              <a:rPr lang="en-US" altLang="ko-KR" sz="2000" dirty="0" err="1">
                <a:cs typeface="Arial" pitchFamily="34" charset="0"/>
              </a:rPr>
              <a:t>kognitivna</a:t>
            </a:r>
            <a:r>
              <a:rPr lang="en-US" altLang="ko-KR" sz="2000" dirty="0">
                <a:cs typeface="Arial" pitchFamily="34" charset="0"/>
              </a:rPr>
              <a:t> </a:t>
            </a:r>
            <a:r>
              <a:rPr lang="en-US" altLang="ko-KR" sz="2000" dirty="0" err="1">
                <a:cs typeface="Arial" pitchFamily="34" charset="0"/>
              </a:rPr>
              <a:t>kreativnost</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Spontano</a:t>
            </a:r>
            <a:r>
              <a:rPr lang="en-US" altLang="ko-KR" sz="2000" dirty="0">
                <a:cs typeface="Arial" pitchFamily="34" charset="0"/>
              </a:rPr>
              <a:t> </a:t>
            </a:r>
            <a:r>
              <a:rPr lang="en-US" altLang="ko-KR" sz="2000" dirty="0" err="1">
                <a:cs typeface="Arial" pitchFamily="34" charset="0"/>
              </a:rPr>
              <a:t>i</a:t>
            </a:r>
            <a:r>
              <a:rPr lang="en-US" altLang="ko-KR" sz="2000" dirty="0">
                <a:cs typeface="Arial" pitchFamily="34" charset="0"/>
              </a:rPr>
              <a:t> </a:t>
            </a:r>
            <a:r>
              <a:rPr lang="en-US" altLang="ko-KR" sz="2000" dirty="0" err="1">
                <a:cs typeface="Arial" pitchFamily="34" charset="0"/>
              </a:rPr>
              <a:t>emocionalno</a:t>
            </a:r>
            <a:r>
              <a:rPr lang="en-US" altLang="ko-KR" sz="2000" dirty="0">
                <a:cs typeface="Arial" pitchFamily="34" charset="0"/>
              </a:rPr>
              <a:t> </a:t>
            </a:r>
            <a:r>
              <a:rPr lang="en-US" altLang="ko-KR" sz="2000" dirty="0" err="1">
                <a:cs typeface="Arial" pitchFamily="34" charset="0"/>
              </a:rPr>
              <a:t>stvaralaštvo</a:t>
            </a:r>
            <a:endParaRPr lang="en-US" altLang="ko-KR" sz="2000" dirty="0">
              <a:cs typeface="Arial" pitchFamily="34" charset="0"/>
            </a:endParaRPr>
          </a:p>
        </p:txBody>
      </p:sp>
      <p:sp>
        <p:nvSpPr>
          <p:cNvPr id="42" name="Oval 4">
            <a:extLst>
              <a:ext uri="{FF2B5EF4-FFF2-40B4-BE49-F238E27FC236}">
                <a16:creationId xmlns:a16="http://schemas.microsoft.com/office/drawing/2014/main" id="{56819788-4C3D-4D83-8206-8163B6C9EB62}"/>
              </a:ext>
            </a:extLst>
          </p:cNvPr>
          <p:cNvSpPr/>
          <p:nvPr/>
        </p:nvSpPr>
        <p:spPr>
          <a:xfrm>
            <a:off x="2124209" y="2423292"/>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3" name="Oval 18">
            <a:extLst>
              <a:ext uri="{FF2B5EF4-FFF2-40B4-BE49-F238E27FC236}">
                <a16:creationId xmlns:a16="http://schemas.microsoft.com/office/drawing/2014/main" id="{CB5A255A-B23C-4604-BC56-9DD8D4BC7704}"/>
              </a:ext>
            </a:extLst>
          </p:cNvPr>
          <p:cNvSpPr/>
          <p:nvPr/>
        </p:nvSpPr>
        <p:spPr>
          <a:xfrm>
            <a:off x="5417877" y="2526018"/>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5" name="Oval 18">
            <a:extLst>
              <a:ext uri="{FF2B5EF4-FFF2-40B4-BE49-F238E27FC236}">
                <a16:creationId xmlns:a16="http://schemas.microsoft.com/office/drawing/2014/main" id="{D585C100-AC1D-4316-9B82-EEF8C32A8119}"/>
              </a:ext>
            </a:extLst>
          </p:cNvPr>
          <p:cNvSpPr/>
          <p:nvPr/>
        </p:nvSpPr>
        <p:spPr>
          <a:xfrm>
            <a:off x="8481966" y="2465922"/>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8" name="Donut 39">
            <a:extLst>
              <a:ext uri="{FF2B5EF4-FFF2-40B4-BE49-F238E27FC236}">
                <a16:creationId xmlns:a16="http://schemas.microsoft.com/office/drawing/2014/main" id="{8BEC43B0-03F2-4C6B-9FD9-6B1BA13A3C4E}"/>
              </a:ext>
            </a:extLst>
          </p:cNvPr>
          <p:cNvSpPr/>
          <p:nvPr/>
        </p:nvSpPr>
        <p:spPr>
          <a:xfrm>
            <a:off x="8675383" y="2652226"/>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50" name="Rectangle 36">
            <a:extLst>
              <a:ext uri="{FF2B5EF4-FFF2-40B4-BE49-F238E27FC236}">
                <a16:creationId xmlns:a16="http://schemas.microsoft.com/office/drawing/2014/main" id="{F524A302-5A70-43C5-9A42-B44CDC7F3DB0}"/>
              </a:ext>
            </a:extLst>
          </p:cNvPr>
          <p:cNvSpPr/>
          <p:nvPr/>
        </p:nvSpPr>
        <p:spPr>
          <a:xfrm>
            <a:off x="5592381" y="2706145"/>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51" name="Rectangle 16">
            <a:extLst>
              <a:ext uri="{FF2B5EF4-FFF2-40B4-BE49-F238E27FC236}">
                <a16:creationId xmlns:a16="http://schemas.microsoft.com/office/drawing/2014/main" id="{4F81776D-86B0-4ADC-BCEF-5D4F2BEE08AB}"/>
              </a:ext>
            </a:extLst>
          </p:cNvPr>
          <p:cNvSpPr/>
          <p:nvPr/>
        </p:nvSpPr>
        <p:spPr>
          <a:xfrm>
            <a:off x="2740333" y="272424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53" name="Text Placeholder 4">
            <a:extLst>
              <a:ext uri="{FF2B5EF4-FFF2-40B4-BE49-F238E27FC236}">
                <a16:creationId xmlns:a16="http://schemas.microsoft.com/office/drawing/2014/main" id="{890CA5A7-7115-42A1-AB29-05E5164651DE}"/>
              </a:ext>
            </a:extLst>
          </p:cNvPr>
          <p:cNvSpPr txBox="1">
            <a:spLocks/>
          </p:cNvSpPr>
          <p:nvPr/>
        </p:nvSpPr>
        <p:spPr>
          <a:xfrm>
            <a:off x="10807135" y="3350198"/>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altLang="ko-KR" sz="2200" b="1" dirty="0">
                <a:solidFill>
                  <a:srgbClr val="243255"/>
                </a:solidFill>
                <a:cs typeface="Arial" pitchFamily="34" charset="0"/>
              </a:rPr>
              <a:t>4. </a:t>
            </a:r>
            <a:r>
              <a:rPr lang="en-US" altLang="ko-KR" sz="2200" b="1" dirty="0" err="1">
                <a:solidFill>
                  <a:srgbClr val="243255"/>
                </a:solidFill>
                <a:cs typeface="Arial" pitchFamily="34" charset="0"/>
              </a:rPr>
              <a:t>Pojedinac</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može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maksimizirati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kreativni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potencijal</a:t>
            </a:r>
            <a:r>
              <a:rPr lang="en-US" altLang="ko-KR" sz="2200" b="1" dirty="0">
                <a:solidFill>
                  <a:srgbClr val="243255"/>
                </a:solidFill>
                <a:cs typeface="Arial" pitchFamily="34" charset="0"/>
              </a:rPr>
              <a:t>:</a:t>
            </a:r>
          </a:p>
          <a:p>
            <a:endParaRPr lang="ko-KR" altLang="en-US" sz="2200" b="1" dirty="0">
              <a:solidFill>
                <a:srgbClr val="243255"/>
              </a:solidFill>
              <a:cs typeface="Arial" pitchFamily="34" charset="0"/>
            </a:endParaRPr>
          </a:p>
        </p:txBody>
      </p:sp>
      <p:sp>
        <p:nvSpPr>
          <p:cNvPr id="54" name="Text Placeholder 5">
            <a:extLst>
              <a:ext uri="{FF2B5EF4-FFF2-40B4-BE49-F238E27FC236}">
                <a16:creationId xmlns:a16="http://schemas.microsoft.com/office/drawing/2014/main" id="{CB99BAD6-EC2D-4922-B38A-1CE317493CB3}"/>
              </a:ext>
            </a:extLst>
          </p:cNvPr>
          <p:cNvSpPr txBox="1">
            <a:spLocks/>
          </p:cNvSpPr>
          <p:nvPr/>
        </p:nvSpPr>
        <p:spPr>
          <a:xfrm>
            <a:off x="10058400" y="5066969"/>
            <a:ext cx="384343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eriod"/>
            </a:pPr>
            <a:r>
              <a:rPr lang="en-US" altLang="ko-KR" sz="2000" dirty="0" err="1">
                <a:cs typeface="Arial" pitchFamily="34" charset="0"/>
              </a:rPr>
              <a:t>prevladavanjem</a:t>
            </a:r>
            <a:r>
              <a:rPr lang="en-US" altLang="ko-KR" sz="2000" dirty="0">
                <a:cs typeface="Arial" pitchFamily="34" charset="0"/>
              </a:rPr>
              <a:t> </a:t>
            </a:r>
            <a:r>
              <a:rPr lang="en-US" altLang="ko-KR" sz="2000" dirty="0" err="1">
                <a:cs typeface="Arial" pitchFamily="34" charset="0"/>
              </a:rPr>
              <a:t>psiholoških</a:t>
            </a:r>
            <a:r>
              <a:rPr lang="en-US" altLang="ko-KR" sz="2000" dirty="0">
                <a:cs typeface="Arial" pitchFamily="34" charset="0"/>
              </a:rPr>
              <a:t> </a:t>
            </a:r>
            <a:r>
              <a:rPr lang="en-US" altLang="ko-KR" sz="2000" dirty="0" err="1">
                <a:cs typeface="Arial" pitchFamily="34" charset="0"/>
              </a:rPr>
              <a:t>blokova</a:t>
            </a:r>
            <a:r>
              <a:rPr lang="en-US" altLang="ko-KR" sz="2000" dirty="0">
                <a:cs typeface="Arial" pitchFamily="34" charset="0"/>
              </a:rPr>
              <a:t> koji se </a:t>
            </a:r>
            <a:r>
              <a:rPr lang="en-US" altLang="ko-KR" sz="2000" dirty="0" err="1">
                <a:cs typeface="Arial" pitchFamily="34" charset="0"/>
              </a:rPr>
              <a:t>mogu</a:t>
            </a:r>
            <a:r>
              <a:rPr lang="en-US" altLang="ko-KR" sz="2000" dirty="0">
                <a:cs typeface="Arial" pitchFamily="34" charset="0"/>
              </a:rPr>
              <a:t> </a:t>
            </a:r>
            <a:r>
              <a:rPr lang="en-US" altLang="ko-KR" sz="2000" dirty="0" err="1">
                <a:cs typeface="Arial" pitchFamily="34" charset="0"/>
              </a:rPr>
              <a:t>pojaviti</a:t>
            </a:r>
            <a:r>
              <a:rPr lang="en-US" altLang="ko-KR" sz="2000" dirty="0">
                <a:cs typeface="Arial" pitchFamily="34" charset="0"/>
              </a:rPr>
              <a:t> u </a:t>
            </a:r>
            <a:r>
              <a:rPr lang="en-US" altLang="ko-KR" sz="2000" dirty="0" err="1">
                <a:cs typeface="Arial" pitchFamily="34" charset="0"/>
              </a:rPr>
              <a:t>svakoj</a:t>
            </a:r>
            <a:r>
              <a:rPr lang="en-US" altLang="ko-KR" sz="2000" dirty="0">
                <a:cs typeface="Arial" pitchFamily="34" charset="0"/>
              </a:rPr>
              <a:t> </a:t>
            </a:r>
            <a:r>
              <a:rPr lang="en-US" altLang="ko-KR" sz="2000" dirty="0" err="1">
                <a:cs typeface="Arial" pitchFamily="34" charset="0"/>
              </a:rPr>
              <a:t>fazi</a:t>
            </a:r>
            <a:r>
              <a:rPr lang="en-US" altLang="ko-KR" sz="2000" dirty="0">
                <a:cs typeface="Arial" pitchFamily="34" charset="0"/>
              </a:rPr>
              <a:t> </a:t>
            </a:r>
            <a:r>
              <a:rPr lang="en-US" altLang="ko-KR" sz="2000" dirty="0" err="1">
                <a:cs typeface="Arial" pitchFamily="34" charset="0"/>
              </a:rPr>
              <a:t>kreativnog</a:t>
            </a:r>
            <a:r>
              <a:rPr lang="en-US" altLang="ko-KR" sz="2000" dirty="0">
                <a:cs typeface="Arial" pitchFamily="34" charset="0"/>
              </a:rPr>
              <a:t> </a:t>
            </a:r>
            <a:r>
              <a:rPr lang="en-US" altLang="ko-KR" sz="2000" dirty="0" err="1">
                <a:cs typeface="Arial" pitchFamily="34" charset="0"/>
              </a:rPr>
              <a:t>procesa</a:t>
            </a:r>
            <a:endParaRPr lang="en-US" altLang="ko-KR" sz="2000" dirty="0">
              <a:cs typeface="Arial" pitchFamily="34" charset="0"/>
            </a:endParaRPr>
          </a:p>
          <a:p>
            <a:pPr marL="457200" indent="-457200">
              <a:buFont typeface="+mj-lt"/>
              <a:buAutoNum type="alphaLcPeriod"/>
            </a:pPr>
            <a:r>
              <a:rPr lang="en-US" altLang="ko-KR" sz="2000" dirty="0">
                <a:cs typeface="Arial" pitchFamily="34" charset="0"/>
              </a:rPr>
              <a:t> </a:t>
            </a:r>
            <a:r>
              <a:rPr lang="en-US" altLang="ko-KR" sz="2000" dirty="0" err="1">
                <a:cs typeface="Arial" pitchFamily="34" charset="0"/>
              </a:rPr>
              <a:t>razvijanjem</a:t>
            </a:r>
            <a:r>
              <a:rPr lang="en-US" altLang="ko-KR" sz="2000" dirty="0">
                <a:cs typeface="Arial" pitchFamily="34" charset="0"/>
              </a:rPr>
              <a:t> </a:t>
            </a:r>
            <a:r>
              <a:rPr lang="en-US" altLang="ko-KR" sz="2000" dirty="0" err="1">
                <a:cs typeface="Arial" pitchFamily="34" charset="0"/>
              </a:rPr>
              <a:t>kreativnog</a:t>
            </a:r>
            <a:r>
              <a:rPr lang="en-US" altLang="ko-KR" sz="2000" dirty="0">
                <a:cs typeface="Arial" pitchFamily="34" charset="0"/>
              </a:rPr>
              <a:t> </a:t>
            </a:r>
            <a:r>
              <a:rPr lang="en-US" altLang="ko-KR" sz="2000" dirty="0" err="1">
                <a:cs typeface="Arial" pitchFamily="34" charset="0"/>
              </a:rPr>
              <a:t>mišljenja</a:t>
            </a:r>
            <a:r>
              <a:rPr lang="en-US" altLang="ko-KR" sz="2000" dirty="0">
                <a:cs typeface="Arial" pitchFamily="34" charset="0"/>
              </a:rPr>
              <a:t> </a:t>
            </a:r>
            <a:r>
              <a:rPr lang="en-US" altLang="ko-KR" sz="2000" dirty="0" err="1">
                <a:cs typeface="Arial" pitchFamily="34" charset="0"/>
              </a:rPr>
              <a:t>i</a:t>
            </a:r>
            <a:r>
              <a:rPr lang="en-US" altLang="ko-KR" sz="2000" dirty="0">
                <a:cs typeface="Arial" pitchFamily="34" charset="0"/>
              </a:rPr>
              <a:t> </a:t>
            </a:r>
            <a:r>
              <a:rPr lang="en-US" altLang="ko-KR" sz="2000" dirty="0" err="1">
                <a:cs typeface="Arial" pitchFamily="34" charset="0"/>
              </a:rPr>
              <a:t>vještina</a:t>
            </a:r>
            <a:r>
              <a:rPr lang="en-US" altLang="ko-KR" sz="2000" dirty="0">
                <a:cs typeface="Arial" pitchFamily="34" charset="0"/>
              </a:rPr>
              <a:t> </a:t>
            </a:r>
            <a:r>
              <a:rPr lang="en-US" altLang="ko-KR" sz="2000" dirty="0" err="1">
                <a:cs typeface="Arial" pitchFamily="34" charset="0"/>
              </a:rPr>
              <a:t>rješavanja</a:t>
            </a:r>
            <a:r>
              <a:rPr lang="en-US" altLang="ko-KR" sz="2000" dirty="0">
                <a:cs typeface="Arial" pitchFamily="34" charset="0"/>
              </a:rPr>
              <a:t> </a:t>
            </a:r>
            <a:r>
              <a:rPr lang="en-US" altLang="ko-KR" sz="2000" dirty="0" err="1">
                <a:cs typeface="Arial" pitchFamily="34" charset="0"/>
              </a:rPr>
              <a:t>problema</a:t>
            </a:r>
            <a:r>
              <a:rPr lang="en-US" altLang="ko-KR" sz="2000" dirty="0">
                <a:cs typeface="Arial" pitchFamily="34" charset="0"/>
              </a:rPr>
              <a:t>.</a:t>
            </a:r>
          </a:p>
          <a:p>
            <a:pPr marL="457200" indent="-457200">
              <a:buFont typeface="+mj-lt"/>
              <a:buAutoNum type="alphaLcPeriod"/>
            </a:pPr>
            <a:r>
              <a:rPr lang="en-US" altLang="ko-KR" sz="2000" dirty="0" err="1">
                <a:cs typeface="Arial" pitchFamily="34" charset="0"/>
              </a:rPr>
              <a:t>Procjenom</a:t>
            </a:r>
            <a:r>
              <a:rPr lang="en-US" altLang="ko-KR" sz="2000" dirty="0">
                <a:cs typeface="Arial" pitchFamily="34" charset="0"/>
              </a:rPr>
              <a:t> </a:t>
            </a:r>
            <a:r>
              <a:rPr lang="en-US" altLang="ko-KR" sz="2000" dirty="0" err="1">
                <a:cs typeface="Arial" pitchFamily="34" charset="0"/>
              </a:rPr>
              <a:t>prepreka</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Nagrađivanjem</a:t>
            </a:r>
            <a:r>
              <a:rPr lang="en-US" altLang="ko-KR" sz="2000" dirty="0">
                <a:cs typeface="Arial" pitchFamily="34" charset="0"/>
              </a:rPr>
              <a:t> </a:t>
            </a:r>
            <a:r>
              <a:rPr lang="en-US" altLang="ko-KR" sz="2000" dirty="0" err="1">
                <a:cs typeface="Arial" pitchFamily="34" charset="0"/>
              </a:rPr>
              <a:t>zaposlenika</a:t>
            </a:r>
            <a:endParaRPr lang="en-US" altLang="ko-KR" sz="2000" dirty="0">
              <a:cs typeface="Arial" pitchFamily="34" charset="0"/>
            </a:endParaRPr>
          </a:p>
          <a:p>
            <a:pPr marL="457200" indent="-457200">
              <a:buFont typeface="+mj-lt"/>
              <a:buAutoNum type="alphaLcPeriod"/>
            </a:pPr>
            <a:endParaRPr lang="en-US" altLang="ko-KR" sz="2000" dirty="0">
              <a:cs typeface="Arial" pitchFamily="34" charset="0"/>
            </a:endParaRPr>
          </a:p>
        </p:txBody>
      </p:sp>
      <p:sp>
        <p:nvSpPr>
          <p:cNvPr id="55" name="Text Placeholder 6">
            <a:extLst>
              <a:ext uri="{FF2B5EF4-FFF2-40B4-BE49-F238E27FC236}">
                <a16:creationId xmlns:a16="http://schemas.microsoft.com/office/drawing/2014/main" id="{2413F76B-A7A6-4AA2-ADCE-C9374F3C91C7}"/>
              </a:ext>
            </a:extLst>
          </p:cNvPr>
          <p:cNvSpPr txBox="1">
            <a:spLocks/>
          </p:cNvSpPr>
          <p:nvPr/>
        </p:nvSpPr>
        <p:spPr>
          <a:xfrm>
            <a:off x="14040423" y="3345061"/>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altLang="ko-KR" sz="2200" b="1" dirty="0">
                <a:solidFill>
                  <a:srgbClr val="243255"/>
                </a:solidFill>
                <a:cs typeface="Arial" pitchFamily="34" charset="0"/>
              </a:rPr>
              <a:t>5. </a:t>
            </a:r>
            <a:r>
              <a:rPr lang="en-US" altLang="ko-KR" sz="2200" b="1" dirty="0" err="1">
                <a:solidFill>
                  <a:srgbClr val="243255"/>
                </a:solidFill>
                <a:cs typeface="Arial" pitchFamily="34" charset="0"/>
              </a:rPr>
              <a:t>Kreativnost</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na</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radnom</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mjestu</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može</a:t>
            </a:r>
            <a:r>
              <a:rPr lang="en-US" altLang="ko-KR" sz="2200" b="1" dirty="0">
                <a:solidFill>
                  <a:srgbClr val="243255"/>
                </a:solidFill>
                <a:cs typeface="Arial" pitchFamily="34" charset="0"/>
              </a:rPr>
              <a:t> se </a:t>
            </a:r>
            <a:r>
              <a:rPr lang="en-US" altLang="ko-KR" sz="2200" b="1" dirty="0" err="1">
                <a:solidFill>
                  <a:srgbClr val="243255"/>
                </a:solidFill>
                <a:cs typeface="Arial" pitchFamily="34" charset="0"/>
              </a:rPr>
              <a:t>definirati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kao</a:t>
            </a:r>
            <a:r>
              <a:rPr lang="en-US" altLang="ko-KR" sz="2200" b="1" dirty="0">
                <a:solidFill>
                  <a:srgbClr val="243255"/>
                </a:solidFill>
                <a:cs typeface="Arial" pitchFamily="34" charset="0"/>
              </a:rPr>
              <a:t>: </a:t>
            </a:r>
            <a:endParaRPr lang="ko-KR" altLang="en-US" sz="2200" b="1" dirty="0">
              <a:solidFill>
                <a:srgbClr val="243255"/>
              </a:solidFill>
              <a:cs typeface="Arial" pitchFamily="34" charset="0"/>
            </a:endParaRPr>
          </a:p>
        </p:txBody>
      </p:sp>
      <p:sp>
        <p:nvSpPr>
          <p:cNvPr id="56" name="Text Placeholder 7">
            <a:extLst>
              <a:ext uri="{FF2B5EF4-FFF2-40B4-BE49-F238E27FC236}">
                <a16:creationId xmlns:a16="http://schemas.microsoft.com/office/drawing/2014/main" id="{481C30A0-9D00-4993-8CBC-56720BD4613E}"/>
              </a:ext>
            </a:extLst>
          </p:cNvPr>
          <p:cNvSpPr txBox="1">
            <a:spLocks/>
          </p:cNvSpPr>
          <p:nvPr/>
        </p:nvSpPr>
        <p:spPr>
          <a:xfrm>
            <a:off x="14053360" y="4981164"/>
            <a:ext cx="2764184"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eriod"/>
            </a:pPr>
            <a:r>
              <a:rPr lang="en-US" altLang="ko-KR" sz="2000" dirty="0" err="1">
                <a:cs typeface="Arial" pitchFamily="34" charset="0"/>
              </a:rPr>
              <a:t>preuzimanje</a:t>
            </a:r>
            <a:r>
              <a:rPr lang="en-US" altLang="ko-KR" sz="2000" dirty="0">
                <a:cs typeface="Arial" pitchFamily="34" charset="0"/>
              </a:rPr>
              <a:t> </a:t>
            </a:r>
            <a:r>
              <a:rPr lang="en-US" altLang="ko-KR" sz="2000" dirty="0" err="1">
                <a:cs typeface="Arial" pitchFamily="34" charset="0"/>
              </a:rPr>
              <a:t>rizika</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ocjenjivanje</a:t>
            </a:r>
            <a:r>
              <a:rPr lang="en-US" altLang="ko-KR" sz="2000" dirty="0">
                <a:cs typeface="Arial" pitchFamily="34" charset="0"/>
              </a:rPr>
              <a:t> </a:t>
            </a:r>
            <a:r>
              <a:rPr lang="en-US" altLang="ko-KR" sz="2000" dirty="0" err="1">
                <a:cs typeface="Arial" pitchFamily="34" charset="0"/>
              </a:rPr>
              <a:t>prilika</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prepoznavanje</a:t>
            </a:r>
            <a:r>
              <a:rPr lang="en-US" altLang="ko-KR" sz="2000" dirty="0">
                <a:cs typeface="Arial" pitchFamily="34" charset="0"/>
              </a:rPr>
              <a:t> </a:t>
            </a:r>
            <a:r>
              <a:rPr lang="en-US" altLang="ko-KR" sz="2000" dirty="0" err="1">
                <a:cs typeface="Arial" pitchFamily="34" charset="0"/>
              </a:rPr>
              <a:t>kreativnog</a:t>
            </a:r>
            <a:r>
              <a:rPr lang="en-US" altLang="ko-KR" sz="2000" dirty="0">
                <a:cs typeface="Arial" pitchFamily="34" charset="0"/>
              </a:rPr>
              <a:t> </a:t>
            </a:r>
            <a:r>
              <a:rPr lang="en-US" altLang="ko-KR" sz="2000" dirty="0" err="1">
                <a:cs typeface="Arial" pitchFamily="34" charset="0"/>
              </a:rPr>
              <a:t>uspjeha</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strah</a:t>
            </a:r>
            <a:r>
              <a:rPr lang="en-US" altLang="ko-KR" sz="2000" dirty="0">
                <a:cs typeface="Arial" pitchFamily="34" charset="0"/>
              </a:rPr>
              <a:t> od </a:t>
            </a:r>
            <a:r>
              <a:rPr lang="en-US" altLang="ko-KR" sz="2000" dirty="0" err="1">
                <a:cs typeface="Arial" pitchFamily="34" charset="0"/>
              </a:rPr>
              <a:t>poniženja</a:t>
            </a:r>
            <a:endParaRPr lang="en-US" altLang="ko-KR" sz="2000" dirty="0">
              <a:cs typeface="Arial" pitchFamily="34" charset="0"/>
            </a:endParaRPr>
          </a:p>
        </p:txBody>
      </p:sp>
      <p:sp>
        <p:nvSpPr>
          <p:cNvPr id="57" name="Oval 4">
            <a:extLst>
              <a:ext uri="{FF2B5EF4-FFF2-40B4-BE49-F238E27FC236}">
                <a16:creationId xmlns:a16="http://schemas.microsoft.com/office/drawing/2014/main" id="{A1208675-DB72-4BA1-951C-2D25BB2800C8}"/>
              </a:ext>
            </a:extLst>
          </p:cNvPr>
          <p:cNvSpPr/>
          <p:nvPr/>
        </p:nvSpPr>
        <p:spPr>
          <a:xfrm>
            <a:off x="11481768" y="2465922"/>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8" name="Oval 18">
            <a:extLst>
              <a:ext uri="{FF2B5EF4-FFF2-40B4-BE49-F238E27FC236}">
                <a16:creationId xmlns:a16="http://schemas.microsoft.com/office/drawing/2014/main" id="{2FBE0316-5F1F-4ED1-8B9E-3B4FFF468A92}"/>
              </a:ext>
            </a:extLst>
          </p:cNvPr>
          <p:cNvSpPr/>
          <p:nvPr/>
        </p:nvSpPr>
        <p:spPr>
          <a:xfrm>
            <a:off x="14384030" y="2526017"/>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9" name="Rectangle 36">
            <a:extLst>
              <a:ext uri="{FF2B5EF4-FFF2-40B4-BE49-F238E27FC236}">
                <a16:creationId xmlns:a16="http://schemas.microsoft.com/office/drawing/2014/main" id="{BF8F0C2C-25F9-42B0-A2E4-34C22B106A4B}"/>
              </a:ext>
            </a:extLst>
          </p:cNvPr>
          <p:cNvSpPr/>
          <p:nvPr/>
        </p:nvSpPr>
        <p:spPr>
          <a:xfrm>
            <a:off x="14558761" y="272926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60" name="Rectangle 16">
            <a:extLst>
              <a:ext uri="{FF2B5EF4-FFF2-40B4-BE49-F238E27FC236}">
                <a16:creationId xmlns:a16="http://schemas.microsoft.com/office/drawing/2014/main" id="{7FCD3DFC-9A38-434D-94F6-2F8ECCA3524C}"/>
              </a:ext>
            </a:extLst>
          </p:cNvPr>
          <p:cNvSpPr/>
          <p:nvPr/>
        </p:nvSpPr>
        <p:spPr>
          <a:xfrm>
            <a:off x="11637366" y="270153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61" name="Text Placeholder 6">
            <a:extLst>
              <a:ext uri="{FF2B5EF4-FFF2-40B4-BE49-F238E27FC236}">
                <a16:creationId xmlns:a16="http://schemas.microsoft.com/office/drawing/2014/main" id="{3E210C73-3A2F-4A29-BDCF-6D18547B0905}"/>
              </a:ext>
            </a:extLst>
          </p:cNvPr>
          <p:cNvSpPr txBox="1">
            <a:spLocks/>
          </p:cNvSpPr>
          <p:nvPr/>
        </p:nvSpPr>
        <p:spPr>
          <a:xfrm>
            <a:off x="7533568" y="3370127"/>
            <a:ext cx="2764185" cy="222780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3. </a:t>
            </a:r>
            <a:r>
              <a:rPr lang="en-US" altLang="ko-KR" sz="2200" b="1" dirty="0" err="1">
                <a:solidFill>
                  <a:srgbClr val="243255"/>
                </a:solidFill>
                <a:cs typeface="Arial" pitchFamily="34" charset="0"/>
              </a:rPr>
              <a:t>Prema</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investicijskoj</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teoriji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kreativnosti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kreativnost</a:t>
            </a:r>
            <a:r>
              <a:rPr lang="en-US" altLang="ko-KR" sz="2200" b="1" dirty="0">
                <a:solidFill>
                  <a:srgbClr val="243255"/>
                </a:solidFill>
                <a:cs typeface="Arial" pitchFamily="34" charset="0"/>
              </a:rPr>
              <a:t> je </a:t>
            </a:r>
            <a:r>
              <a:rPr lang="en-US" altLang="ko-KR" sz="2200" b="1" dirty="0" err="1">
                <a:solidFill>
                  <a:srgbClr val="243255"/>
                </a:solidFill>
                <a:cs typeface="Arial" pitchFamily="34" charset="0"/>
              </a:rPr>
              <a:t>velikim</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dijelom</a:t>
            </a:r>
            <a:r>
              <a:rPr lang="en-US" altLang="ko-KR" sz="2200" b="1" dirty="0">
                <a:solidFill>
                  <a:srgbClr val="243255"/>
                </a:solidFill>
                <a:cs typeface="Arial" pitchFamily="34" charset="0"/>
              </a:rPr>
              <a:t>:</a:t>
            </a:r>
          </a:p>
          <a:p>
            <a:endParaRPr lang="ko-KR" altLang="en-US" sz="2200" b="1" dirty="0">
              <a:solidFill>
                <a:srgbClr val="243255"/>
              </a:solidFill>
              <a:cs typeface="Arial" pitchFamily="34" charset="0"/>
            </a:endParaRPr>
          </a:p>
        </p:txBody>
      </p:sp>
      <p:sp>
        <p:nvSpPr>
          <p:cNvPr id="62" name="Text Placeholder 7">
            <a:extLst>
              <a:ext uri="{FF2B5EF4-FFF2-40B4-BE49-F238E27FC236}">
                <a16:creationId xmlns:a16="http://schemas.microsoft.com/office/drawing/2014/main" id="{97B1A213-C92F-42EA-874D-033FA2A5BA9A}"/>
              </a:ext>
            </a:extLst>
          </p:cNvPr>
          <p:cNvSpPr txBox="1">
            <a:spLocks/>
          </p:cNvSpPr>
          <p:nvPr/>
        </p:nvSpPr>
        <p:spPr>
          <a:xfrm>
            <a:off x="7607227" y="5148489"/>
            <a:ext cx="2690525" cy="226798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eriod"/>
            </a:pPr>
            <a:r>
              <a:rPr lang="en-US" altLang="ko-KR" sz="2000" dirty="0" err="1">
                <a:cs typeface="Arial" pitchFamily="34" charset="0"/>
              </a:rPr>
              <a:t>Zanimljivost</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Samoizražavanje</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Odluka</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Tolerancija</a:t>
            </a:r>
            <a:endParaRPr lang="en-US" altLang="ko-KR" sz="2000" dirty="0">
              <a:cs typeface="Arial" pitchFamily="34" charset="0"/>
            </a:endParaRPr>
          </a:p>
          <a:p>
            <a:pPr marL="457200" indent="-457200">
              <a:buFont typeface="+mj-lt"/>
              <a:buAutoNum type="alphaLcPeriod"/>
            </a:pPr>
            <a:r>
              <a:rPr lang="en-US" altLang="ko-KR" sz="2000" dirty="0" err="1">
                <a:cs typeface="Arial" pitchFamily="34" charset="0"/>
              </a:rPr>
              <a:t>Ustrajnost</a:t>
            </a:r>
            <a:endParaRPr lang="en-US" altLang="ko-KR" sz="2000" dirty="0">
              <a:cs typeface="Arial" pitchFamily="34" charset="0"/>
            </a:endParaRPr>
          </a:p>
        </p:txBody>
      </p:sp>
    </p:spTree>
    <p:extLst>
      <p:ext uri="{BB962C8B-B14F-4D97-AF65-F5344CB8AC3E}">
        <p14:creationId xmlns:p14="http://schemas.microsoft.com/office/powerpoint/2010/main" val="706897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87393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s-ES" sz="4800" dirty="0" err="1">
                <a:solidFill>
                  <a:srgbClr val="E12227"/>
                </a:solidFill>
                <a:latin typeface="Tahoma" panose="020B0604030504040204" pitchFamily="34" charset="0"/>
                <a:ea typeface="Tahoma" panose="020B0604030504040204" pitchFamily="34" charset="0"/>
                <a:cs typeface="Tahoma" panose="020B0604030504040204" pitchFamily="34" charset="0"/>
              </a:rPr>
              <a:t>Samostalna</a:t>
            </a:r>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s-ES" sz="4800" dirty="0" err="1">
                <a:solidFill>
                  <a:srgbClr val="E12227"/>
                </a:solidFill>
                <a:latin typeface="Tahoma" panose="020B0604030504040204" pitchFamily="34" charset="0"/>
                <a:ea typeface="Tahoma" panose="020B0604030504040204" pitchFamily="34" charset="0"/>
                <a:cs typeface="Tahoma" panose="020B0604030504040204" pitchFamily="34" charset="0"/>
              </a:rPr>
              <a:t>provjera</a:t>
            </a:r>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s-ES" sz="4800" dirty="0" err="1">
                <a:solidFill>
                  <a:srgbClr val="E12227"/>
                </a:solidFill>
                <a:latin typeface="Tahoma" panose="020B0604030504040204" pitchFamily="34" charset="0"/>
                <a:ea typeface="Tahoma" panose="020B0604030504040204" pitchFamily="34" charset="0"/>
                <a:cs typeface="Tahoma" panose="020B0604030504040204" pitchFamily="34" charset="0"/>
              </a:rPr>
              <a:t>znanja</a:t>
            </a:r>
            <a:endPar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33" name="Text Placeholder 4">
            <a:extLst>
              <a:ext uri="{FF2B5EF4-FFF2-40B4-BE49-F238E27FC236}">
                <a16:creationId xmlns:a16="http://schemas.microsoft.com/office/drawing/2014/main" id="{C1793E25-598D-4A66-9AD0-B5A3E888F16F}"/>
              </a:ext>
            </a:extLst>
          </p:cNvPr>
          <p:cNvSpPr txBox="1">
            <a:spLocks/>
          </p:cNvSpPr>
          <p:nvPr/>
        </p:nvSpPr>
        <p:spPr>
          <a:xfrm>
            <a:off x="1752600" y="3396283"/>
            <a:ext cx="2909936" cy="26913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err="1">
                <a:solidFill>
                  <a:srgbClr val="243255"/>
                </a:solidFill>
                <a:cs typeface="Arial" pitchFamily="34" charset="0"/>
              </a:rPr>
              <a:t>Tehnike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kreativnosti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najčešće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su</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usmjerene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na</a:t>
            </a:r>
            <a:r>
              <a:rPr lang="en-US" altLang="ko-KR" sz="2200" b="1" dirty="0">
                <a:solidFill>
                  <a:srgbClr val="243255"/>
                </a:solidFill>
                <a:cs typeface="Arial" pitchFamily="34" charset="0"/>
              </a:rPr>
              <a:t>:</a:t>
            </a:r>
          </a:p>
        </p:txBody>
      </p:sp>
      <p:sp>
        <p:nvSpPr>
          <p:cNvPr id="36" name="Text Placeholder 5">
            <a:extLst>
              <a:ext uri="{FF2B5EF4-FFF2-40B4-BE49-F238E27FC236}">
                <a16:creationId xmlns:a16="http://schemas.microsoft.com/office/drawing/2014/main" id="{E4B0EC0B-2A49-400A-9F21-A3725C4616F9}"/>
              </a:ext>
            </a:extLst>
          </p:cNvPr>
          <p:cNvSpPr txBox="1">
            <a:spLocks/>
          </p:cNvSpPr>
          <p:nvPr/>
        </p:nvSpPr>
        <p:spPr>
          <a:xfrm>
            <a:off x="1752599" y="4633964"/>
            <a:ext cx="2590801"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dobit</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preuzimanje</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rizika</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generiranje</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ideja</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smanjenje</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troškova</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prihoda</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450850" indent="-450850" fontAlgn="base">
              <a:spcAft>
                <a:spcPts val="0"/>
              </a:spcAft>
            </a:pPr>
            <a:r>
              <a:rPr lang="en-GB" sz="2000" dirty="0">
                <a:solidFill>
                  <a:srgbClr val="243255"/>
                </a:solidFill>
                <a:latin typeface="Calibri" panose="020F0502020204030204" pitchFamily="34" charset="0"/>
                <a:ea typeface="Times New Roman" panose="02020603050405020304" pitchFamily="18" charset="0"/>
              </a:rPr>
              <a:t> </a:t>
            </a:r>
            <a:endParaRPr lang="hr-HR" dirty="0">
              <a:latin typeface="Times New Roman" panose="02020603050405020304" pitchFamily="18" charset="0"/>
              <a:ea typeface="Times New Roman" panose="02020603050405020304" pitchFamily="18" charset="0"/>
            </a:endParaRPr>
          </a:p>
          <a:p>
            <a:pPr marL="285750" indent="-285750">
              <a:buFontTx/>
              <a:buChar char="-"/>
            </a:pPr>
            <a:endParaRPr lang="en-US" altLang="ko-KR" sz="2000" dirty="0">
              <a:cs typeface="Arial" pitchFamily="34" charset="0"/>
            </a:endParaRPr>
          </a:p>
        </p:txBody>
      </p:sp>
      <p:sp>
        <p:nvSpPr>
          <p:cNvPr id="39" name="Text Placeholder 6">
            <a:extLst>
              <a:ext uri="{FF2B5EF4-FFF2-40B4-BE49-F238E27FC236}">
                <a16:creationId xmlns:a16="http://schemas.microsoft.com/office/drawing/2014/main" id="{283A1E78-D9DB-4FAF-B5E1-6AD849C7D97C}"/>
              </a:ext>
            </a:extLst>
          </p:cNvPr>
          <p:cNvSpPr txBox="1">
            <a:spLocks/>
          </p:cNvSpPr>
          <p:nvPr/>
        </p:nvSpPr>
        <p:spPr>
          <a:xfrm>
            <a:off x="4605863" y="3483426"/>
            <a:ext cx="2511434" cy="36732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2200" b="1" dirty="0">
                <a:solidFill>
                  <a:srgbClr val="243255"/>
                </a:solidFill>
                <a:cs typeface="Arial" pitchFamily="34" charset="0"/>
              </a:rPr>
              <a:t>Brainstorming </a:t>
            </a:r>
            <a:r>
              <a:rPr lang="en-GB" altLang="ko-KR" sz="2200" b="1" dirty="0" err="1">
                <a:solidFill>
                  <a:srgbClr val="243255"/>
                </a:solidFill>
                <a:cs typeface="Arial" pitchFamily="34" charset="0"/>
              </a:rPr>
              <a:t>i</a:t>
            </a:r>
            <a:r>
              <a:rPr lang="en-GB" altLang="ko-KR" sz="2200" b="1" dirty="0">
                <a:solidFill>
                  <a:srgbClr val="243255"/>
                </a:solidFill>
                <a:cs typeface="Arial" pitchFamily="34" charset="0"/>
              </a:rPr>
              <a:t> brainwriting </a:t>
            </a:r>
            <a:r>
              <a:rPr lang="en-GB" altLang="ko-KR" sz="2200" b="1" dirty="0" err="1">
                <a:solidFill>
                  <a:srgbClr val="243255"/>
                </a:solidFill>
                <a:cs typeface="Arial" pitchFamily="34" charset="0"/>
              </a:rPr>
              <a:t>su</a:t>
            </a:r>
            <a:r>
              <a:rPr lang="en-GB" altLang="ko-KR" sz="2200" b="1" dirty="0">
                <a:solidFill>
                  <a:srgbClr val="243255"/>
                </a:solidFill>
                <a:cs typeface="Arial" pitchFamily="34" charset="0"/>
              </a:rPr>
              <a:t>: </a:t>
            </a:r>
          </a:p>
        </p:txBody>
      </p:sp>
      <p:sp>
        <p:nvSpPr>
          <p:cNvPr id="41" name="Text Placeholder 7">
            <a:extLst>
              <a:ext uri="{FF2B5EF4-FFF2-40B4-BE49-F238E27FC236}">
                <a16:creationId xmlns:a16="http://schemas.microsoft.com/office/drawing/2014/main" id="{13D23888-73FA-4B70-A520-BE435594BD93}"/>
              </a:ext>
            </a:extLst>
          </p:cNvPr>
          <p:cNvSpPr txBox="1">
            <a:spLocks/>
          </p:cNvSpPr>
          <p:nvPr/>
        </p:nvSpPr>
        <p:spPr>
          <a:xfrm>
            <a:off x="4343401" y="4445241"/>
            <a:ext cx="3339000" cy="899286"/>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procesi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u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kojima</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jedan</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pojedinac</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pravi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popis</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ideja</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procesi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koji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mogu</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stvoriti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natjecateljsko</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okruženje</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za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promicanje</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novih</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kreativnih</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ideja</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procesi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u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kojima</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članovi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tima</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nisu</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bitni</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sve</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navedeno</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ništa</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od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navedenog</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endParaRPr lang="en-US" altLang="ko-KR" sz="2000" dirty="0">
              <a:cs typeface="Arial" pitchFamily="34" charset="0"/>
            </a:endParaRPr>
          </a:p>
        </p:txBody>
      </p:sp>
      <p:sp>
        <p:nvSpPr>
          <p:cNvPr id="42" name="Oval 4">
            <a:extLst>
              <a:ext uri="{FF2B5EF4-FFF2-40B4-BE49-F238E27FC236}">
                <a16:creationId xmlns:a16="http://schemas.microsoft.com/office/drawing/2014/main" id="{56819788-4C3D-4D83-8206-8163B6C9EB62}"/>
              </a:ext>
            </a:extLst>
          </p:cNvPr>
          <p:cNvSpPr/>
          <p:nvPr/>
        </p:nvSpPr>
        <p:spPr>
          <a:xfrm>
            <a:off x="2585198" y="2476501"/>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3" name="Oval 18">
            <a:extLst>
              <a:ext uri="{FF2B5EF4-FFF2-40B4-BE49-F238E27FC236}">
                <a16:creationId xmlns:a16="http://schemas.microsoft.com/office/drawing/2014/main" id="{CB5A255A-B23C-4604-BC56-9DD8D4BC7704}"/>
              </a:ext>
            </a:extLst>
          </p:cNvPr>
          <p:cNvSpPr/>
          <p:nvPr/>
        </p:nvSpPr>
        <p:spPr>
          <a:xfrm>
            <a:off x="5417877" y="2526018"/>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5" name="Oval 18">
            <a:extLst>
              <a:ext uri="{FF2B5EF4-FFF2-40B4-BE49-F238E27FC236}">
                <a16:creationId xmlns:a16="http://schemas.microsoft.com/office/drawing/2014/main" id="{D585C100-AC1D-4316-9B82-EEF8C32A8119}"/>
              </a:ext>
            </a:extLst>
          </p:cNvPr>
          <p:cNvSpPr/>
          <p:nvPr/>
        </p:nvSpPr>
        <p:spPr>
          <a:xfrm>
            <a:off x="8261607" y="2476815"/>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8" name="Donut 39">
            <a:extLst>
              <a:ext uri="{FF2B5EF4-FFF2-40B4-BE49-F238E27FC236}">
                <a16:creationId xmlns:a16="http://schemas.microsoft.com/office/drawing/2014/main" id="{8BEC43B0-03F2-4C6B-9FD9-6B1BA13A3C4E}"/>
              </a:ext>
            </a:extLst>
          </p:cNvPr>
          <p:cNvSpPr/>
          <p:nvPr/>
        </p:nvSpPr>
        <p:spPr>
          <a:xfrm>
            <a:off x="8455024" y="266311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50" name="Rectangle 36">
            <a:extLst>
              <a:ext uri="{FF2B5EF4-FFF2-40B4-BE49-F238E27FC236}">
                <a16:creationId xmlns:a16="http://schemas.microsoft.com/office/drawing/2014/main" id="{F524A302-5A70-43C5-9A42-B44CDC7F3DB0}"/>
              </a:ext>
            </a:extLst>
          </p:cNvPr>
          <p:cNvSpPr/>
          <p:nvPr/>
        </p:nvSpPr>
        <p:spPr>
          <a:xfrm>
            <a:off x="5592381" y="2706145"/>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51" name="Rectangle 16">
            <a:extLst>
              <a:ext uri="{FF2B5EF4-FFF2-40B4-BE49-F238E27FC236}">
                <a16:creationId xmlns:a16="http://schemas.microsoft.com/office/drawing/2014/main" id="{4F81776D-86B0-4ADC-BCEF-5D4F2BEE08AB}"/>
              </a:ext>
            </a:extLst>
          </p:cNvPr>
          <p:cNvSpPr/>
          <p:nvPr/>
        </p:nvSpPr>
        <p:spPr>
          <a:xfrm>
            <a:off x="2740333" y="272424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53" name="Text Placeholder 4">
            <a:extLst>
              <a:ext uri="{FF2B5EF4-FFF2-40B4-BE49-F238E27FC236}">
                <a16:creationId xmlns:a16="http://schemas.microsoft.com/office/drawing/2014/main" id="{890CA5A7-7115-42A1-AB29-05E5164651DE}"/>
              </a:ext>
            </a:extLst>
          </p:cNvPr>
          <p:cNvSpPr txBox="1">
            <a:spLocks/>
          </p:cNvSpPr>
          <p:nvPr/>
        </p:nvSpPr>
        <p:spPr>
          <a:xfrm>
            <a:off x="10807135" y="3350198"/>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Koji je </a:t>
            </a:r>
            <a:r>
              <a:rPr lang="en-US" altLang="ko-KR" sz="2200" b="1" dirty="0" err="1">
                <a:solidFill>
                  <a:srgbClr val="243255"/>
                </a:solidFill>
                <a:cs typeface="Arial" pitchFamily="34" charset="0"/>
              </a:rPr>
              <a:t>prvi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korak</a:t>
            </a:r>
            <a:r>
              <a:rPr lang="en-US" altLang="ko-KR" sz="2200" b="1" dirty="0">
                <a:solidFill>
                  <a:srgbClr val="243255"/>
                </a:solidFill>
                <a:cs typeface="Arial" pitchFamily="34" charset="0"/>
              </a:rPr>
              <a:t> u </a:t>
            </a:r>
            <a:r>
              <a:rPr lang="en-US" altLang="ko-KR" sz="2200" b="1" dirty="0" err="1">
                <a:solidFill>
                  <a:srgbClr val="243255"/>
                </a:solidFill>
                <a:cs typeface="Arial" pitchFamily="34" charset="0"/>
              </a:rPr>
              <a:t>procesu</a:t>
            </a:r>
            <a:r>
              <a:rPr lang="en-US" altLang="ko-KR" sz="2200" b="1" dirty="0">
                <a:solidFill>
                  <a:srgbClr val="243255"/>
                </a:solidFill>
                <a:cs typeface="Arial" pitchFamily="34" charset="0"/>
              </a:rPr>
              <a:t> Design </a:t>
            </a:r>
            <a:r>
              <a:rPr lang="en-US" altLang="ko-KR" sz="2200" b="1" dirty="0" err="1">
                <a:solidFill>
                  <a:srgbClr val="243255"/>
                </a:solidFill>
                <a:cs typeface="Arial" pitchFamily="34" charset="0"/>
              </a:rPr>
              <a:t>Thinkinga</a:t>
            </a:r>
            <a:r>
              <a:rPr lang="en-US" altLang="ko-KR" sz="2200" b="1" dirty="0">
                <a:solidFill>
                  <a:srgbClr val="243255"/>
                </a:solidFill>
                <a:cs typeface="Arial" pitchFamily="34" charset="0"/>
              </a:rPr>
              <a:t> </a:t>
            </a:r>
            <a:endParaRPr lang="ko-KR" altLang="en-US" sz="2200" b="1" dirty="0">
              <a:solidFill>
                <a:srgbClr val="243255"/>
              </a:solidFill>
              <a:cs typeface="Arial" pitchFamily="34" charset="0"/>
            </a:endParaRPr>
          </a:p>
        </p:txBody>
      </p:sp>
      <p:sp>
        <p:nvSpPr>
          <p:cNvPr id="54" name="Text Placeholder 5">
            <a:extLst>
              <a:ext uri="{FF2B5EF4-FFF2-40B4-BE49-F238E27FC236}">
                <a16:creationId xmlns:a16="http://schemas.microsoft.com/office/drawing/2014/main" id="{CB99BAD6-EC2D-4922-B38A-1CE317493CB3}"/>
              </a:ext>
            </a:extLst>
          </p:cNvPr>
          <p:cNvSpPr txBox="1">
            <a:spLocks/>
          </p:cNvSpPr>
          <p:nvPr/>
        </p:nvSpPr>
        <p:spPr>
          <a:xfrm>
            <a:off x="10605599" y="4945498"/>
            <a:ext cx="2590801"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Vizualizirajte</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Eksperimentirajte</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Empatizirati</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Ništa</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od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navedenog</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5" name="Text Placeholder 6">
            <a:extLst>
              <a:ext uri="{FF2B5EF4-FFF2-40B4-BE49-F238E27FC236}">
                <a16:creationId xmlns:a16="http://schemas.microsoft.com/office/drawing/2014/main" id="{2413F76B-A7A6-4AA2-ADCE-C9374F3C91C7}"/>
              </a:ext>
            </a:extLst>
          </p:cNvPr>
          <p:cNvSpPr txBox="1">
            <a:spLocks/>
          </p:cNvSpPr>
          <p:nvPr/>
        </p:nvSpPr>
        <p:spPr>
          <a:xfrm>
            <a:off x="13588434" y="3350198"/>
            <a:ext cx="3030301" cy="36047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Koja </a:t>
            </a:r>
            <a:r>
              <a:rPr lang="en-US" altLang="ko-KR" sz="2200" b="1" dirty="0" err="1">
                <a:solidFill>
                  <a:srgbClr val="243255"/>
                </a:solidFill>
                <a:cs typeface="Arial" pitchFamily="34" charset="0"/>
              </a:rPr>
              <a:t>vrsta</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dizajnerskog</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razmišljanja</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angažira</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ljude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kako</a:t>
            </a:r>
            <a:r>
              <a:rPr lang="en-US" altLang="ko-KR" sz="2200" b="1" dirty="0">
                <a:solidFill>
                  <a:srgbClr val="243255"/>
                </a:solidFill>
                <a:cs typeface="Arial" pitchFamily="34" charset="0"/>
              </a:rPr>
              <a:t> bi </a:t>
            </a:r>
            <a:r>
              <a:rPr lang="en-US" altLang="ko-KR" sz="2200" b="1" dirty="0" err="1">
                <a:solidFill>
                  <a:srgbClr val="243255"/>
                </a:solidFill>
                <a:cs typeface="Arial" pitchFamily="34" charset="0"/>
              </a:rPr>
              <a:t>bili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sigurniji</a:t>
            </a:r>
            <a:r>
              <a:rPr lang="en-US" altLang="ko-KR" sz="2200" b="1" dirty="0">
                <a:solidFill>
                  <a:srgbClr val="243255"/>
                </a:solidFill>
                <a:cs typeface="Arial" pitchFamily="34" charset="0"/>
              </a:rPr>
              <a:t> u </a:t>
            </a:r>
            <a:r>
              <a:rPr lang="en-US" altLang="ko-KR" sz="2200" b="1" dirty="0" err="1">
                <a:solidFill>
                  <a:srgbClr val="243255"/>
                </a:solidFill>
                <a:cs typeface="Arial" pitchFamily="34" charset="0"/>
              </a:rPr>
              <a:t>kreativne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procese</a:t>
            </a:r>
            <a:endParaRPr lang="en-US" altLang="ko-KR" sz="2200" b="1" dirty="0">
              <a:solidFill>
                <a:srgbClr val="243255"/>
              </a:solidFill>
              <a:cs typeface="Arial" pitchFamily="34" charset="0"/>
            </a:endParaRPr>
          </a:p>
        </p:txBody>
      </p:sp>
      <p:sp>
        <p:nvSpPr>
          <p:cNvPr id="56" name="Text Placeholder 7">
            <a:extLst>
              <a:ext uri="{FF2B5EF4-FFF2-40B4-BE49-F238E27FC236}">
                <a16:creationId xmlns:a16="http://schemas.microsoft.com/office/drawing/2014/main" id="{481C30A0-9D00-4993-8CBC-56720BD4613E}"/>
              </a:ext>
            </a:extLst>
          </p:cNvPr>
          <p:cNvSpPr txBox="1">
            <a:spLocks/>
          </p:cNvSpPr>
          <p:nvPr/>
        </p:nvSpPr>
        <p:spPr>
          <a:xfrm>
            <a:off x="13505100" y="5169243"/>
            <a:ext cx="3030301" cy="6858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Kreativno</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rješavanje</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problema</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Brzo</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izvođenje</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Kreativno</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samopouzdanje</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Inovacija</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značenja</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endParaRPr lang="hr-HR" dirty="0">
              <a:latin typeface="Times New Roman" panose="02020603050405020304" pitchFamily="18" charset="0"/>
              <a:ea typeface="Times New Roman" panose="02020603050405020304" pitchFamily="18" charset="0"/>
            </a:endParaRPr>
          </a:p>
        </p:txBody>
      </p:sp>
      <p:sp>
        <p:nvSpPr>
          <p:cNvPr id="57" name="Oval 4">
            <a:extLst>
              <a:ext uri="{FF2B5EF4-FFF2-40B4-BE49-F238E27FC236}">
                <a16:creationId xmlns:a16="http://schemas.microsoft.com/office/drawing/2014/main" id="{A1208675-DB72-4BA1-951C-2D25BB2800C8}"/>
              </a:ext>
            </a:extLst>
          </p:cNvPr>
          <p:cNvSpPr/>
          <p:nvPr/>
        </p:nvSpPr>
        <p:spPr>
          <a:xfrm>
            <a:off x="10925972" y="24765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8" name="Oval 18">
            <a:extLst>
              <a:ext uri="{FF2B5EF4-FFF2-40B4-BE49-F238E27FC236}">
                <a16:creationId xmlns:a16="http://schemas.microsoft.com/office/drawing/2014/main" id="{2FBE0316-5F1F-4ED1-8B9E-3B4FFF468A92}"/>
              </a:ext>
            </a:extLst>
          </p:cNvPr>
          <p:cNvSpPr/>
          <p:nvPr/>
        </p:nvSpPr>
        <p:spPr>
          <a:xfrm>
            <a:off x="13772506" y="2531154"/>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9" name="Rectangle 36">
            <a:extLst>
              <a:ext uri="{FF2B5EF4-FFF2-40B4-BE49-F238E27FC236}">
                <a16:creationId xmlns:a16="http://schemas.microsoft.com/office/drawing/2014/main" id="{BF8F0C2C-25F9-42B0-A2E4-34C22B106A4B}"/>
              </a:ext>
            </a:extLst>
          </p:cNvPr>
          <p:cNvSpPr/>
          <p:nvPr/>
        </p:nvSpPr>
        <p:spPr>
          <a:xfrm>
            <a:off x="13947237" y="2734405"/>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rgbClr val="243255"/>
              </a:solidFill>
            </a:endParaRPr>
          </a:p>
        </p:txBody>
      </p:sp>
      <p:sp>
        <p:nvSpPr>
          <p:cNvPr id="60" name="Rectangle 16">
            <a:extLst>
              <a:ext uri="{FF2B5EF4-FFF2-40B4-BE49-F238E27FC236}">
                <a16:creationId xmlns:a16="http://schemas.microsoft.com/office/drawing/2014/main" id="{7FCD3DFC-9A38-434D-94F6-2F8ECCA3524C}"/>
              </a:ext>
            </a:extLst>
          </p:cNvPr>
          <p:cNvSpPr/>
          <p:nvPr/>
        </p:nvSpPr>
        <p:spPr>
          <a:xfrm>
            <a:off x="11081570" y="2712113"/>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61" name="Text Placeholder 6">
            <a:extLst>
              <a:ext uri="{FF2B5EF4-FFF2-40B4-BE49-F238E27FC236}">
                <a16:creationId xmlns:a16="http://schemas.microsoft.com/office/drawing/2014/main" id="{3E210C73-3A2F-4A29-BDCF-6D18547B0905}"/>
              </a:ext>
            </a:extLst>
          </p:cNvPr>
          <p:cNvSpPr txBox="1">
            <a:spLocks/>
          </p:cNvSpPr>
          <p:nvPr/>
        </p:nvSpPr>
        <p:spPr>
          <a:xfrm>
            <a:off x="7754898" y="3395057"/>
            <a:ext cx="2684502" cy="360479"/>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err="1">
                <a:solidFill>
                  <a:srgbClr val="243255"/>
                </a:solidFill>
                <a:cs typeface="Arial" pitchFamily="34" charset="0"/>
              </a:rPr>
              <a:t>Tijekom</a:t>
            </a:r>
            <a:r>
              <a:rPr lang="en-US" altLang="ko-KR" sz="2200" b="1" dirty="0">
                <a:solidFill>
                  <a:srgbClr val="243255"/>
                </a:solidFill>
                <a:cs typeface="Arial" pitchFamily="34" charset="0"/>
              </a:rPr>
              <a:t> six hats </a:t>
            </a:r>
            <a:r>
              <a:rPr lang="en-US" altLang="ko-KR" sz="2200" b="1" dirty="0" err="1">
                <a:solidFill>
                  <a:srgbClr val="243255"/>
                </a:solidFill>
                <a:cs typeface="Arial" pitchFamily="34" charset="0"/>
              </a:rPr>
              <a:t>procesa</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razmišljanja</a:t>
            </a:r>
            <a:r>
              <a:rPr lang="en-US" altLang="ko-KR" sz="2200" b="1" dirty="0">
                <a:solidFill>
                  <a:srgbClr val="243255"/>
                </a:solidFill>
                <a:cs typeface="Arial" pitchFamily="34" charset="0"/>
              </a:rPr>
              <a:t>, Pero je </a:t>
            </a:r>
            <a:r>
              <a:rPr lang="en-US" altLang="ko-KR" sz="2200" b="1" dirty="0" err="1">
                <a:solidFill>
                  <a:srgbClr val="243255"/>
                </a:solidFill>
                <a:cs typeface="Arial" pitchFamily="34" charset="0"/>
              </a:rPr>
              <a:t>rekao</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Prodaja</a:t>
            </a:r>
            <a:r>
              <a:rPr lang="en-US" altLang="ko-KR" sz="2200" b="1" dirty="0">
                <a:solidFill>
                  <a:srgbClr val="243255"/>
                </a:solidFill>
                <a:cs typeface="Arial" pitchFamily="34" charset="0"/>
              </a:rPr>
              <a:t> pada, </a:t>
            </a:r>
            <a:r>
              <a:rPr lang="en-US" altLang="ko-KR" sz="2200" b="1" dirty="0" err="1">
                <a:solidFill>
                  <a:srgbClr val="243255"/>
                </a:solidFill>
                <a:cs typeface="Arial" pitchFamily="34" charset="0"/>
              </a:rPr>
              <a:t>proizvod</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će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izgubiti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svoje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tržište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firma</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će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bankrotirati</a:t>
            </a:r>
            <a:r>
              <a:rPr lang="en-US" altLang="ko-KR" sz="2200" b="1" dirty="0">
                <a:solidFill>
                  <a:srgbClr val="243255"/>
                </a:solidFill>
                <a:cs typeface="Arial" pitchFamily="34" charset="0"/>
              </a:rPr>
              <a:t>”. On </a:t>
            </a:r>
            <a:r>
              <a:rPr lang="en-US" altLang="ko-KR" sz="2200" b="1" dirty="0" err="1">
                <a:solidFill>
                  <a:srgbClr val="243255"/>
                </a:solidFill>
                <a:cs typeface="Arial" pitchFamily="34" charset="0"/>
              </a:rPr>
              <a:t>nosi</a:t>
            </a:r>
            <a:r>
              <a:rPr lang="en-US" altLang="ko-KR" sz="2200" b="1" dirty="0">
                <a:solidFill>
                  <a:srgbClr val="243255"/>
                </a:solidFill>
                <a:cs typeface="Arial" pitchFamily="34" charset="0"/>
              </a:rPr>
              <a:t>:</a:t>
            </a:r>
          </a:p>
        </p:txBody>
      </p:sp>
      <p:sp>
        <p:nvSpPr>
          <p:cNvPr id="62" name="Text Placeholder 7">
            <a:extLst>
              <a:ext uri="{FF2B5EF4-FFF2-40B4-BE49-F238E27FC236}">
                <a16:creationId xmlns:a16="http://schemas.microsoft.com/office/drawing/2014/main" id="{97B1A213-C92F-42EA-874D-033FA2A5BA9A}"/>
              </a:ext>
            </a:extLst>
          </p:cNvPr>
          <p:cNvSpPr txBox="1">
            <a:spLocks/>
          </p:cNvSpPr>
          <p:nvPr/>
        </p:nvSpPr>
        <p:spPr>
          <a:xfrm>
            <a:off x="7754898" y="5981700"/>
            <a:ext cx="2600054" cy="114255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žuti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šešir</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plavi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šešir</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zeleni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šešir</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crni</a:t>
            </a:r>
            <a:r>
              <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šešir</a:t>
            </a:r>
            <a:endParaRPr lang="en-GB" sz="20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endParaRPr lang="hr-H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2044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7924800" y="3924300"/>
            <a:ext cx="6897687" cy="1397000"/>
          </a:xfrm>
        </p:spPr>
        <p:txBody>
          <a:bodyPr vert="horz" wrap="square" lIns="0" tIns="12700" rIns="0" bIns="0" rtlCol="0">
            <a:spAutoFit/>
          </a:bodyPr>
          <a:lstStyle/>
          <a:p>
            <a:r>
              <a:rPr lang="es-ES" dirty="0" err="1"/>
              <a:t>Hvala</a:t>
            </a:r>
            <a:r>
              <a:rPr lang="es-ES" dirty="0"/>
              <a:t>!</a:t>
            </a:r>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146396841"/>
              </p:ext>
            </p:extLst>
          </p:nvPr>
        </p:nvGraphicFramePr>
        <p:xfrm>
          <a:off x="533400" y="342900"/>
          <a:ext cx="16306800" cy="1070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dirty="0">
                <a:solidFill>
                  <a:prstClr val="white"/>
                </a:solidFill>
                <a:latin typeface="YADLjI9qxTA 0"/>
              </a:rPr>
              <a:t>With the support of the Erasmus+ </a:t>
            </a:r>
            <a:r>
              <a:rPr lang="en-US" sz="1400" dirty="0" err="1">
                <a:solidFill>
                  <a:prstClr val="white"/>
                </a:solidFill>
                <a:latin typeface="YADLjI9qxTA 0"/>
              </a:rPr>
              <a:t>programme</a:t>
            </a:r>
            <a:r>
              <a:rPr lang="en-US" sz="1400" dirty="0">
                <a:solidFill>
                  <a:prstClr val="white"/>
                </a:solidFill>
                <a:latin typeface="YADLjI9qxTA 0"/>
              </a:rPr>
              <a:t> of the European Union. This document and its contents reflects the views only of the authors, and the Commission cannot be held responsible for any use which may be made of the information contained therein. </a:t>
            </a: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2" name="TextBox 1"/>
          <p:cNvSpPr txBox="1"/>
          <p:nvPr/>
        </p:nvSpPr>
        <p:spPr>
          <a:xfrm>
            <a:off x="672353" y="1760040"/>
            <a:ext cx="16154400" cy="6186309"/>
          </a:xfrm>
          <a:prstGeom prst="rect">
            <a:avLst/>
          </a:prstGeom>
          <a:noFill/>
        </p:spPr>
        <p:txBody>
          <a:bodyPr wrap="square" rtlCol="0">
            <a:spAutoFit/>
          </a:bodyPr>
          <a:lstStyle/>
          <a:p>
            <a:pPr marL="0" lvl="1" fontAlgn="base"/>
            <a:r>
              <a:rPr lang="hr-HR" sz="3600" b="1" dirty="0">
                <a:solidFill>
                  <a:srgbClr val="FF0000"/>
                </a:solidFill>
              </a:rPr>
              <a:t>1.1 </a:t>
            </a:r>
            <a:r>
              <a:rPr lang="en-GB" sz="3600" b="1" dirty="0" err="1">
                <a:solidFill>
                  <a:srgbClr val="FF0000"/>
                </a:solidFill>
              </a:rPr>
              <a:t>Naziv</a:t>
            </a:r>
            <a:r>
              <a:rPr lang="en-GB" sz="3600" b="1" dirty="0">
                <a:solidFill>
                  <a:srgbClr val="FF0000"/>
                </a:solidFill>
              </a:rPr>
              <a:t> </a:t>
            </a:r>
            <a:r>
              <a:rPr lang="en-GB" sz="3600" b="1" dirty="0" err="1">
                <a:solidFill>
                  <a:srgbClr val="FF0000"/>
                </a:solidFill>
              </a:rPr>
              <a:t>teme</a:t>
            </a:r>
            <a:r>
              <a:rPr lang="en-GB" sz="3600" b="1" dirty="0">
                <a:solidFill>
                  <a:srgbClr val="FF0000"/>
                </a:solidFill>
              </a:rPr>
              <a:t>: DEFINICIJA KREATIVNOSTI</a:t>
            </a:r>
            <a:endParaRPr lang="hr-HR" sz="3200" dirty="0">
              <a:solidFill>
                <a:srgbClr val="FF0000"/>
              </a:solidFill>
            </a:endParaRPr>
          </a:p>
          <a:p>
            <a:pPr indent="712788" fontAlgn="base"/>
            <a:r>
              <a:rPr lang="en-GB" sz="2800" dirty="0"/>
              <a:t>1.1.1 </a:t>
            </a:r>
            <a:r>
              <a:rPr lang="hr-HR" sz="2800" dirty="0"/>
              <a:t>	</a:t>
            </a:r>
            <a:r>
              <a:rPr lang="en-GB" sz="2800" dirty="0" err="1"/>
              <a:t>Cjelina</a:t>
            </a:r>
            <a:r>
              <a:rPr lang="en-GB" sz="2800" dirty="0"/>
              <a:t> 1: </a:t>
            </a:r>
            <a:r>
              <a:rPr lang="en-GB" sz="2800" dirty="0" err="1"/>
              <a:t>Što</a:t>
            </a:r>
            <a:r>
              <a:rPr lang="en-GB" sz="2800" dirty="0"/>
              <a:t> je </a:t>
            </a:r>
            <a:r>
              <a:rPr lang="en-GB" sz="2800" dirty="0" err="1"/>
              <a:t>kreativnost</a:t>
            </a:r>
            <a:r>
              <a:rPr lang="en-GB" sz="2800" dirty="0"/>
              <a:t>? </a:t>
            </a:r>
            <a:r>
              <a:rPr lang="en-GB" sz="2800" dirty="0" err="1"/>
              <a:t>Značaj</a:t>
            </a:r>
            <a:r>
              <a:rPr lang="en-GB" sz="2800" dirty="0"/>
              <a:t> </a:t>
            </a:r>
            <a:r>
              <a:rPr lang="en-GB" sz="2800" dirty="0" err="1"/>
              <a:t>kreativnosti</a:t>
            </a:r>
            <a:r>
              <a:rPr lang="en-GB" sz="2800" dirty="0"/>
              <a:t> </a:t>
            </a:r>
            <a:endParaRPr lang="hr-HR" sz="2400" dirty="0"/>
          </a:p>
          <a:p>
            <a:pPr indent="712788" fontAlgn="base"/>
            <a:r>
              <a:rPr lang="en-GB" sz="2800" dirty="0"/>
              <a:t>1.1.2. </a:t>
            </a:r>
            <a:r>
              <a:rPr lang="hr-HR" sz="2800" dirty="0"/>
              <a:t>	</a:t>
            </a:r>
            <a:r>
              <a:rPr lang="en-GB" sz="2800" dirty="0" err="1"/>
              <a:t>Cjelina</a:t>
            </a:r>
            <a:r>
              <a:rPr lang="en-GB" sz="2800" dirty="0"/>
              <a:t> 2: </a:t>
            </a:r>
            <a:r>
              <a:rPr lang="en-GB" sz="2800" dirty="0" err="1"/>
              <a:t>Sastavnice</a:t>
            </a:r>
            <a:r>
              <a:rPr lang="en-GB" sz="2800" dirty="0"/>
              <a:t> </a:t>
            </a:r>
            <a:r>
              <a:rPr lang="en-GB" sz="2800" dirty="0" err="1"/>
              <a:t>kreativnosti</a:t>
            </a:r>
            <a:r>
              <a:rPr lang="en-GB" sz="2800" dirty="0"/>
              <a:t> I 4P model </a:t>
            </a:r>
            <a:r>
              <a:rPr lang="en-GB" sz="2800" dirty="0" err="1"/>
              <a:t>kreativnosti</a:t>
            </a:r>
            <a:r>
              <a:rPr lang="en-GB" sz="2800" dirty="0"/>
              <a:t> </a:t>
            </a:r>
            <a:endParaRPr lang="hr-HR" sz="2400" dirty="0"/>
          </a:p>
          <a:p>
            <a:pPr indent="712788" fontAlgn="base"/>
            <a:r>
              <a:rPr lang="en-GB" sz="2800" dirty="0"/>
              <a:t>1.1.3. </a:t>
            </a:r>
            <a:r>
              <a:rPr lang="hr-HR" sz="2800" dirty="0"/>
              <a:t>	</a:t>
            </a:r>
            <a:r>
              <a:rPr lang="en-GB" sz="2800" dirty="0" err="1"/>
              <a:t>Cjelina</a:t>
            </a:r>
            <a:r>
              <a:rPr lang="en-GB" sz="2800" dirty="0"/>
              <a:t> 3: </a:t>
            </a:r>
            <a:r>
              <a:rPr lang="en-GB" sz="2800" dirty="0" err="1"/>
              <a:t>Vrste</a:t>
            </a:r>
            <a:r>
              <a:rPr lang="en-GB" sz="2800" dirty="0"/>
              <a:t> </a:t>
            </a:r>
            <a:r>
              <a:rPr lang="en-GB" sz="2800" dirty="0" err="1"/>
              <a:t>kreativnosti</a:t>
            </a:r>
            <a:endParaRPr lang="hr-HR" sz="2400" dirty="0"/>
          </a:p>
          <a:p>
            <a:r>
              <a:rPr lang="en-GB" dirty="0"/>
              <a:t> </a:t>
            </a:r>
            <a:endParaRPr lang="hr-HR" dirty="0"/>
          </a:p>
          <a:p>
            <a:pPr marL="0" lvl="1" fontAlgn="base"/>
            <a:r>
              <a:rPr lang="hr-HR" sz="3600" b="1" dirty="0">
                <a:solidFill>
                  <a:srgbClr val="FF0000"/>
                </a:solidFill>
              </a:rPr>
              <a:t>1.2 </a:t>
            </a:r>
            <a:r>
              <a:rPr lang="en-GB" sz="3600" b="1" dirty="0" err="1">
                <a:solidFill>
                  <a:srgbClr val="FF0000"/>
                </a:solidFill>
              </a:rPr>
              <a:t>Naziv</a:t>
            </a:r>
            <a:r>
              <a:rPr lang="en-GB" sz="3600" b="1" dirty="0">
                <a:solidFill>
                  <a:srgbClr val="FF0000"/>
                </a:solidFill>
              </a:rPr>
              <a:t> </a:t>
            </a:r>
            <a:r>
              <a:rPr lang="en-GB" sz="3600" b="1" dirty="0" err="1">
                <a:solidFill>
                  <a:srgbClr val="FF0000"/>
                </a:solidFill>
              </a:rPr>
              <a:t>teme</a:t>
            </a:r>
            <a:r>
              <a:rPr lang="en-GB" sz="3600" b="1" dirty="0">
                <a:solidFill>
                  <a:srgbClr val="FF0000"/>
                </a:solidFill>
              </a:rPr>
              <a:t>: TIMSKA KREATIVNOST I TEHNIKE POTICANJA KREATIVNOSTI</a:t>
            </a:r>
            <a:endParaRPr lang="hr-HR" sz="3200" dirty="0">
              <a:solidFill>
                <a:srgbClr val="FF0000"/>
              </a:solidFill>
            </a:endParaRPr>
          </a:p>
          <a:p>
            <a:pPr indent="712788" fontAlgn="base"/>
            <a:r>
              <a:rPr lang="en-GB" sz="2800" dirty="0"/>
              <a:t>1.2.1 </a:t>
            </a:r>
            <a:r>
              <a:rPr lang="hr-HR" sz="2800" dirty="0"/>
              <a:t>	</a:t>
            </a:r>
            <a:r>
              <a:rPr lang="en-GB" sz="2800" dirty="0" err="1"/>
              <a:t>Cjelina</a:t>
            </a:r>
            <a:r>
              <a:rPr lang="en-GB" sz="2800" dirty="0"/>
              <a:t> 1: </a:t>
            </a:r>
            <a:r>
              <a:rPr lang="en-GB" sz="2800" dirty="0" err="1"/>
              <a:t>Prevladavanje</a:t>
            </a:r>
            <a:r>
              <a:rPr lang="en-GB" sz="2800" dirty="0"/>
              <a:t> </a:t>
            </a:r>
            <a:r>
              <a:rPr lang="en-GB" sz="2800" dirty="0" err="1"/>
              <a:t>osobnih</a:t>
            </a:r>
            <a:r>
              <a:rPr lang="en-GB" sz="2800" dirty="0"/>
              <a:t> </a:t>
            </a:r>
            <a:r>
              <a:rPr lang="en-GB" sz="2800" dirty="0" err="1"/>
              <a:t>prepreka</a:t>
            </a:r>
            <a:r>
              <a:rPr lang="en-GB" sz="2800" dirty="0"/>
              <a:t> </a:t>
            </a:r>
            <a:r>
              <a:rPr lang="en-GB" sz="2800" dirty="0" err="1"/>
              <a:t>kreativnosti</a:t>
            </a:r>
            <a:r>
              <a:rPr lang="en-GB" sz="2800" dirty="0"/>
              <a:t> </a:t>
            </a:r>
            <a:endParaRPr lang="hr-HR" sz="2400" dirty="0"/>
          </a:p>
          <a:p>
            <a:pPr indent="712788" fontAlgn="base"/>
            <a:r>
              <a:rPr lang="en-GB" sz="2800" dirty="0"/>
              <a:t>1.2.2 </a:t>
            </a:r>
            <a:r>
              <a:rPr lang="hr-HR" sz="2800" dirty="0"/>
              <a:t>	</a:t>
            </a:r>
            <a:r>
              <a:rPr lang="en-GB" sz="2800" dirty="0" err="1"/>
              <a:t>Cjelina</a:t>
            </a:r>
            <a:r>
              <a:rPr lang="en-GB" sz="2800" dirty="0"/>
              <a:t> 2: </a:t>
            </a:r>
            <a:r>
              <a:rPr lang="en-GB" sz="2800" dirty="0" err="1"/>
              <a:t>Timska</a:t>
            </a:r>
            <a:r>
              <a:rPr lang="en-GB" sz="2800" dirty="0"/>
              <a:t> </a:t>
            </a:r>
            <a:r>
              <a:rPr lang="en-GB" sz="2800" dirty="0" err="1"/>
              <a:t>kreativnost</a:t>
            </a:r>
            <a:endParaRPr lang="hr-HR" sz="2400" dirty="0"/>
          </a:p>
          <a:p>
            <a:pPr indent="712788" fontAlgn="base"/>
            <a:r>
              <a:rPr lang="en-GB" sz="2800" dirty="0"/>
              <a:t>1.2.3 </a:t>
            </a:r>
            <a:r>
              <a:rPr lang="hr-HR" sz="2800" dirty="0"/>
              <a:t>	</a:t>
            </a:r>
            <a:r>
              <a:rPr lang="en-GB" sz="2800" dirty="0" err="1"/>
              <a:t>Cjelina</a:t>
            </a:r>
            <a:r>
              <a:rPr lang="en-GB" sz="2800" dirty="0"/>
              <a:t> 3: </a:t>
            </a:r>
            <a:r>
              <a:rPr lang="hr-HR" sz="2800" dirty="0"/>
              <a:t>Kreativnost na radnom mjestu</a:t>
            </a:r>
            <a:endParaRPr lang="hr-HR" sz="2400" dirty="0"/>
          </a:p>
          <a:p>
            <a:pPr marL="0" lvl="2" indent="712788" fontAlgn="base"/>
            <a:r>
              <a:rPr lang="hr-HR" sz="2800" dirty="0"/>
              <a:t>1.2.4 	</a:t>
            </a:r>
            <a:r>
              <a:rPr lang="en-GB" sz="2800" dirty="0" err="1"/>
              <a:t>Cjelina</a:t>
            </a:r>
            <a:r>
              <a:rPr lang="en-GB" sz="2800" dirty="0"/>
              <a:t> 4: </a:t>
            </a:r>
            <a:r>
              <a:rPr lang="hr-HR" sz="2800" dirty="0"/>
              <a:t>Tehnike poticanja kreativnosti</a:t>
            </a:r>
            <a:endParaRPr lang="hr-HR" sz="2400" dirty="0"/>
          </a:p>
          <a:p>
            <a:pPr fontAlgn="base"/>
            <a:r>
              <a:rPr lang="en-GB" dirty="0"/>
              <a:t> </a:t>
            </a:r>
            <a:endParaRPr lang="hr-HR" sz="1600" dirty="0"/>
          </a:p>
          <a:p>
            <a:pPr marL="0" lvl="1" fontAlgn="base"/>
            <a:r>
              <a:rPr lang="hr-HR" sz="3600" b="1" dirty="0">
                <a:solidFill>
                  <a:srgbClr val="FF0000"/>
                </a:solidFill>
              </a:rPr>
              <a:t>1.3 </a:t>
            </a:r>
            <a:r>
              <a:rPr lang="en-GB" sz="3600" b="1" dirty="0" err="1">
                <a:solidFill>
                  <a:srgbClr val="FF0000"/>
                </a:solidFill>
              </a:rPr>
              <a:t>Naziv</a:t>
            </a:r>
            <a:r>
              <a:rPr lang="en-GB" sz="3600" b="1" dirty="0">
                <a:solidFill>
                  <a:srgbClr val="FF0000"/>
                </a:solidFill>
              </a:rPr>
              <a:t> </a:t>
            </a:r>
            <a:r>
              <a:rPr lang="en-GB" sz="3600" b="1" dirty="0" err="1">
                <a:solidFill>
                  <a:srgbClr val="FF0000"/>
                </a:solidFill>
              </a:rPr>
              <a:t>teme</a:t>
            </a:r>
            <a:r>
              <a:rPr lang="en-GB" sz="3600" b="1" dirty="0">
                <a:solidFill>
                  <a:srgbClr val="FF0000"/>
                </a:solidFill>
              </a:rPr>
              <a:t>: DIZAJN RAZMIŠLJANJE</a:t>
            </a:r>
            <a:endParaRPr lang="hr-HR" sz="3200" dirty="0">
              <a:solidFill>
                <a:srgbClr val="FF0000"/>
              </a:solidFill>
            </a:endParaRPr>
          </a:p>
          <a:p>
            <a:pPr indent="712788" fontAlgn="base"/>
            <a:r>
              <a:rPr lang="en-GB" sz="2800" dirty="0"/>
              <a:t>1.3.1 </a:t>
            </a:r>
            <a:r>
              <a:rPr lang="hr-HR" sz="2800" dirty="0"/>
              <a:t>	</a:t>
            </a:r>
            <a:r>
              <a:rPr lang="en-GB" sz="2800" dirty="0"/>
              <a:t>Section 1: Design Thinking </a:t>
            </a:r>
            <a:r>
              <a:rPr lang="en-GB" sz="2800" dirty="0" err="1"/>
              <a:t>okvir</a:t>
            </a:r>
            <a:endParaRPr lang="hr-HR" sz="2400" dirty="0"/>
          </a:p>
          <a:p>
            <a:pPr indent="712788" fontAlgn="base"/>
            <a:r>
              <a:rPr lang="en-GB" sz="2800" dirty="0"/>
              <a:t>1.3.2 </a:t>
            </a:r>
            <a:r>
              <a:rPr lang="hr-HR" sz="2800" dirty="0"/>
              <a:t>	</a:t>
            </a:r>
            <a:r>
              <a:rPr lang="en-GB" sz="2800" dirty="0"/>
              <a:t>Section 2: Design Thinking </a:t>
            </a:r>
            <a:r>
              <a:rPr lang="en-GB" sz="2800" dirty="0" err="1"/>
              <a:t>modeli</a:t>
            </a:r>
            <a:endParaRPr lang="hr-HR" sz="2400" dirty="0"/>
          </a:p>
        </p:txBody>
      </p:sp>
    </p:spTree>
    <p:extLst>
      <p:ext uri="{BB962C8B-B14F-4D97-AF65-F5344CB8AC3E}">
        <p14:creationId xmlns:p14="http://schemas.microsoft.com/office/powerpoint/2010/main" val="3291473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fade">
                                      <p:cBhvr>
                                        <p:cTn id="38" dur="500"/>
                                        <p:tgtEl>
                                          <p:spTgt spid="2">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Effect transition="in" filter="fade">
                                      <p:cBhvr>
                                        <p:cTn id="41" dur="500"/>
                                        <p:tgtEl>
                                          <p:spTgt spid="2">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3" end="13"/>
                                            </p:txEl>
                                          </p:spTgt>
                                        </p:tgtEl>
                                        <p:attrNameLst>
                                          <p:attrName>style.visibility</p:attrName>
                                        </p:attrNameLst>
                                      </p:cBhvr>
                                      <p:to>
                                        <p:strVal val="visible"/>
                                      </p:to>
                                    </p:set>
                                    <p:animEffect transition="in" filter="fade">
                                      <p:cBhvr>
                                        <p:cTn id="44"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219044" y="643276"/>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graphicFrame>
        <p:nvGraphicFramePr>
          <p:cNvPr id="2" name="Diagram 1"/>
          <p:cNvGraphicFramePr/>
          <p:nvPr>
            <p:extLst>
              <p:ext uri="{D42A27DB-BD31-4B8C-83A1-F6EECF244321}">
                <p14:modId xmlns:p14="http://schemas.microsoft.com/office/powerpoint/2010/main" val="3978336223"/>
              </p:ext>
            </p:extLst>
          </p:nvPr>
        </p:nvGraphicFramePr>
        <p:xfrm>
          <a:off x="1115703" y="1257300"/>
          <a:ext cx="16840200" cy="693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graphicFrame>
        <p:nvGraphicFramePr>
          <p:cNvPr id="2" name="Diagram 1"/>
          <p:cNvGraphicFramePr/>
          <p:nvPr>
            <p:extLst>
              <p:ext uri="{D42A27DB-BD31-4B8C-83A1-F6EECF244321}">
                <p14:modId xmlns:p14="http://schemas.microsoft.com/office/powerpoint/2010/main" val="1122503581"/>
              </p:ext>
            </p:extLst>
          </p:nvPr>
        </p:nvGraphicFramePr>
        <p:xfrm>
          <a:off x="762000" y="1672581"/>
          <a:ext cx="17089755" cy="943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1206877" y="2889269"/>
            <a:ext cx="16200000" cy="4708981"/>
          </a:xfrm>
          <a:prstGeom prst="rect">
            <a:avLst/>
          </a:prstGeom>
          <a:noFill/>
          <a:ln>
            <a:solidFill>
              <a:srgbClr val="FF0000"/>
            </a:solidFill>
          </a:ln>
        </p:spPr>
        <p:txBody>
          <a:bodyPr wrap="square" rtlCol="0">
            <a:spAutoFit/>
          </a:bodyPr>
          <a:lstStyle/>
          <a:p>
            <a:pPr algn="just"/>
            <a:r>
              <a:rPr lang="en-US" altLang="ko-KR" sz="2800" i="1" dirty="0" err="1"/>
              <a:t>Postoji</a:t>
            </a:r>
            <a:r>
              <a:rPr lang="en-US" altLang="ko-KR" sz="2800" i="1" dirty="0"/>
              <a:t> </a:t>
            </a:r>
            <a:r>
              <a:rPr lang="en-US" altLang="ko-KR" sz="2800" i="1" dirty="0" err="1"/>
              <a:t>bezbroj</a:t>
            </a:r>
            <a:r>
              <a:rPr lang="en-US" altLang="ko-KR" sz="2800" i="1" dirty="0"/>
              <a:t> </a:t>
            </a:r>
            <a:r>
              <a:rPr lang="en-US" altLang="ko-KR" sz="2800" i="1" dirty="0" err="1"/>
              <a:t>definicija</a:t>
            </a:r>
            <a:r>
              <a:rPr lang="en-US" altLang="ko-KR" sz="2800" i="1" dirty="0"/>
              <a:t> </a:t>
            </a:r>
            <a:r>
              <a:rPr lang="en-US" altLang="ko-KR" sz="2800" i="1" dirty="0" err="1"/>
              <a:t>kreativnosti</a:t>
            </a:r>
            <a:r>
              <a:rPr lang="en-US" altLang="ko-KR" sz="2800" i="1" dirty="0"/>
              <a:t> </a:t>
            </a:r>
            <a:r>
              <a:rPr lang="en-US" altLang="ko-KR" sz="2800" i="1" dirty="0" err="1"/>
              <a:t>i</a:t>
            </a:r>
            <a:r>
              <a:rPr lang="en-US" altLang="ko-KR" sz="2800" i="1" dirty="0"/>
              <a:t> </a:t>
            </a:r>
            <a:r>
              <a:rPr lang="en-US" altLang="ko-KR" sz="2800" i="1" dirty="0" err="1"/>
              <a:t>teško</a:t>
            </a:r>
            <a:r>
              <a:rPr lang="en-US" altLang="ko-KR" sz="2800" i="1" dirty="0"/>
              <a:t> se </a:t>
            </a:r>
            <a:r>
              <a:rPr lang="en-US" altLang="ko-KR" sz="2800" i="1" dirty="0" err="1"/>
              <a:t>zaustaviti</a:t>
            </a:r>
            <a:r>
              <a:rPr lang="en-US" altLang="ko-KR" sz="2800" i="1" dirty="0"/>
              <a:t> </a:t>
            </a:r>
            <a:r>
              <a:rPr lang="en-US" altLang="ko-KR" sz="2800" i="1" dirty="0" err="1"/>
              <a:t>samo</a:t>
            </a:r>
            <a:r>
              <a:rPr lang="en-US" altLang="ko-KR" sz="2800" i="1" dirty="0"/>
              <a:t> </a:t>
            </a:r>
            <a:r>
              <a:rPr lang="en-US" altLang="ko-KR" sz="2800" i="1" dirty="0" err="1"/>
              <a:t>na</a:t>
            </a:r>
            <a:r>
              <a:rPr lang="en-US" altLang="ko-KR" sz="2800" i="1" dirty="0"/>
              <a:t> </a:t>
            </a:r>
            <a:r>
              <a:rPr lang="en-US" altLang="ko-KR" sz="2800" i="1" dirty="0" err="1"/>
              <a:t>jednoj</a:t>
            </a:r>
            <a:r>
              <a:rPr lang="en-US" altLang="ko-KR" sz="2800" i="1" dirty="0"/>
              <a:t>. </a:t>
            </a:r>
          </a:p>
          <a:p>
            <a:pPr algn="just"/>
            <a:endParaRPr lang="en-US" altLang="ko-KR" sz="2800" i="1" dirty="0">
              <a:solidFill>
                <a:srgbClr val="C00000"/>
              </a:solidFill>
            </a:endParaRPr>
          </a:p>
          <a:p>
            <a:pPr marL="457200" indent="-457200" algn="just">
              <a:buFont typeface="Wingdings" panose="05000000000000000000" pitchFamily="2" charset="2"/>
              <a:buChar char="§"/>
            </a:pPr>
            <a:r>
              <a:rPr lang="en-US" altLang="ko-KR" sz="2800" i="1" dirty="0">
                <a:solidFill>
                  <a:srgbClr val="C00000"/>
                </a:solidFill>
              </a:rPr>
              <a:t>"</a:t>
            </a:r>
            <a:r>
              <a:rPr lang="en-US" altLang="ko-KR" sz="2800" i="1" dirty="0" err="1">
                <a:solidFill>
                  <a:srgbClr val="C00000"/>
                </a:solidFill>
              </a:rPr>
              <a:t>sposobnost</a:t>
            </a:r>
            <a:r>
              <a:rPr lang="en-US" altLang="ko-KR" sz="2800" i="1" dirty="0">
                <a:solidFill>
                  <a:srgbClr val="C00000"/>
                </a:solidFill>
              </a:rPr>
              <a:t> </a:t>
            </a:r>
            <a:r>
              <a:rPr lang="en-US" altLang="ko-KR" sz="2800" i="1" dirty="0" err="1">
                <a:solidFill>
                  <a:srgbClr val="C00000"/>
                </a:solidFill>
              </a:rPr>
              <a:t>proizvodnje</a:t>
            </a:r>
            <a:r>
              <a:rPr lang="en-US" altLang="ko-KR" sz="2800" i="1" dirty="0">
                <a:solidFill>
                  <a:srgbClr val="C00000"/>
                </a:solidFill>
              </a:rPr>
              <a:t> </a:t>
            </a:r>
            <a:r>
              <a:rPr lang="en-US" altLang="ko-KR" sz="2800" i="1" dirty="0" err="1">
                <a:solidFill>
                  <a:srgbClr val="C00000"/>
                </a:solidFill>
              </a:rPr>
              <a:t>ili</a:t>
            </a:r>
            <a:r>
              <a:rPr lang="en-US" altLang="ko-KR" sz="2800" i="1" dirty="0">
                <a:solidFill>
                  <a:srgbClr val="C00000"/>
                </a:solidFill>
              </a:rPr>
              <a:t> </a:t>
            </a:r>
            <a:r>
              <a:rPr lang="en-US" altLang="ko-KR" sz="2800" i="1" dirty="0" err="1">
                <a:solidFill>
                  <a:srgbClr val="C00000"/>
                </a:solidFill>
              </a:rPr>
              <a:t>korištenja</a:t>
            </a:r>
            <a:r>
              <a:rPr lang="en-US" altLang="ko-KR" sz="2800" i="1" dirty="0">
                <a:solidFill>
                  <a:srgbClr val="C00000"/>
                </a:solidFill>
              </a:rPr>
              <a:t> </a:t>
            </a:r>
            <a:r>
              <a:rPr lang="en-US" altLang="ko-KR" sz="2800" i="1" dirty="0" err="1">
                <a:solidFill>
                  <a:srgbClr val="C00000"/>
                </a:solidFill>
              </a:rPr>
              <a:t>originalnih</a:t>
            </a:r>
            <a:r>
              <a:rPr lang="en-US" altLang="ko-KR" sz="2800" i="1" dirty="0">
                <a:solidFill>
                  <a:srgbClr val="C00000"/>
                </a:solidFill>
              </a:rPr>
              <a:t> </a:t>
            </a:r>
            <a:r>
              <a:rPr lang="en-US" altLang="ko-KR" sz="2800" i="1" dirty="0" err="1">
                <a:solidFill>
                  <a:srgbClr val="C00000"/>
                </a:solidFill>
              </a:rPr>
              <a:t>i</a:t>
            </a:r>
            <a:r>
              <a:rPr lang="en-US" altLang="ko-KR" sz="2800" i="1" dirty="0">
                <a:solidFill>
                  <a:srgbClr val="C00000"/>
                </a:solidFill>
              </a:rPr>
              <a:t> </a:t>
            </a:r>
            <a:r>
              <a:rPr lang="en-US" altLang="ko-KR" sz="2800" i="1" dirty="0" err="1">
                <a:solidFill>
                  <a:srgbClr val="C00000"/>
                </a:solidFill>
              </a:rPr>
              <a:t>neobičnih</a:t>
            </a:r>
            <a:r>
              <a:rPr lang="en-US" altLang="ko-KR" sz="2800" i="1" dirty="0">
                <a:solidFill>
                  <a:srgbClr val="C00000"/>
                </a:solidFill>
              </a:rPr>
              <a:t> </a:t>
            </a:r>
            <a:r>
              <a:rPr lang="en-US" altLang="ko-KR" sz="2800" i="1" dirty="0" err="1">
                <a:solidFill>
                  <a:srgbClr val="C00000"/>
                </a:solidFill>
              </a:rPr>
              <a:t>ideja</a:t>
            </a:r>
            <a:r>
              <a:rPr lang="en-US" altLang="ko-KR" sz="2800" i="1" dirty="0">
                <a:solidFill>
                  <a:srgbClr val="C00000"/>
                </a:solidFill>
              </a:rPr>
              <a:t> </a:t>
            </a:r>
            <a:r>
              <a:rPr lang="hr-HR" altLang="ko-KR" sz="2800" i="1" dirty="0">
                <a:solidFill>
                  <a:srgbClr val="C00000"/>
                </a:solidFill>
              </a:rPr>
              <a:t>” </a:t>
            </a:r>
            <a:r>
              <a:rPr lang="en-GB" altLang="ko-KR" sz="2400" i="1" dirty="0"/>
              <a:t>(The Cambridge Dictionary)</a:t>
            </a:r>
            <a:r>
              <a:rPr lang="hr-HR" altLang="ko-KR" sz="2400" i="1" dirty="0"/>
              <a:t>; </a:t>
            </a:r>
            <a:r>
              <a:rPr lang="en-US" altLang="ko-KR" sz="2800" i="1" dirty="0">
                <a:solidFill>
                  <a:srgbClr val="C00000"/>
                </a:solidFill>
              </a:rPr>
              <a:t>"</a:t>
            </a:r>
            <a:r>
              <a:rPr lang="en-US" altLang="ko-KR" sz="2800" i="1" dirty="0" err="1">
                <a:solidFill>
                  <a:srgbClr val="C00000"/>
                </a:solidFill>
              </a:rPr>
              <a:t>sposobnost</a:t>
            </a:r>
            <a:r>
              <a:rPr lang="en-US" altLang="ko-KR" sz="2800" i="1" dirty="0">
                <a:solidFill>
                  <a:srgbClr val="C00000"/>
                </a:solidFill>
              </a:rPr>
              <a:t> </a:t>
            </a:r>
            <a:r>
              <a:rPr lang="en-US" altLang="ko-KR" sz="2800" i="1" dirty="0" err="1">
                <a:solidFill>
                  <a:srgbClr val="C00000"/>
                </a:solidFill>
              </a:rPr>
              <a:t>stvaranja</a:t>
            </a:r>
            <a:r>
              <a:rPr lang="en-US" altLang="ko-KR" sz="2800" i="1" dirty="0">
                <a:solidFill>
                  <a:srgbClr val="C00000"/>
                </a:solidFill>
              </a:rPr>
              <a:t>" </a:t>
            </a:r>
            <a:r>
              <a:rPr lang="en-US" altLang="ko-KR" sz="2800" i="1" dirty="0"/>
              <a:t>and</a:t>
            </a:r>
            <a:r>
              <a:rPr lang="en-US" altLang="ko-KR" sz="2800" i="1" dirty="0">
                <a:solidFill>
                  <a:srgbClr val="C00000"/>
                </a:solidFill>
              </a:rPr>
              <a:t>  "</a:t>
            </a:r>
            <a:r>
              <a:rPr lang="en-US" altLang="ko-KR" sz="2800" i="1" dirty="0" err="1">
                <a:solidFill>
                  <a:srgbClr val="C00000"/>
                </a:solidFill>
              </a:rPr>
              <a:t>osobna</a:t>
            </a:r>
            <a:r>
              <a:rPr lang="en-US" altLang="ko-KR" sz="2800" i="1" dirty="0">
                <a:solidFill>
                  <a:srgbClr val="C00000"/>
                </a:solidFill>
              </a:rPr>
              <a:t> </a:t>
            </a:r>
            <a:r>
              <a:rPr lang="en-US" altLang="ko-KR" sz="2800" i="1" dirty="0" err="1">
                <a:solidFill>
                  <a:srgbClr val="C00000"/>
                </a:solidFill>
              </a:rPr>
              <a:t>kreativna</a:t>
            </a:r>
            <a:r>
              <a:rPr lang="en-US" altLang="ko-KR" sz="2800" i="1" dirty="0">
                <a:solidFill>
                  <a:srgbClr val="C00000"/>
                </a:solidFill>
              </a:rPr>
              <a:t> </a:t>
            </a:r>
            <a:r>
              <a:rPr lang="en-US" altLang="ko-KR" sz="2800" i="1" dirty="0" err="1">
                <a:solidFill>
                  <a:srgbClr val="C00000"/>
                </a:solidFill>
              </a:rPr>
              <a:t>kvaliteta</a:t>
            </a:r>
            <a:r>
              <a:rPr lang="en-US" altLang="ko-KR" sz="2800" i="1" dirty="0">
                <a:solidFill>
                  <a:srgbClr val="C00000"/>
                </a:solidFill>
              </a:rPr>
              <a:t> </a:t>
            </a:r>
            <a:r>
              <a:rPr lang="hr-HR" altLang="ko-KR" sz="2800" i="1" dirty="0">
                <a:solidFill>
                  <a:srgbClr val="C00000"/>
                </a:solidFill>
              </a:rPr>
              <a:t>” </a:t>
            </a:r>
            <a:r>
              <a:rPr lang="en-GB" altLang="ko-KR" sz="2400" i="1" dirty="0"/>
              <a:t>(The Merriam-Webster Dictionary)</a:t>
            </a:r>
          </a:p>
          <a:p>
            <a:pPr algn="just"/>
            <a:endParaRPr lang="hr-HR" altLang="ko-KR" sz="2800" i="1" dirty="0">
              <a:solidFill>
                <a:srgbClr val="C00000"/>
              </a:solidFill>
            </a:endParaRPr>
          </a:p>
          <a:p>
            <a:pPr marL="457200" indent="-457200" algn="just">
              <a:buFont typeface="Wingdings" panose="05000000000000000000" pitchFamily="2" charset="2"/>
              <a:buChar char="§"/>
            </a:pPr>
            <a:r>
              <a:rPr lang="en-US" altLang="ko-KR" sz="2800" i="1" dirty="0">
                <a:solidFill>
                  <a:srgbClr val="C00000"/>
                </a:solidFill>
              </a:rPr>
              <a:t>"</a:t>
            </a:r>
            <a:r>
              <a:rPr lang="en-GB" altLang="ko-KR" sz="2800" i="1" dirty="0" err="1">
                <a:solidFill>
                  <a:srgbClr val="C00000"/>
                </a:solidFill>
              </a:rPr>
              <a:t>sposobnost</a:t>
            </a:r>
            <a:r>
              <a:rPr lang="en-GB" altLang="ko-KR" sz="2800" i="1" dirty="0">
                <a:solidFill>
                  <a:srgbClr val="C00000"/>
                </a:solidFill>
              </a:rPr>
              <a:t> da se </a:t>
            </a:r>
            <a:r>
              <a:rPr lang="en-GB" altLang="ko-KR" sz="2800" i="1" dirty="0" err="1">
                <a:solidFill>
                  <a:srgbClr val="C00000"/>
                </a:solidFill>
              </a:rPr>
              <a:t>proizvede</a:t>
            </a:r>
            <a:r>
              <a:rPr lang="en-GB" altLang="ko-KR" sz="2800" i="1" dirty="0">
                <a:solidFill>
                  <a:srgbClr val="C00000"/>
                </a:solidFill>
              </a:rPr>
              <a:t> rad koji je </a:t>
            </a:r>
            <a:r>
              <a:rPr lang="en-GB" altLang="ko-KR" sz="2800" i="1" dirty="0" err="1">
                <a:solidFill>
                  <a:srgbClr val="C00000"/>
                </a:solidFill>
              </a:rPr>
              <a:t>i</a:t>
            </a:r>
            <a:r>
              <a:rPr lang="en-GB" altLang="ko-KR" sz="2800" i="1" dirty="0">
                <a:solidFill>
                  <a:srgbClr val="C00000"/>
                </a:solidFill>
              </a:rPr>
              <a:t> </a:t>
            </a:r>
            <a:r>
              <a:rPr lang="en-GB" altLang="ko-KR" sz="2800" i="1" dirty="0" err="1">
                <a:solidFill>
                  <a:srgbClr val="C00000"/>
                </a:solidFill>
              </a:rPr>
              <a:t>nov</a:t>
            </a:r>
            <a:r>
              <a:rPr lang="en-GB" altLang="ko-KR" sz="2800" i="1" dirty="0">
                <a:solidFill>
                  <a:srgbClr val="C00000"/>
                </a:solidFill>
              </a:rPr>
              <a:t> (</a:t>
            </a:r>
            <a:r>
              <a:rPr lang="en-GB" altLang="ko-KR" sz="2800" i="1" dirty="0" err="1">
                <a:solidFill>
                  <a:srgbClr val="C00000"/>
                </a:solidFill>
              </a:rPr>
              <a:t>tj</a:t>
            </a:r>
            <a:r>
              <a:rPr lang="en-GB" altLang="ko-KR" sz="2800" i="1" dirty="0">
                <a:solidFill>
                  <a:srgbClr val="C00000"/>
                </a:solidFill>
              </a:rPr>
              <a:t>. </a:t>
            </a:r>
            <a:r>
              <a:rPr lang="en-GB" altLang="ko-KR" sz="2800" i="1" dirty="0" err="1">
                <a:solidFill>
                  <a:srgbClr val="C00000"/>
                </a:solidFill>
              </a:rPr>
              <a:t>originalan</a:t>
            </a:r>
            <a:r>
              <a:rPr lang="en-GB" altLang="ko-KR" sz="2800" i="1" dirty="0">
                <a:solidFill>
                  <a:srgbClr val="C00000"/>
                </a:solidFill>
              </a:rPr>
              <a:t>, </a:t>
            </a:r>
            <a:r>
              <a:rPr lang="en-GB" altLang="ko-KR" sz="2800" i="1" dirty="0" err="1">
                <a:solidFill>
                  <a:srgbClr val="C00000"/>
                </a:solidFill>
              </a:rPr>
              <a:t>neočekivan</a:t>
            </a:r>
            <a:r>
              <a:rPr lang="en-GB" altLang="ko-KR" sz="2800" i="1" dirty="0">
                <a:solidFill>
                  <a:srgbClr val="C00000"/>
                </a:solidFill>
              </a:rPr>
              <a:t>) </a:t>
            </a:r>
            <a:r>
              <a:rPr lang="en-GB" altLang="ko-KR" sz="2800" i="1" dirty="0" err="1">
                <a:solidFill>
                  <a:srgbClr val="C00000"/>
                </a:solidFill>
              </a:rPr>
              <a:t>i</a:t>
            </a:r>
            <a:r>
              <a:rPr lang="en-GB" altLang="ko-KR" sz="2800" i="1" dirty="0">
                <a:solidFill>
                  <a:srgbClr val="C00000"/>
                </a:solidFill>
              </a:rPr>
              <a:t> </a:t>
            </a:r>
            <a:r>
              <a:rPr lang="en-GB" altLang="ko-KR" sz="2800" i="1" dirty="0" err="1">
                <a:solidFill>
                  <a:srgbClr val="C00000"/>
                </a:solidFill>
              </a:rPr>
              <a:t>prikladan</a:t>
            </a:r>
            <a:r>
              <a:rPr lang="en-GB" altLang="ko-KR" sz="2800" i="1" dirty="0">
                <a:solidFill>
                  <a:srgbClr val="C00000"/>
                </a:solidFill>
              </a:rPr>
              <a:t> (</a:t>
            </a:r>
            <a:r>
              <a:rPr lang="en-GB" altLang="ko-KR" sz="2800" i="1" dirty="0" err="1">
                <a:solidFill>
                  <a:srgbClr val="C00000"/>
                </a:solidFill>
              </a:rPr>
              <a:t>tj</a:t>
            </a:r>
            <a:r>
              <a:rPr lang="en-GB" altLang="ko-KR" sz="2800" i="1" dirty="0">
                <a:solidFill>
                  <a:srgbClr val="C00000"/>
                </a:solidFill>
              </a:rPr>
              <a:t>. </a:t>
            </a:r>
            <a:r>
              <a:rPr lang="en-GB" altLang="ko-KR" sz="2800" i="1" dirty="0" err="1">
                <a:solidFill>
                  <a:srgbClr val="C00000"/>
                </a:solidFill>
              </a:rPr>
              <a:t>koristan</a:t>
            </a:r>
            <a:r>
              <a:rPr lang="en-GB" altLang="ko-KR" sz="2800" i="1" dirty="0">
                <a:solidFill>
                  <a:srgbClr val="C00000"/>
                </a:solidFill>
              </a:rPr>
              <a:t>, </a:t>
            </a:r>
            <a:r>
              <a:rPr lang="en-GB" altLang="ko-KR" sz="2800" i="1" dirty="0" err="1">
                <a:solidFill>
                  <a:srgbClr val="C00000"/>
                </a:solidFill>
              </a:rPr>
              <a:t>prilagodljiv</a:t>
            </a:r>
            <a:r>
              <a:rPr lang="en-GB" altLang="ko-KR" sz="2800" i="1" dirty="0">
                <a:solidFill>
                  <a:srgbClr val="C00000"/>
                </a:solidFill>
              </a:rPr>
              <a:t> s </a:t>
            </a:r>
            <a:r>
              <a:rPr lang="en-GB" altLang="ko-KR" sz="2800" i="1" dirty="0" err="1">
                <a:solidFill>
                  <a:srgbClr val="C00000"/>
                </a:solidFill>
              </a:rPr>
              <a:t>obzirom</a:t>
            </a:r>
            <a:r>
              <a:rPr lang="en-GB" altLang="ko-KR" sz="2800" i="1" dirty="0">
                <a:solidFill>
                  <a:srgbClr val="C00000"/>
                </a:solidFill>
              </a:rPr>
              <a:t> </a:t>
            </a:r>
            <a:r>
              <a:rPr lang="en-GB" altLang="ko-KR" sz="2800" i="1" dirty="0" err="1">
                <a:solidFill>
                  <a:srgbClr val="C00000"/>
                </a:solidFill>
              </a:rPr>
              <a:t>na</a:t>
            </a:r>
            <a:r>
              <a:rPr lang="en-GB" altLang="ko-KR" sz="2800" i="1" dirty="0">
                <a:solidFill>
                  <a:srgbClr val="C00000"/>
                </a:solidFill>
              </a:rPr>
              <a:t> </a:t>
            </a:r>
            <a:r>
              <a:rPr lang="en-GB" altLang="ko-KR" sz="2800" i="1" dirty="0" err="1">
                <a:solidFill>
                  <a:srgbClr val="C00000"/>
                </a:solidFill>
              </a:rPr>
              <a:t>ograničenja</a:t>
            </a:r>
            <a:r>
              <a:rPr lang="en-GB" altLang="ko-KR" sz="2800" i="1" dirty="0">
                <a:solidFill>
                  <a:srgbClr val="C00000"/>
                </a:solidFill>
              </a:rPr>
              <a:t> </a:t>
            </a:r>
            <a:r>
              <a:rPr lang="en-GB" altLang="ko-KR" sz="2800" i="1" dirty="0" err="1">
                <a:solidFill>
                  <a:srgbClr val="C00000"/>
                </a:solidFill>
              </a:rPr>
              <a:t>zadatka</a:t>
            </a:r>
            <a:r>
              <a:rPr lang="en-GB" altLang="ko-KR" sz="2800" i="1" dirty="0">
                <a:solidFill>
                  <a:srgbClr val="C00000"/>
                </a:solidFill>
              </a:rPr>
              <a:t>)</a:t>
            </a:r>
            <a:r>
              <a:rPr lang="hr-HR" altLang="ko-KR" sz="2800" i="1" dirty="0">
                <a:solidFill>
                  <a:srgbClr val="C00000"/>
                </a:solidFill>
              </a:rPr>
              <a:t>”</a:t>
            </a:r>
            <a:r>
              <a:rPr lang="hr-HR" altLang="ko-KR" sz="2800" i="1" dirty="0"/>
              <a:t> </a:t>
            </a:r>
            <a:r>
              <a:rPr lang="hr-HR" altLang="ko-KR" sz="2400" i="1" dirty="0"/>
              <a:t>(</a:t>
            </a:r>
            <a:r>
              <a:rPr lang="en-GB" altLang="ko-KR" sz="2400" i="1" dirty="0"/>
              <a:t>Sternberg and Lubart, 1999, p. 3) </a:t>
            </a:r>
            <a:endParaRPr lang="hr-HR" altLang="ko-KR" sz="2400" i="1" dirty="0"/>
          </a:p>
          <a:p>
            <a:pPr algn="just"/>
            <a:endParaRPr lang="hr-HR" altLang="ko-KR" sz="2400" i="1" dirty="0"/>
          </a:p>
          <a:p>
            <a:pPr marL="457200" indent="-457200" algn="just">
              <a:buFont typeface="Wingdings" panose="05000000000000000000" pitchFamily="2" charset="2"/>
              <a:buChar char="§"/>
            </a:pPr>
            <a:r>
              <a:rPr lang="en-US" altLang="ko-KR" sz="2800" i="1" dirty="0">
                <a:solidFill>
                  <a:srgbClr val="C00000"/>
                </a:solidFill>
              </a:rPr>
              <a:t>"</a:t>
            </a:r>
            <a:r>
              <a:rPr lang="en-US" altLang="ko-KR" sz="2800" i="1" dirty="0" err="1">
                <a:solidFill>
                  <a:srgbClr val="C00000"/>
                </a:solidFill>
              </a:rPr>
              <a:t>kreativnost</a:t>
            </a:r>
            <a:r>
              <a:rPr lang="en-US" altLang="ko-KR" sz="2800" i="1" dirty="0">
                <a:solidFill>
                  <a:srgbClr val="C00000"/>
                </a:solidFill>
              </a:rPr>
              <a:t> je </a:t>
            </a:r>
            <a:r>
              <a:rPr lang="en-US" altLang="ko-KR" sz="2800" i="1" dirty="0" err="1">
                <a:solidFill>
                  <a:srgbClr val="C00000"/>
                </a:solidFill>
              </a:rPr>
              <a:t>proizvodnja</a:t>
            </a:r>
            <a:r>
              <a:rPr lang="en-US" altLang="ko-KR" sz="2800" i="1" dirty="0">
                <a:solidFill>
                  <a:srgbClr val="C00000"/>
                </a:solidFill>
              </a:rPr>
              <a:t> </a:t>
            </a:r>
            <a:r>
              <a:rPr lang="en-US" altLang="ko-KR" sz="2800" i="1" dirty="0" err="1">
                <a:solidFill>
                  <a:srgbClr val="C00000"/>
                </a:solidFill>
              </a:rPr>
              <a:t>nečega</a:t>
            </a:r>
            <a:r>
              <a:rPr lang="en-US" altLang="ko-KR" sz="2800" i="1" dirty="0">
                <a:solidFill>
                  <a:srgbClr val="C00000"/>
                </a:solidFill>
              </a:rPr>
              <a:t> </a:t>
            </a:r>
            <a:r>
              <a:rPr lang="en-US" altLang="ko-KR" sz="2800" i="1" dirty="0" err="1">
                <a:solidFill>
                  <a:srgbClr val="C00000"/>
                </a:solidFill>
              </a:rPr>
              <a:t>što</a:t>
            </a:r>
            <a:r>
              <a:rPr lang="en-US" altLang="ko-KR" sz="2800" i="1" dirty="0">
                <a:solidFill>
                  <a:srgbClr val="C00000"/>
                </a:solidFill>
              </a:rPr>
              <a:t> je </a:t>
            </a:r>
            <a:r>
              <a:rPr lang="en-US" altLang="ko-KR" sz="2800" i="1" dirty="0" err="1">
                <a:solidFill>
                  <a:srgbClr val="C00000"/>
                </a:solidFill>
              </a:rPr>
              <a:t>i</a:t>
            </a:r>
            <a:r>
              <a:rPr lang="en-US" altLang="ko-KR" sz="2800" i="1" dirty="0">
                <a:solidFill>
                  <a:srgbClr val="C00000"/>
                </a:solidFill>
              </a:rPr>
              <a:t> novo </a:t>
            </a:r>
            <a:r>
              <a:rPr lang="en-US" altLang="ko-KR" sz="2800" i="1" dirty="0" err="1">
                <a:solidFill>
                  <a:srgbClr val="C00000"/>
                </a:solidFill>
              </a:rPr>
              <a:t>i</a:t>
            </a:r>
            <a:r>
              <a:rPr lang="en-US" altLang="ko-KR" sz="2800" i="1" dirty="0">
                <a:solidFill>
                  <a:srgbClr val="C00000"/>
                </a:solidFill>
              </a:rPr>
              <a:t> </a:t>
            </a:r>
            <a:r>
              <a:rPr lang="en-US" altLang="ko-KR" sz="2800" i="1" dirty="0" err="1">
                <a:solidFill>
                  <a:srgbClr val="C00000"/>
                </a:solidFill>
              </a:rPr>
              <a:t>uistinu</a:t>
            </a:r>
            <a:r>
              <a:rPr lang="en-US" altLang="ko-KR" sz="2800" i="1" dirty="0">
                <a:solidFill>
                  <a:srgbClr val="C00000"/>
                </a:solidFill>
              </a:rPr>
              <a:t> </a:t>
            </a:r>
            <a:r>
              <a:rPr lang="en-US" altLang="ko-KR" sz="2800" i="1" dirty="0" err="1">
                <a:solidFill>
                  <a:srgbClr val="C00000"/>
                </a:solidFill>
              </a:rPr>
              <a:t>vrijedno</a:t>
            </a:r>
            <a:r>
              <a:rPr lang="hr-HR" altLang="ko-KR" sz="2800" i="1" dirty="0">
                <a:solidFill>
                  <a:srgbClr val="C00000"/>
                </a:solidFill>
              </a:rPr>
              <a:t>” </a:t>
            </a:r>
            <a:r>
              <a:rPr lang="hr-HR" altLang="ko-KR" sz="2400" i="1" dirty="0"/>
              <a:t>(</a:t>
            </a:r>
            <a:r>
              <a:rPr lang="en-US" altLang="ko-KR" sz="2400" i="1" dirty="0"/>
              <a:t>Rothenberg</a:t>
            </a:r>
            <a:r>
              <a:rPr lang="hr-HR" altLang="ko-KR" sz="2400" i="1" dirty="0"/>
              <a:t>,</a:t>
            </a:r>
            <a:r>
              <a:rPr lang="en-US" altLang="ko-KR" sz="2400" i="1" dirty="0"/>
              <a:t> 1990, p. 5) </a:t>
            </a:r>
            <a:endParaRPr lang="hr-HR" altLang="ko-KR" sz="2400" i="1" dirty="0"/>
          </a:p>
          <a:p>
            <a:pPr marL="457200" indent="-457200" algn="just">
              <a:buFont typeface="Wingdings" panose="05000000000000000000" pitchFamily="2" charset="2"/>
              <a:buChar char="§"/>
            </a:pPr>
            <a:endParaRPr lang="hr-HR" altLang="ko-KR" sz="2400" i="1" dirty="0"/>
          </a:p>
          <a:p>
            <a:pPr marL="457200" indent="-457200" algn="just">
              <a:buFont typeface="Wingdings" panose="05000000000000000000" pitchFamily="2" charset="2"/>
              <a:buChar char="§"/>
            </a:pPr>
            <a:r>
              <a:rPr lang="hr-HR" altLang="ko-KR" sz="2800" i="1" dirty="0">
                <a:solidFill>
                  <a:srgbClr val="C00000"/>
                </a:solidFill>
              </a:rPr>
              <a:t>”</a:t>
            </a:r>
            <a:r>
              <a:rPr lang="en-GB" altLang="ko-KR" sz="2800" i="1" dirty="0">
                <a:solidFill>
                  <a:srgbClr val="C00000"/>
                </a:solidFill>
              </a:rPr>
              <a:t> </a:t>
            </a:r>
            <a:r>
              <a:rPr lang="en-GB" altLang="ko-KR" sz="2800" i="1" dirty="0" err="1">
                <a:solidFill>
                  <a:srgbClr val="C00000"/>
                </a:solidFill>
              </a:rPr>
              <a:t>kreativnost</a:t>
            </a:r>
            <a:r>
              <a:rPr lang="en-GB" altLang="ko-KR" sz="2800" i="1" dirty="0">
                <a:solidFill>
                  <a:srgbClr val="C00000"/>
                </a:solidFill>
              </a:rPr>
              <a:t> </a:t>
            </a:r>
            <a:r>
              <a:rPr lang="en-GB" altLang="ko-KR" sz="2800" i="1" dirty="0" err="1">
                <a:solidFill>
                  <a:srgbClr val="C00000"/>
                </a:solidFill>
              </a:rPr>
              <a:t>proces</a:t>
            </a:r>
            <a:r>
              <a:rPr lang="en-GB" altLang="ko-KR" sz="2800" i="1" dirty="0">
                <a:solidFill>
                  <a:srgbClr val="C00000"/>
                </a:solidFill>
              </a:rPr>
              <a:t> </a:t>
            </a:r>
            <a:r>
              <a:rPr lang="en-GB" altLang="ko-KR" sz="2800" i="1" dirty="0" err="1">
                <a:solidFill>
                  <a:srgbClr val="C00000"/>
                </a:solidFill>
              </a:rPr>
              <a:t>razvoja</a:t>
            </a:r>
            <a:r>
              <a:rPr lang="en-GB" altLang="ko-KR" sz="2800" i="1" dirty="0">
                <a:solidFill>
                  <a:srgbClr val="C00000"/>
                </a:solidFill>
              </a:rPr>
              <a:t> </a:t>
            </a:r>
            <a:r>
              <a:rPr lang="en-GB" altLang="ko-KR" sz="2800" i="1" dirty="0" err="1">
                <a:solidFill>
                  <a:srgbClr val="C00000"/>
                </a:solidFill>
              </a:rPr>
              <a:t>originalnog</a:t>
            </a:r>
            <a:r>
              <a:rPr lang="en-GB" altLang="ko-KR" sz="2800" i="1" dirty="0">
                <a:solidFill>
                  <a:srgbClr val="C00000"/>
                </a:solidFill>
              </a:rPr>
              <a:t>, </a:t>
            </a:r>
            <a:r>
              <a:rPr lang="en-GB" altLang="ko-KR" sz="2800" i="1" dirty="0" err="1">
                <a:solidFill>
                  <a:srgbClr val="C00000"/>
                </a:solidFill>
              </a:rPr>
              <a:t>novog</a:t>
            </a:r>
            <a:r>
              <a:rPr lang="en-GB" altLang="ko-KR" sz="2800" i="1" dirty="0">
                <a:solidFill>
                  <a:srgbClr val="C00000"/>
                </a:solidFill>
              </a:rPr>
              <a:t>, </a:t>
            </a:r>
            <a:r>
              <a:rPr lang="en-GB" altLang="ko-KR" sz="2800" i="1" dirty="0" err="1">
                <a:solidFill>
                  <a:srgbClr val="C00000"/>
                </a:solidFill>
              </a:rPr>
              <a:t>ali</a:t>
            </a:r>
            <a:r>
              <a:rPr lang="en-GB" altLang="ko-KR" sz="2800" i="1" dirty="0">
                <a:solidFill>
                  <a:srgbClr val="C00000"/>
                </a:solidFill>
              </a:rPr>
              <a:t> </a:t>
            </a:r>
            <a:r>
              <a:rPr lang="en-GB" altLang="ko-KR" sz="2800" i="1" dirty="0" err="1">
                <a:solidFill>
                  <a:srgbClr val="C00000"/>
                </a:solidFill>
              </a:rPr>
              <a:t>prikladnog</a:t>
            </a:r>
            <a:r>
              <a:rPr lang="en-GB" altLang="ko-KR" sz="2800" i="1" dirty="0">
                <a:solidFill>
                  <a:srgbClr val="C00000"/>
                </a:solidFill>
              </a:rPr>
              <a:t> </a:t>
            </a:r>
            <a:r>
              <a:rPr lang="en-GB" altLang="ko-KR" sz="2800" i="1" dirty="0" err="1">
                <a:solidFill>
                  <a:srgbClr val="C00000"/>
                </a:solidFill>
              </a:rPr>
              <a:t>odgovora</a:t>
            </a:r>
            <a:r>
              <a:rPr lang="en-GB" altLang="ko-KR" sz="2800" i="1" dirty="0">
                <a:solidFill>
                  <a:srgbClr val="C00000"/>
                </a:solidFill>
              </a:rPr>
              <a:t> </a:t>
            </a:r>
            <a:r>
              <a:rPr lang="en-GB" altLang="ko-KR" sz="2800" i="1" dirty="0" err="1">
                <a:solidFill>
                  <a:srgbClr val="C00000"/>
                </a:solidFill>
              </a:rPr>
              <a:t>na</a:t>
            </a:r>
            <a:r>
              <a:rPr lang="en-GB" altLang="ko-KR" sz="2800" i="1" dirty="0">
                <a:solidFill>
                  <a:srgbClr val="C00000"/>
                </a:solidFill>
              </a:rPr>
              <a:t> problem</a:t>
            </a:r>
            <a:r>
              <a:rPr lang="hr-HR" altLang="ko-KR" sz="2800" i="1" dirty="0">
                <a:solidFill>
                  <a:srgbClr val="C00000"/>
                </a:solidFill>
              </a:rPr>
              <a:t>” </a:t>
            </a:r>
            <a:r>
              <a:rPr lang="hr-HR" altLang="ko-KR" sz="2400" i="1" dirty="0"/>
              <a:t>(Chaudhary, 2018, p. 171) </a:t>
            </a:r>
            <a:endParaRPr lang="en-GB" altLang="ko-KR" sz="2800" i="1" dirty="0"/>
          </a:p>
        </p:txBody>
      </p:sp>
    </p:spTree>
    <p:extLst>
      <p:ext uri="{BB962C8B-B14F-4D97-AF65-F5344CB8AC3E}">
        <p14:creationId xmlns:p14="http://schemas.microsoft.com/office/powerpoint/2010/main" val="1274236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graphicFrame>
        <p:nvGraphicFramePr>
          <p:cNvPr id="2" name="Diagram 1"/>
          <p:cNvGraphicFramePr/>
          <p:nvPr>
            <p:extLst>
              <p:ext uri="{D42A27DB-BD31-4B8C-83A1-F6EECF244321}">
                <p14:modId xmlns:p14="http://schemas.microsoft.com/office/powerpoint/2010/main" val="2779527723"/>
              </p:ext>
            </p:extLst>
          </p:nvPr>
        </p:nvGraphicFramePr>
        <p:xfrm>
          <a:off x="938058" y="1948134"/>
          <a:ext cx="16283142"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162300"/>
            <a:ext cx="16206943" cy="3970318"/>
          </a:xfrm>
          <a:prstGeom prst="rect">
            <a:avLst/>
          </a:prstGeom>
          <a:noFill/>
          <a:ln>
            <a:solidFill>
              <a:srgbClr val="E12227"/>
            </a:solidFill>
          </a:ln>
        </p:spPr>
        <p:txBody>
          <a:bodyPr wrap="square" rtlCol="0">
            <a:spAutoFit/>
          </a:bodyPr>
          <a:lstStyle/>
          <a:p>
            <a:pPr algn="just"/>
            <a:endParaRPr lang="hr-HR" altLang="ko-KR" sz="2800" i="1" dirty="0"/>
          </a:p>
          <a:p>
            <a:pPr algn="just"/>
            <a:r>
              <a:rPr lang="en-GB" altLang="ko-KR" sz="2800" i="1" dirty="0"/>
              <a:t>Sternberg and Lubart (1991, 1992) </a:t>
            </a:r>
            <a:r>
              <a:rPr lang="en-GB" altLang="ko-KR" sz="2800" i="1" dirty="0" err="1"/>
              <a:t>su</a:t>
            </a:r>
            <a:r>
              <a:rPr lang="en-GB" altLang="ko-KR" sz="2800" i="1" dirty="0"/>
              <a:t> </a:t>
            </a:r>
            <a:r>
              <a:rPr lang="en-GB" altLang="ko-KR" sz="2800" i="1" dirty="0" err="1"/>
              <a:t>predložili</a:t>
            </a:r>
            <a:r>
              <a:rPr lang="en-GB" altLang="ko-KR" sz="2800" i="1" dirty="0"/>
              <a:t> </a:t>
            </a:r>
            <a:r>
              <a:rPr lang="en-GB" altLang="ko-KR" sz="2800" i="1" dirty="0" err="1">
                <a:solidFill>
                  <a:srgbClr val="FF0000"/>
                </a:solidFill>
              </a:rPr>
              <a:t>Investicijsku</a:t>
            </a:r>
            <a:r>
              <a:rPr lang="en-GB" altLang="ko-KR" sz="2800" i="1" dirty="0">
                <a:solidFill>
                  <a:srgbClr val="FF0000"/>
                </a:solidFill>
              </a:rPr>
              <a:t> </a:t>
            </a:r>
            <a:r>
              <a:rPr lang="en-GB" altLang="ko-KR" sz="2800" i="1" dirty="0" err="1">
                <a:solidFill>
                  <a:srgbClr val="FF0000"/>
                </a:solidFill>
              </a:rPr>
              <a:t>teoriju</a:t>
            </a:r>
            <a:r>
              <a:rPr lang="en-GB" altLang="ko-KR" sz="2800" i="1" dirty="0">
                <a:solidFill>
                  <a:srgbClr val="FF0000"/>
                </a:solidFill>
              </a:rPr>
              <a:t> </a:t>
            </a:r>
            <a:r>
              <a:rPr lang="en-GB" altLang="ko-KR" sz="2800" i="1" dirty="0" err="1">
                <a:solidFill>
                  <a:srgbClr val="FF0000"/>
                </a:solidFill>
              </a:rPr>
              <a:t>kreativnosti</a:t>
            </a:r>
            <a:r>
              <a:rPr lang="en-GB" altLang="ko-KR" sz="2800" i="1" dirty="0"/>
              <a:t>, </a:t>
            </a:r>
            <a:r>
              <a:rPr lang="en-GB" altLang="ko-KR" sz="2800" i="1" dirty="0" err="1"/>
              <a:t>koja</a:t>
            </a:r>
            <a:r>
              <a:rPr lang="en-GB" altLang="ko-KR" sz="2800" i="1" dirty="0"/>
              <a:t> </a:t>
            </a:r>
            <a:r>
              <a:rPr lang="en-GB" altLang="ko-KR" sz="2800" i="1" dirty="0" err="1"/>
              <a:t>kaže</a:t>
            </a:r>
            <a:r>
              <a:rPr lang="en-GB" altLang="ko-KR" sz="2800" i="1" dirty="0"/>
              <a:t> da je </a:t>
            </a:r>
            <a:r>
              <a:rPr lang="en-GB" altLang="ko-KR" sz="2800" i="1" dirty="0" err="1"/>
              <a:t>kreativnost</a:t>
            </a:r>
            <a:r>
              <a:rPr lang="en-GB" altLang="ko-KR" sz="2800" i="1" dirty="0"/>
              <a:t> </a:t>
            </a:r>
            <a:r>
              <a:rPr lang="en-GB" altLang="ko-KR" sz="2800" i="1" dirty="0" err="1"/>
              <a:t>velikim</a:t>
            </a:r>
            <a:r>
              <a:rPr lang="en-GB" altLang="ko-KR" sz="2800" i="1" dirty="0"/>
              <a:t> </a:t>
            </a:r>
            <a:r>
              <a:rPr lang="en-GB" altLang="ko-KR" sz="2800" i="1" dirty="0" err="1"/>
              <a:t>dijelom</a:t>
            </a:r>
            <a:r>
              <a:rPr lang="en-GB" altLang="ko-KR" sz="2800" i="1" dirty="0"/>
              <a:t> </a:t>
            </a:r>
            <a:r>
              <a:rPr lang="en-GB" altLang="ko-KR" sz="2800" i="1" dirty="0" err="1"/>
              <a:t>odluka</a:t>
            </a:r>
            <a:r>
              <a:rPr lang="en-GB" altLang="ko-KR" sz="2800" i="1" dirty="0"/>
              <a:t> </a:t>
            </a:r>
            <a:r>
              <a:rPr lang="en-GB" altLang="ko-KR" sz="2800" i="1" dirty="0" err="1">
                <a:solidFill>
                  <a:srgbClr val="FF0000"/>
                </a:solidFill>
              </a:rPr>
              <a:t>kupiti</a:t>
            </a:r>
            <a:r>
              <a:rPr lang="en-GB" altLang="ko-KR" sz="2800" i="1" dirty="0">
                <a:solidFill>
                  <a:srgbClr val="FF0000"/>
                </a:solidFill>
              </a:rPr>
              <a:t> </a:t>
            </a:r>
            <a:r>
              <a:rPr lang="en-GB" altLang="ko-KR" sz="2800" i="1" dirty="0" err="1">
                <a:solidFill>
                  <a:srgbClr val="FF0000"/>
                </a:solidFill>
              </a:rPr>
              <a:t>jeftino</a:t>
            </a:r>
            <a:r>
              <a:rPr lang="en-GB" altLang="ko-KR" sz="2800" i="1" dirty="0">
                <a:solidFill>
                  <a:srgbClr val="FF0000"/>
                </a:solidFill>
              </a:rPr>
              <a:t> </a:t>
            </a:r>
            <a:r>
              <a:rPr lang="en-GB" altLang="ko-KR" sz="2800" i="1" dirty="0" err="1">
                <a:solidFill>
                  <a:srgbClr val="FF0000"/>
                </a:solidFill>
              </a:rPr>
              <a:t>i</a:t>
            </a:r>
            <a:r>
              <a:rPr lang="en-GB" altLang="ko-KR" sz="2800" i="1" dirty="0">
                <a:solidFill>
                  <a:srgbClr val="FF0000"/>
                </a:solidFill>
              </a:rPr>
              <a:t> </a:t>
            </a:r>
            <a:r>
              <a:rPr lang="en-GB" altLang="ko-KR" sz="2800" i="1" dirty="0" err="1">
                <a:solidFill>
                  <a:srgbClr val="FF0000"/>
                </a:solidFill>
              </a:rPr>
              <a:t>prodati</a:t>
            </a:r>
            <a:r>
              <a:rPr lang="en-GB" altLang="ko-KR" sz="2800" i="1" dirty="0">
                <a:solidFill>
                  <a:srgbClr val="FF0000"/>
                </a:solidFill>
              </a:rPr>
              <a:t> </a:t>
            </a:r>
            <a:r>
              <a:rPr lang="en-GB" altLang="ko-KR" sz="2800" i="1" dirty="0" err="1">
                <a:solidFill>
                  <a:srgbClr val="FF0000"/>
                </a:solidFill>
              </a:rPr>
              <a:t>visoko</a:t>
            </a:r>
            <a:r>
              <a:rPr lang="en-GB" altLang="ko-KR" sz="2800" i="1" dirty="0"/>
              <a:t> u </a:t>
            </a:r>
            <a:r>
              <a:rPr lang="en-GB" altLang="ko-KR" sz="2800" i="1" dirty="0" err="1"/>
              <a:t>svijetu</a:t>
            </a:r>
            <a:r>
              <a:rPr lang="en-GB" altLang="ko-KR" sz="2800" i="1" dirty="0"/>
              <a:t> </a:t>
            </a:r>
            <a:r>
              <a:rPr lang="en-GB" altLang="ko-KR" sz="2800" i="1" dirty="0" err="1"/>
              <a:t>ideja</a:t>
            </a:r>
            <a:r>
              <a:rPr lang="en-GB" altLang="ko-KR" sz="2800" i="1" dirty="0"/>
              <a:t> </a:t>
            </a:r>
            <a:endParaRPr lang="hr-HR" altLang="ko-KR" sz="2800" i="1" dirty="0"/>
          </a:p>
          <a:p>
            <a:pPr algn="just"/>
            <a:endParaRPr lang="hr-HR" altLang="ko-KR" sz="2800" i="1" dirty="0"/>
          </a:p>
          <a:p>
            <a:pPr algn="just"/>
            <a:r>
              <a:rPr lang="en-GB" altLang="ko-KR" sz="2800" i="1" dirty="0" err="1"/>
              <a:t>Kreativni</a:t>
            </a:r>
            <a:r>
              <a:rPr lang="en-GB" altLang="ko-KR" sz="2800" i="1" dirty="0"/>
              <a:t> </a:t>
            </a:r>
            <a:r>
              <a:rPr lang="en-GB" altLang="ko-KR" sz="2800" i="1" dirty="0" err="1"/>
              <a:t>ljudi</a:t>
            </a:r>
            <a:r>
              <a:rPr lang="en-GB" altLang="ko-KR" sz="2800" i="1" dirty="0"/>
              <a:t>, </a:t>
            </a:r>
            <a:r>
              <a:rPr lang="en-GB" altLang="ko-KR" sz="2800" i="1" dirty="0" err="1"/>
              <a:t>poput</a:t>
            </a:r>
            <a:r>
              <a:rPr lang="en-GB" altLang="ko-KR" sz="2800" i="1" dirty="0"/>
              <a:t> </a:t>
            </a:r>
            <a:r>
              <a:rPr lang="en-GB" altLang="ko-KR" sz="2800" i="1" dirty="0" err="1"/>
              <a:t>dobrih</a:t>
            </a:r>
            <a:r>
              <a:rPr lang="en-GB" altLang="ko-KR" sz="2800" i="1" dirty="0"/>
              <a:t> </a:t>
            </a:r>
            <a:r>
              <a:rPr lang="en-GB" altLang="ko-KR" sz="2800" i="1" dirty="0" err="1"/>
              <a:t>investitora</a:t>
            </a:r>
            <a:r>
              <a:rPr lang="en-GB" altLang="ko-KR" sz="2800" i="1" dirty="0"/>
              <a:t>, </a:t>
            </a:r>
            <a:r>
              <a:rPr lang="en-GB" altLang="ko-KR" sz="2800" i="1" dirty="0" err="1"/>
              <a:t>razvijaju</a:t>
            </a:r>
            <a:r>
              <a:rPr lang="en-GB" altLang="ko-KR" sz="2800" i="1" dirty="0"/>
              <a:t> </a:t>
            </a:r>
            <a:r>
              <a:rPr lang="en-GB" altLang="ko-KR" sz="2800" i="1" dirty="0" err="1"/>
              <a:t>ideje</a:t>
            </a:r>
            <a:r>
              <a:rPr lang="en-GB" altLang="ko-KR" sz="2800" i="1" dirty="0"/>
              <a:t> </a:t>
            </a:r>
            <a:r>
              <a:rPr lang="en-GB" altLang="ko-KR" sz="2800" i="1" dirty="0" err="1"/>
              <a:t>koje</a:t>
            </a:r>
            <a:r>
              <a:rPr lang="en-GB" altLang="ko-KR" sz="2800" i="1" dirty="0"/>
              <a:t> se u to </a:t>
            </a:r>
            <a:r>
              <a:rPr lang="en-GB" altLang="ko-KR" sz="2800" i="1" dirty="0" err="1"/>
              <a:t>vrijeme</a:t>
            </a:r>
            <a:r>
              <a:rPr lang="en-GB" altLang="ko-KR" sz="2800" i="1" dirty="0"/>
              <a:t> </a:t>
            </a:r>
            <a:r>
              <a:rPr lang="en-GB" altLang="ko-KR" sz="2800" i="1" dirty="0" err="1"/>
              <a:t>smatraju</a:t>
            </a:r>
            <a:r>
              <a:rPr lang="en-GB" altLang="ko-KR" sz="2800" i="1" dirty="0"/>
              <a:t> </a:t>
            </a:r>
            <a:r>
              <a:rPr lang="en-GB" altLang="ko-KR" sz="2800" i="1" dirty="0" err="1"/>
              <a:t>novima</a:t>
            </a:r>
            <a:r>
              <a:rPr lang="en-GB" altLang="ko-KR" sz="2800" i="1" dirty="0"/>
              <a:t> </a:t>
            </a:r>
            <a:r>
              <a:rPr lang="en-GB" altLang="ko-KR" sz="2800" i="1" dirty="0" err="1"/>
              <a:t>i</a:t>
            </a:r>
            <a:r>
              <a:rPr lang="en-GB" altLang="ko-KR" sz="2800" i="1" dirty="0"/>
              <a:t> </a:t>
            </a:r>
            <a:r>
              <a:rPr lang="en-GB" altLang="ko-KR" sz="2800" i="1" dirty="0" err="1"/>
              <a:t>možda</a:t>
            </a:r>
            <a:r>
              <a:rPr lang="en-GB" altLang="ko-KR" sz="2800" i="1" dirty="0"/>
              <a:t> </a:t>
            </a:r>
            <a:r>
              <a:rPr lang="en-GB" altLang="ko-KR" sz="2800" i="1" dirty="0" err="1"/>
              <a:t>čak</a:t>
            </a:r>
            <a:r>
              <a:rPr lang="en-GB" altLang="ko-KR" sz="2800" i="1" dirty="0"/>
              <a:t> </a:t>
            </a:r>
            <a:r>
              <a:rPr lang="en-GB" altLang="ko-KR" sz="2800" i="1" dirty="0" err="1"/>
              <a:t>i</a:t>
            </a:r>
            <a:r>
              <a:rPr lang="en-GB" altLang="ko-KR" sz="2800" i="1" dirty="0"/>
              <a:t> </a:t>
            </a:r>
            <a:r>
              <a:rPr lang="en-GB" altLang="ko-KR" sz="2800" i="1" dirty="0" err="1"/>
              <a:t>pomalo</a:t>
            </a:r>
            <a:r>
              <a:rPr lang="en-GB" altLang="ko-KR" sz="2800" i="1" dirty="0"/>
              <a:t> </a:t>
            </a:r>
            <a:r>
              <a:rPr lang="en-GB" altLang="ko-KR" sz="2800" i="1" dirty="0" err="1"/>
              <a:t>smiješnim</a:t>
            </a:r>
            <a:r>
              <a:rPr lang="en-GB" altLang="ko-KR" sz="2800" i="1" dirty="0"/>
              <a:t>. </a:t>
            </a:r>
            <a:r>
              <a:rPr lang="en-GB" altLang="ko-KR" sz="2800" i="1" dirty="0" err="1"/>
              <a:t>Kreativci</a:t>
            </a:r>
            <a:r>
              <a:rPr lang="en-GB" altLang="ko-KR" sz="2800" i="1" dirty="0"/>
              <a:t>, </a:t>
            </a:r>
            <a:r>
              <a:rPr lang="en-GB" altLang="ko-KR" sz="2800" i="1" dirty="0" err="1"/>
              <a:t>slikovito</a:t>
            </a:r>
            <a:r>
              <a:rPr lang="en-GB" altLang="ko-KR" sz="2800" i="1" dirty="0"/>
              <a:t> </a:t>
            </a:r>
            <a:r>
              <a:rPr lang="en-GB" altLang="ko-KR" sz="2800" i="1" dirty="0" err="1"/>
              <a:t>govoreći</a:t>
            </a:r>
            <a:r>
              <a:rPr lang="en-GB" altLang="ko-KR" sz="2800" i="1" dirty="0"/>
              <a:t>, “</a:t>
            </a:r>
            <a:r>
              <a:rPr lang="en-GB" altLang="ko-KR" sz="2800" i="1" dirty="0" err="1">
                <a:solidFill>
                  <a:srgbClr val="FF0000"/>
                </a:solidFill>
              </a:rPr>
              <a:t>kupuju</a:t>
            </a:r>
            <a:r>
              <a:rPr lang="en-GB" altLang="ko-KR" sz="2800" i="1" dirty="0">
                <a:solidFill>
                  <a:srgbClr val="FF0000"/>
                </a:solidFill>
              </a:rPr>
              <a:t> po </a:t>
            </a:r>
            <a:r>
              <a:rPr lang="en-GB" altLang="ko-KR" sz="2800" i="1" dirty="0" err="1">
                <a:solidFill>
                  <a:srgbClr val="FF0000"/>
                </a:solidFill>
              </a:rPr>
              <a:t>niskoj</a:t>
            </a:r>
            <a:r>
              <a:rPr lang="en-GB" altLang="ko-KR" sz="2800" i="1" dirty="0">
                <a:solidFill>
                  <a:srgbClr val="FF0000"/>
                </a:solidFill>
              </a:rPr>
              <a:t> </a:t>
            </a:r>
            <a:r>
              <a:rPr lang="en-GB" altLang="ko-KR" sz="2800" i="1" dirty="0" err="1">
                <a:solidFill>
                  <a:srgbClr val="FF0000"/>
                </a:solidFill>
              </a:rPr>
              <a:t>cijeni</a:t>
            </a:r>
            <a:r>
              <a:rPr lang="en-GB" altLang="ko-KR" sz="2800" i="1" dirty="0"/>
              <a:t>” </a:t>
            </a:r>
          </a:p>
          <a:p>
            <a:pPr algn="just"/>
            <a:endParaRPr lang="en-GB" altLang="ko-KR" sz="2800" i="1" dirty="0">
              <a:solidFill>
                <a:srgbClr val="E12227"/>
              </a:solidFill>
            </a:endParaRPr>
          </a:p>
          <a:p>
            <a:pPr algn="just"/>
            <a:r>
              <a:rPr lang="en-GB" altLang="ko-KR" sz="2800" i="1" dirty="0" err="1"/>
              <a:t>Nakon</a:t>
            </a:r>
            <a:r>
              <a:rPr lang="en-GB" altLang="ko-KR" sz="2800" i="1" dirty="0"/>
              <a:t> </a:t>
            </a:r>
            <a:r>
              <a:rPr lang="en-GB" altLang="ko-KR" sz="2800" i="1" dirty="0" err="1"/>
              <a:t>što</a:t>
            </a:r>
            <a:r>
              <a:rPr lang="en-GB" altLang="ko-KR" sz="2800" i="1" dirty="0"/>
              <a:t> </a:t>
            </a:r>
            <a:r>
              <a:rPr lang="en-GB" altLang="ko-KR" sz="2800" i="1" dirty="0" err="1"/>
              <a:t>su</a:t>
            </a:r>
            <a:r>
              <a:rPr lang="en-GB" altLang="ko-KR" sz="2800" i="1" dirty="0"/>
              <a:t> </a:t>
            </a:r>
            <a:r>
              <a:rPr lang="en-GB" altLang="ko-KR" sz="2800" i="1" dirty="0" err="1"/>
              <a:t>njihove</a:t>
            </a:r>
            <a:r>
              <a:rPr lang="en-GB" altLang="ko-KR" sz="2800" i="1" dirty="0"/>
              <a:t> </a:t>
            </a:r>
            <a:r>
              <a:rPr lang="en-GB" altLang="ko-KR" sz="2800" i="1" dirty="0" err="1"/>
              <a:t>ideje</a:t>
            </a:r>
            <a:r>
              <a:rPr lang="en-GB" altLang="ko-KR" sz="2800" i="1" dirty="0"/>
              <a:t> </a:t>
            </a:r>
            <a:r>
              <a:rPr lang="en-GB" altLang="ko-KR" sz="2800" i="1" dirty="0" err="1"/>
              <a:t>stekle</a:t>
            </a:r>
            <a:r>
              <a:rPr lang="en-GB" altLang="ko-KR" sz="2800" i="1" dirty="0"/>
              <a:t> </a:t>
            </a:r>
            <a:r>
              <a:rPr lang="en-GB" altLang="ko-KR" sz="2800" i="1" dirty="0" err="1"/>
              <a:t>određeno</a:t>
            </a:r>
            <a:r>
              <a:rPr lang="en-GB" altLang="ko-KR" sz="2800" i="1" dirty="0"/>
              <a:t> </a:t>
            </a:r>
            <a:r>
              <a:rPr lang="en-GB" altLang="ko-KR" sz="2800" i="1" dirty="0" err="1"/>
              <a:t>prihvaćanje</a:t>
            </a:r>
            <a:r>
              <a:rPr lang="en-GB" altLang="ko-KR" sz="2800" i="1" dirty="0"/>
              <a:t>, </a:t>
            </a:r>
            <a:r>
              <a:rPr lang="en-GB" altLang="ko-KR" sz="2800" i="1" dirty="0" err="1"/>
              <a:t>kreativci</a:t>
            </a:r>
            <a:r>
              <a:rPr lang="en-GB" altLang="ko-KR" sz="2800" i="1" dirty="0"/>
              <a:t> "</a:t>
            </a:r>
            <a:r>
              <a:rPr lang="en-GB" altLang="ko-KR" sz="2800" i="1" dirty="0" err="1">
                <a:solidFill>
                  <a:srgbClr val="FF0000"/>
                </a:solidFill>
              </a:rPr>
              <a:t>prodaju</a:t>
            </a:r>
            <a:r>
              <a:rPr lang="en-GB" altLang="ko-KR" sz="2800" i="1" dirty="0">
                <a:solidFill>
                  <a:srgbClr val="FF0000"/>
                </a:solidFill>
              </a:rPr>
              <a:t> </a:t>
            </a:r>
            <a:r>
              <a:rPr lang="en-GB" altLang="ko-KR" sz="2800" i="1" dirty="0" err="1">
                <a:solidFill>
                  <a:srgbClr val="FF0000"/>
                </a:solidFill>
              </a:rPr>
              <a:t>visoko</a:t>
            </a:r>
            <a:r>
              <a:rPr lang="en-GB" altLang="ko-KR" sz="2800" i="1" dirty="0"/>
              <a:t>", </a:t>
            </a:r>
            <a:r>
              <a:rPr lang="en-GB" altLang="ko-KR" sz="2800" i="1" dirty="0" err="1"/>
              <a:t>ubiru</a:t>
            </a:r>
            <a:r>
              <a:rPr lang="en-GB" altLang="ko-KR" sz="2800" i="1" dirty="0"/>
              <a:t> </a:t>
            </a:r>
            <a:r>
              <a:rPr lang="en-GB" altLang="ko-KR" sz="2800" i="1" dirty="0" err="1"/>
              <a:t>zaradu</a:t>
            </a:r>
            <a:r>
              <a:rPr lang="en-GB" altLang="ko-KR" sz="2800" i="1" dirty="0"/>
              <a:t> od </a:t>
            </a:r>
            <a:r>
              <a:rPr lang="en-GB" altLang="ko-KR" sz="2800" i="1" dirty="0" err="1"/>
              <a:t>svoje</a:t>
            </a:r>
            <a:r>
              <a:rPr lang="en-GB" altLang="ko-KR" sz="2800" i="1" dirty="0"/>
              <a:t> </a:t>
            </a:r>
            <a:r>
              <a:rPr lang="en-GB" altLang="ko-KR" sz="2800" i="1" dirty="0" err="1"/>
              <a:t>dobre</a:t>
            </a:r>
            <a:r>
              <a:rPr lang="en-GB" altLang="ko-KR" sz="2800" i="1" dirty="0"/>
              <a:t> </a:t>
            </a:r>
            <a:r>
              <a:rPr lang="en-GB" altLang="ko-KR" sz="2800" i="1" dirty="0" err="1"/>
              <a:t>ideje</a:t>
            </a:r>
            <a:r>
              <a:rPr lang="en-GB" altLang="ko-KR" sz="2800" i="1" dirty="0"/>
              <a:t> </a:t>
            </a:r>
            <a:r>
              <a:rPr lang="en-GB" altLang="ko-KR" sz="2800" i="1" dirty="0" err="1"/>
              <a:t>i</a:t>
            </a:r>
            <a:r>
              <a:rPr lang="en-GB" altLang="ko-KR" sz="2800" i="1" dirty="0"/>
              <a:t> </a:t>
            </a:r>
            <a:r>
              <a:rPr lang="en-GB" altLang="ko-KR" sz="2800" i="1" dirty="0" err="1"/>
              <a:t>prelaze</a:t>
            </a:r>
            <a:r>
              <a:rPr lang="en-GB" altLang="ko-KR" sz="2800" i="1" dirty="0"/>
              <a:t> </a:t>
            </a:r>
            <a:r>
              <a:rPr lang="en-GB" altLang="ko-KR" sz="2800" i="1" dirty="0" err="1"/>
              <a:t>na</a:t>
            </a:r>
            <a:r>
              <a:rPr lang="en-GB" altLang="ko-KR" sz="2800" i="1" dirty="0"/>
              <a:t> </a:t>
            </a:r>
            <a:r>
              <a:rPr lang="en-GB" altLang="ko-KR" sz="2800" i="1" dirty="0" err="1"/>
              <a:t>sljedeću</a:t>
            </a:r>
            <a:r>
              <a:rPr lang="en-GB" altLang="ko-KR" sz="2800" i="1" dirty="0"/>
              <a:t> </a:t>
            </a:r>
            <a:r>
              <a:rPr lang="en-GB" altLang="ko-KR" sz="2800" i="1" dirty="0" err="1"/>
              <a:t>nepopularnu</a:t>
            </a:r>
            <a:r>
              <a:rPr lang="en-GB" altLang="ko-KR" sz="2800" i="1" dirty="0"/>
              <a:t> </a:t>
            </a:r>
            <a:r>
              <a:rPr lang="en-GB" altLang="ko-KR" sz="2800" i="1" dirty="0" err="1"/>
              <a:t>ideju</a:t>
            </a:r>
            <a:r>
              <a:rPr lang="en-GB" altLang="ko-KR" sz="2800" i="1" dirty="0"/>
              <a:t>.</a:t>
            </a:r>
          </a:p>
        </p:txBody>
      </p:sp>
    </p:spTree>
    <p:extLst>
      <p:ext uri="{BB962C8B-B14F-4D97-AF65-F5344CB8AC3E}">
        <p14:creationId xmlns:p14="http://schemas.microsoft.com/office/powerpoint/2010/main" val="3507634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graphicFrame>
        <p:nvGraphicFramePr>
          <p:cNvPr id="2" name="Diagram 1"/>
          <p:cNvGraphicFramePr/>
          <p:nvPr>
            <p:extLst>
              <p:ext uri="{D42A27DB-BD31-4B8C-83A1-F6EECF244321}">
                <p14:modId xmlns:p14="http://schemas.microsoft.com/office/powerpoint/2010/main" val="2391339575"/>
              </p:ext>
            </p:extLst>
          </p:nvPr>
        </p:nvGraphicFramePr>
        <p:xfrm>
          <a:off x="938056" y="1514983"/>
          <a:ext cx="16913699"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6" name="Diagram 5"/>
          <p:cNvGraphicFramePr/>
          <p:nvPr>
            <p:extLst>
              <p:ext uri="{D42A27DB-BD31-4B8C-83A1-F6EECF244321}">
                <p14:modId xmlns:p14="http://schemas.microsoft.com/office/powerpoint/2010/main" val="993099046"/>
              </p:ext>
            </p:extLst>
          </p:nvPr>
        </p:nvGraphicFramePr>
        <p:xfrm>
          <a:off x="938054" y="3024919"/>
          <a:ext cx="16130746" cy="5257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768412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dirty="0" err="1">
                <a:solidFill>
                  <a:srgbClr val="E12227"/>
                </a:solidFill>
                <a:latin typeface="Tahoma" panose="020B0604030504040204" pitchFamily="34" charset="0"/>
                <a:ea typeface="Tahoma" panose="020B0604030504040204" pitchFamily="34" charset="0"/>
                <a:cs typeface="Tahoma" panose="020B0604030504040204" pitchFamily="34" charset="0"/>
              </a:rPr>
              <a:t>Tema</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graphicFrame>
        <p:nvGraphicFramePr>
          <p:cNvPr id="2" name="Diagram 1"/>
          <p:cNvGraphicFramePr/>
          <p:nvPr>
            <p:extLst>
              <p:ext uri="{D42A27DB-BD31-4B8C-83A1-F6EECF244321}">
                <p14:modId xmlns:p14="http://schemas.microsoft.com/office/powerpoint/2010/main" val="2009569713"/>
              </p:ext>
            </p:extLst>
          </p:nvPr>
        </p:nvGraphicFramePr>
        <p:xfrm>
          <a:off x="581207" y="1579668"/>
          <a:ext cx="16913698" cy="9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Diagram 2"/>
          <p:cNvGraphicFramePr/>
          <p:nvPr>
            <p:extLst>
              <p:ext uri="{D42A27DB-BD31-4B8C-83A1-F6EECF244321}">
                <p14:modId xmlns:p14="http://schemas.microsoft.com/office/powerpoint/2010/main" val="3549721331"/>
              </p:ext>
            </p:extLst>
          </p:nvPr>
        </p:nvGraphicFramePr>
        <p:xfrm>
          <a:off x="938056" y="2882019"/>
          <a:ext cx="16200000" cy="529739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009455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5207</TotalTime>
  <Words>4416</Words>
  <Application>Microsoft Macintosh PowerPoint</Application>
  <PresentationFormat>Custom</PresentationFormat>
  <Paragraphs>484</Paragraphs>
  <Slides>37</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Calibri</vt:lpstr>
      <vt:lpstr>Symbol</vt:lpstr>
      <vt:lpstr>Tahoma</vt:lpstr>
      <vt:lpstr>Times New Roman</vt:lpstr>
      <vt:lpstr>Wingdings</vt:lpstr>
      <vt:lpstr>YADLjI9qxTA 0</vt:lpstr>
      <vt:lpstr>Office Theme</vt:lpstr>
      <vt:lpstr>1_Office Theme</vt:lpstr>
      <vt:lpstr>PowerPoint Presentation</vt:lpstr>
      <vt:lpstr>CILJEVI </vt:lpstr>
      <vt:lpstr>KAZALO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Hvala!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Nebojša Stojčić</cp:lastModifiedBy>
  <cp:revision>251</cp:revision>
  <dcterms:created xsi:type="dcterms:W3CDTF">2021-03-19T11:51:00Z</dcterms:created>
  <dcterms:modified xsi:type="dcterms:W3CDTF">2021-12-28T14:11:06Z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