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69" r:id="rId3"/>
    <p:sldId id="296" r:id="rId4"/>
    <p:sldId id="297" r:id="rId5"/>
    <p:sldId id="298" r:id="rId6"/>
    <p:sldId id="299" r:id="rId7"/>
    <p:sldId id="300" r:id="rId8"/>
    <p:sldId id="301" r:id="rId9"/>
    <p:sldId id="306" r:id="rId10"/>
    <p:sldId id="302" r:id="rId11"/>
    <p:sldId id="303" r:id="rId12"/>
    <p:sldId id="304" r:id="rId13"/>
    <p:sldId id="305" r:id="rId14"/>
    <p:sldId id="307" r:id="rId15"/>
    <p:sldId id="308" r:id="rId16"/>
    <p:sldId id="309" r:id="rId17"/>
    <p:sldId id="280" r:id="rId18"/>
    <p:sldId id="310" r:id="rId19"/>
    <p:sldId id="311" r:id="rId20"/>
    <p:sldId id="312" r:id="rId21"/>
    <p:sldId id="313" r:id="rId22"/>
    <p:sldId id="314" r:id="rId23"/>
    <p:sldId id="315" r:id="rId24"/>
    <p:sldId id="316" r:id="rId25"/>
    <p:sldId id="317" r:id="rId26"/>
    <p:sldId id="270" r:id="rId2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227"/>
    <a:srgbClr val="2432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56" d="100"/>
          <a:sy n="56" d="100"/>
        </p:scale>
        <p:origin x="61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18/02/2022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‹Nº›</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040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3584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0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7898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794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191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781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3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8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312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361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5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8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2345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1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482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48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82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rtl="0"/>
            <a:endParaRPr lang="es-ES" dirty="0"/>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724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806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80">
                                          <p:stCondLst>
                                            <p:cond delay="0"/>
                                          </p:stCondLst>
                                        </p:cTn>
                                        <p:tgtEl>
                                          <p:spTgt spid="17"/>
                                        </p:tgtEl>
                                      </p:cBhvr>
                                    </p:animEffect>
                                    <p:anim calcmode="lin" valueType="num">
                                      <p:cBhvr>
                                        <p:cTn id="2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9" dur="26">
                                          <p:stCondLst>
                                            <p:cond delay="650"/>
                                          </p:stCondLst>
                                        </p:cTn>
                                        <p:tgtEl>
                                          <p:spTgt spid="17"/>
                                        </p:tgtEl>
                                      </p:cBhvr>
                                      <p:to x="100000" y="60000"/>
                                    </p:animScale>
                                    <p:animScale>
                                      <p:cBhvr>
                                        <p:cTn id="30" dur="166" decel="50000">
                                          <p:stCondLst>
                                            <p:cond delay="676"/>
                                          </p:stCondLst>
                                        </p:cTn>
                                        <p:tgtEl>
                                          <p:spTgt spid="17"/>
                                        </p:tgtEl>
                                      </p:cBhvr>
                                      <p:to x="100000" y="100000"/>
                                    </p:animScale>
                                    <p:animScale>
                                      <p:cBhvr>
                                        <p:cTn id="31" dur="26">
                                          <p:stCondLst>
                                            <p:cond delay="1312"/>
                                          </p:stCondLst>
                                        </p:cTn>
                                        <p:tgtEl>
                                          <p:spTgt spid="17"/>
                                        </p:tgtEl>
                                      </p:cBhvr>
                                      <p:to x="100000" y="80000"/>
                                    </p:animScale>
                                    <p:animScale>
                                      <p:cBhvr>
                                        <p:cTn id="32" dur="166" decel="50000">
                                          <p:stCondLst>
                                            <p:cond delay="1338"/>
                                          </p:stCondLst>
                                        </p:cTn>
                                        <p:tgtEl>
                                          <p:spTgt spid="17"/>
                                        </p:tgtEl>
                                      </p:cBhvr>
                                      <p:to x="100000" y="100000"/>
                                    </p:animScale>
                                    <p:animScale>
                                      <p:cBhvr>
                                        <p:cTn id="33" dur="26">
                                          <p:stCondLst>
                                            <p:cond delay="1642"/>
                                          </p:stCondLst>
                                        </p:cTn>
                                        <p:tgtEl>
                                          <p:spTgt spid="17"/>
                                        </p:tgtEl>
                                      </p:cBhvr>
                                      <p:to x="100000" y="90000"/>
                                    </p:animScale>
                                    <p:animScale>
                                      <p:cBhvr>
                                        <p:cTn id="34" dur="166" decel="50000">
                                          <p:stCondLst>
                                            <p:cond delay="1668"/>
                                          </p:stCondLst>
                                        </p:cTn>
                                        <p:tgtEl>
                                          <p:spTgt spid="17"/>
                                        </p:tgtEl>
                                      </p:cBhvr>
                                      <p:to x="100000" y="100000"/>
                                    </p:animScale>
                                    <p:animScale>
                                      <p:cBhvr>
                                        <p:cTn id="35" dur="26">
                                          <p:stCondLst>
                                            <p:cond delay="1808"/>
                                          </p:stCondLst>
                                        </p:cTn>
                                        <p:tgtEl>
                                          <p:spTgt spid="17"/>
                                        </p:tgtEl>
                                      </p:cBhvr>
                                      <p:to x="100000" y="95000"/>
                                    </p:animScale>
                                    <p:animScale>
                                      <p:cBhvr>
                                        <p:cTn id="3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email">
            <a:extLst>
              <a:ext uri="{28A0092B-C50C-407E-A947-70E740481C1C}">
                <a14:useLocalDpi xmlns:a14="http://schemas.microsoft.com/office/drawing/2010/main"/>
              </a:ext>
            </a:extLst>
          </a:blip>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88511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GB"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Timski</a:t>
            </a:r>
            <a:r>
              <a:rPr lang="en-GB" sz="2500" b="1" dirty="0">
                <a:solidFill>
                  <a:srgbClr val="E12227"/>
                </a:solidFill>
                <a:latin typeface="Tahoma" panose="020B0604030504040204" pitchFamily="34" charset="0"/>
                <a:ea typeface="Tahoma" panose="020B0604030504040204" pitchFamily="34" charset="0"/>
                <a:cs typeface="Tahoma" panose="020B0604030504040204" pitchFamily="34" charset="0"/>
              </a:rPr>
              <a:t> rad </a:t>
            </a:r>
            <a:r>
              <a:rPr lang="en-GB"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kroz</a:t>
            </a:r>
            <a:r>
              <a:rPr lang="en-GB" sz="2500" b="1" dirty="0">
                <a:solidFill>
                  <a:srgbClr val="E12227"/>
                </a:solidFill>
                <a:latin typeface="Tahoma" panose="020B0604030504040204" pitchFamily="34" charset="0"/>
                <a:ea typeface="Tahoma" panose="020B0604030504040204" pitchFamily="34" charset="0"/>
                <a:cs typeface="Tahoma" panose="020B0604030504040204" pitchFamily="34" charset="0"/>
              </a:rPr>
              <a:t> ICT alate</a:t>
            </a:r>
            <a:endParaRPr lang="es-ES" sz="25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0287000" y="7931608"/>
            <a:ext cx="45720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Internet Web Solutions</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82638" y="3008157"/>
            <a:ext cx="11708278" cy="3257174"/>
          </a:xfrm>
          <a:prstGeom prst="rect">
            <a:avLst/>
          </a:prstGeom>
          <a:noFill/>
        </p:spPr>
        <p:txBody>
          <a:bodyPr wrap="square" rtlCol="0">
            <a:spAutoFit/>
          </a:bodyPr>
          <a:lstStyle/>
          <a:p>
            <a:pPr marL="342900" indent="-342900" algn="l" rtl="0"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Project.co: </a:t>
            </a:r>
            <a:r>
              <a:rPr lang="en-GB" sz="2800" dirty="0">
                <a:solidFill>
                  <a:srgbClr val="243255"/>
                </a:solidFill>
                <a:effectLst/>
                <a:ea typeface="Times New Roman" panose="02020603050405020304" pitchFamily="18" charset="0"/>
              </a:rPr>
              <a:t>Ova platforma za upravljanje projektima korisnicima omogućuje rad na više od jednog zadatka u isto vrijeme. Možete dijeliti datoteke, kreirati popise, kalendare i rasporede, Kanban ploče, fakture... To čini praćenje zadataka jednostavnim i dinamičnim.</a:t>
            </a:r>
            <a:endParaRPr lang="es-ES" sz="2800" dirty="0">
              <a:effectLst/>
              <a:ea typeface="Times New Roman" panose="02020603050405020304" pitchFamily="18" charset="0"/>
            </a:endParaRPr>
          </a:p>
          <a:p>
            <a:pPr lvl="0" algn="l" rtl="0" fontAlgn="base">
              <a:lnSpc>
                <a:spcPct val="150000"/>
              </a:lnSpc>
            </a:pP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8194" name="Picture 2" descr="Data Processing Agreement | Project.co">
            <a:extLst>
              <a:ext uri="{FF2B5EF4-FFF2-40B4-BE49-F238E27FC236}">
                <a16:creationId xmlns:a16="http://schemas.microsoft.com/office/drawing/2014/main" id="{BFD169AF-1604-4AE6-9746-8B05425286E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915810"/>
            <a:ext cx="4278180" cy="94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21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1000"/>
                                        <p:tgtEl>
                                          <p:spTgt spid="8194"/>
                                        </p:tgtEl>
                                      </p:cBhvr>
                                    </p:animEffect>
                                    <p:anim calcmode="lin" valueType="num">
                                      <p:cBhvr>
                                        <p:cTn id="17" dur="1000" fill="hold"/>
                                        <p:tgtEl>
                                          <p:spTgt spid="8194"/>
                                        </p:tgtEl>
                                        <p:attrNameLst>
                                          <p:attrName>ppt_x</p:attrName>
                                        </p:attrNameLst>
                                      </p:cBhvr>
                                      <p:tavLst>
                                        <p:tav tm="0">
                                          <p:val>
                                            <p:strVal val="#ppt_x"/>
                                          </p:val>
                                        </p:tav>
                                        <p:tav tm="100000">
                                          <p:val>
                                            <p:strVal val="#ppt_x"/>
                                          </p:val>
                                        </p:tav>
                                      </p:tavLst>
                                    </p:anim>
                                    <p:anim calcmode="lin" valueType="num">
                                      <p:cBhvr>
                                        <p:cTn id="18" dur="1000" fill="hold"/>
                                        <p:tgtEl>
                                          <p:spTgt spid="8194"/>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3285146"/>
            <a:ext cx="10872944" cy="2610843"/>
          </a:xfrm>
          <a:prstGeom prst="rect">
            <a:avLst/>
          </a:prstGeom>
          <a:noFill/>
        </p:spPr>
        <p:txBody>
          <a:bodyPr wrap="square" rtlCol="0">
            <a:spAutoFit/>
          </a:bodyPr>
          <a:lstStyle/>
          <a:p>
            <a:pPr marL="342900" lvl="0" indent="-342900" algn="l" rtl="0" fontAlgn="base">
              <a:lnSpc>
                <a:spcPct val="150000"/>
              </a:lnSpc>
              <a:buFont typeface="Arial" panose="020B0604020202020204" pitchFamily="34" charset="0"/>
              <a:buChar char="•"/>
            </a:pPr>
            <a:r>
              <a:rPr lang="en-GB" sz="2800" b="1" dirty="0" err="1">
                <a:solidFill>
                  <a:srgbClr val="243255"/>
                </a:solidFill>
                <a:effectLst/>
                <a:ea typeface="Times New Roman" panose="02020603050405020304" pitchFamily="18" charset="0"/>
              </a:rPr>
              <a:t>nTask:</a:t>
            </a:r>
            <a:r>
              <a:rPr lang="en-GB" sz="2800" dirty="0" err="1">
                <a:solidFill>
                  <a:srgbClr val="243255"/>
                </a:solidFill>
                <a:effectLst/>
                <a:ea typeface="Times New Roman" panose="02020603050405020304" pitchFamily="18" charset="0"/>
              </a:rPr>
              <a:t>Ova</a:t>
            </a:r>
            <a:r>
              <a:rPr lang="en-GB" sz="2800" dirty="0">
                <a:solidFill>
                  <a:srgbClr val="243255"/>
                </a:solidFill>
                <a:effectLst/>
                <a:ea typeface="Times New Roman" panose="02020603050405020304" pitchFamily="18" charset="0"/>
              </a:rPr>
              <a:t> besplatna pametna platforma dizajnirana je za timove, omogućujući zakazivanje sastanaka, razmjenu datoteka, planiranje projekata i mnoge druge opcije. Njegov softver za upravljanje projektima pruža sve potrebne alate.</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9218" name="Picture 2" descr="nTask - Free Online Task &amp;amp; Project Management Software for Teams - nTask">
            <a:extLst>
              <a:ext uri="{FF2B5EF4-FFF2-40B4-BE49-F238E27FC236}">
                <a16:creationId xmlns:a16="http://schemas.microsoft.com/office/drawing/2014/main" id="{DCF13FCD-1ED9-40E2-BD4B-A15EF20E058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66800" y="1866900"/>
            <a:ext cx="3744780" cy="121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622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fade">
                                      <p:cBhvr>
                                        <p:cTn id="16" dur="1000"/>
                                        <p:tgtEl>
                                          <p:spTgt spid="9218"/>
                                        </p:tgtEl>
                                      </p:cBhvr>
                                    </p:animEffect>
                                    <p:anim calcmode="lin" valueType="num">
                                      <p:cBhvr>
                                        <p:cTn id="17" dur="1000" fill="hold"/>
                                        <p:tgtEl>
                                          <p:spTgt spid="9218"/>
                                        </p:tgtEl>
                                        <p:attrNameLst>
                                          <p:attrName>ppt_x</p:attrName>
                                        </p:attrNameLst>
                                      </p:cBhvr>
                                      <p:tavLst>
                                        <p:tav tm="0">
                                          <p:val>
                                            <p:strVal val="#ppt_x"/>
                                          </p:val>
                                        </p:tav>
                                        <p:tav tm="100000">
                                          <p:val>
                                            <p:strVal val="#ppt_x"/>
                                          </p:val>
                                        </p:tav>
                                      </p:tavLst>
                                    </p:anim>
                                    <p:anim calcmode="lin" valueType="num">
                                      <p:cBhvr>
                                        <p:cTn id="18" dur="1000" fill="hold"/>
                                        <p:tgtEl>
                                          <p:spTgt spid="9218"/>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62301" y="2777835"/>
            <a:ext cx="10872944" cy="2610843"/>
          </a:xfrm>
          <a:prstGeom prst="rect">
            <a:avLst/>
          </a:prstGeom>
          <a:noFill/>
        </p:spPr>
        <p:txBody>
          <a:bodyPr wrap="square" rtlCol="0">
            <a:spAutoFit/>
          </a:bodyPr>
          <a:lstStyle/>
          <a:p>
            <a:pPr marL="342900" lvl="0" indent="-342900" algn="l" rtl="0" fontAlgn="base">
              <a:lnSpc>
                <a:spcPct val="150000"/>
              </a:lnSpc>
              <a:buFont typeface="Arial" panose="020B0604020202020204" pitchFamily="34" charset="0"/>
              <a:buChar char="•"/>
            </a:pPr>
            <a:r>
              <a:rPr lang="en-GB" sz="2800" b="1" dirty="0" err="1">
                <a:solidFill>
                  <a:srgbClr val="243255"/>
                </a:solidFill>
                <a:effectLst/>
                <a:ea typeface="Times New Roman" panose="02020603050405020304" pitchFamily="18" charset="0"/>
              </a:rPr>
              <a:t>Teamwork:</a:t>
            </a:r>
            <a:r>
              <a:rPr lang="en-GB" sz="2800" dirty="0" err="1">
                <a:solidFill>
                  <a:srgbClr val="243255"/>
                </a:solidFill>
                <a:effectLst/>
                <a:ea typeface="Times New Roman" panose="02020603050405020304" pitchFamily="18" charset="0"/>
              </a:rPr>
              <a:t>Ovo</a:t>
            </a:r>
            <a:r>
              <a:rPr lang="en-GB" sz="2800" dirty="0">
                <a:solidFill>
                  <a:srgbClr val="243255"/>
                </a:solidFill>
                <a:effectLst/>
                <a:ea typeface="Times New Roman" panose="02020603050405020304" pitchFamily="18" charset="0"/>
              </a:rPr>
              <a:t> online rješenje u oblaku pruža funkcionalnosti za upravljanje različitim aspektima poslovanja. Njegove usluge uključuju popise zadataka, upravljanje vremenom i rokovima, dijeljenje datoteka i poruka, između ostalog.</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0246" name="Picture 6" descr="Teamwork&amp;#39;s New Brand: The highlights and the bloopers">
            <a:extLst>
              <a:ext uri="{FF2B5EF4-FFF2-40B4-BE49-F238E27FC236}">
                <a16:creationId xmlns:a16="http://schemas.microsoft.com/office/drawing/2014/main" id="{57A211FA-1514-4450-9109-3B1DE1866C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59870" y="1711036"/>
            <a:ext cx="4390114" cy="10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12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246"/>
                                        </p:tgtEl>
                                        <p:attrNameLst>
                                          <p:attrName>style.visibility</p:attrName>
                                        </p:attrNameLst>
                                      </p:cBhvr>
                                      <p:to>
                                        <p:strVal val="visible"/>
                                      </p:to>
                                    </p:set>
                                    <p:anim calcmode="lin" valueType="num">
                                      <p:cBhvr>
                                        <p:cTn id="16" dur="1000" fill="hold"/>
                                        <p:tgtEl>
                                          <p:spTgt spid="10246"/>
                                        </p:tgtEl>
                                        <p:attrNameLst>
                                          <p:attrName>ppt_w</p:attrName>
                                        </p:attrNameLst>
                                      </p:cBhvr>
                                      <p:tavLst>
                                        <p:tav tm="0">
                                          <p:val>
                                            <p:fltVal val="0"/>
                                          </p:val>
                                        </p:tav>
                                        <p:tav tm="100000">
                                          <p:val>
                                            <p:strVal val="#ppt_w"/>
                                          </p:val>
                                        </p:tav>
                                      </p:tavLst>
                                    </p:anim>
                                    <p:anim calcmode="lin" valueType="num">
                                      <p:cBhvr>
                                        <p:cTn id="17" dur="1000" fill="hold"/>
                                        <p:tgtEl>
                                          <p:spTgt spid="10246"/>
                                        </p:tgtEl>
                                        <p:attrNameLst>
                                          <p:attrName>ppt_h</p:attrName>
                                        </p:attrNameLst>
                                      </p:cBhvr>
                                      <p:tavLst>
                                        <p:tav tm="0">
                                          <p:val>
                                            <p:fltVal val="0"/>
                                          </p:val>
                                        </p:tav>
                                        <p:tav tm="100000">
                                          <p:val>
                                            <p:strVal val="#ppt_h"/>
                                          </p:val>
                                        </p:tav>
                                      </p:tavLst>
                                    </p:anim>
                                    <p:anim calcmode="lin" valueType="num">
                                      <p:cBhvr>
                                        <p:cTn id="18" dur="1000" fill="hold"/>
                                        <p:tgtEl>
                                          <p:spTgt spid="10246"/>
                                        </p:tgtEl>
                                        <p:attrNameLst>
                                          <p:attrName>style.rotation</p:attrName>
                                        </p:attrNameLst>
                                      </p:cBhvr>
                                      <p:tavLst>
                                        <p:tav tm="0">
                                          <p:val>
                                            <p:fltVal val="90"/>
                                          </p:val>
                                        </p:tav>
                                        <p:tav tm="100000">
                                          <p:val>
                                            <p:fltVal val="0"/>
                                          </p:val>
                                        </p:tav>
                                      </p:tavLst>
                                    </p:anim>
                                    <p:animEffect transition="in" filter="fade">
                                      <p:cBhvr>
                                        <p:cTn id="19" dur="1000"/>
                                        <p:tgtEl>
                                          <p:spTgt spid="102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50EBDA3-7FCD-4B88-8705-1665E4BB50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25200" y="4339126"/>
            <a:ext cx="7391400" cy="4157662"/>
          </a:xfrm>
          <a:prstGeom prst="rect">
            <a:avLst/>
          </a:prstGeom>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91592" y="1729203"/>
            <a:ext cx="11247016" cy="4549835"/>
          </a:xfrm>
          <a:prstGeom prst="rect">
            <a:avLst/>
          </a:prstGeom>
          <a:noFill/>
        </p:spPr>
        <p:txBody>
          <a:bodyPr wrap="square" rtlCol="0">
            <a:spAutoFit/>
          </a:bodyPr>
          <a:lstStyle/>
          <a:p>
            <a:pPr algn="l" rtl="0" fontAlgn="base">
              <a:lnSpc>
                <a:spcPct val="150000"/>
              </a:lnSpc>
            </a:pPr>
            <a:r>
              <a:rPr lang="en-GB" sz="2800" b="1" dirty="0">
                <a:solidFill>
                  <a:srgbClr val="243255"/>
                </a:solidFill>
                <a:effectLst/>
                <a:ea typeface="Times New Roman" panose="02020603050405020304" pitchFamily="18" charset="0"/>
              </a:rPr>
              <a:t>- Alati za komunikaciju i suradnju: </a:t>
            </a:r>
            <a:endParaRPr lang="es-ES" sz="2800" dirty="0">
              <a:effectLst/>
              <a:ea typeface="Times New Roman" panose="02020603050405020304" pitchFamily="18" charset="0"/>
            </a:endParaRPr>
          </a:p>
          <a:p>
            <a:pPr algn="l" rtl="0" fontAlgn="base">
              <a:lnSpc>
                <a:spcPct val="150000"/>
              </a:lnSpc>
            </a:pPr>
            <a:r>
              <a:rPr lang="en-GB" sz="2800" dirty="0">
                <a:solidFill>
                  <a:srgbClr val="243255"/>
                </a:solidFill>
                <a:effectLst/>
                <a:ea typeface="Times New Roman" panose="02020603050405020304" pitchFamily="18" charset="0"/>
              </a:rPr>
              <a:t>Komunikacija je ključna u svakom radnom okruženju. Uz trenutnu situaciju Covid-19, mnoge su tvrtke bile prisiljene posegnuti za radom na daljinu, pa je komunikacija postala komplicirana i umjetna. U tu svrhu imamo dostupne platforme za poboljšanje razmjene informacija, kao što su:</a:t>
            </a:r>
          </a:p>
          <a:p>
            <a:pPr algn="l" rtl="0" fontAlgn="base">
              <a:lnSpc>
                <a:spcPct val="150000"/>
              </a:lnSpc>
            </a:pPr>
            <a:endParaRPr lang="en-GB" sz="2800" dirty="0">
              <a:solidFill>
                <a:srgbClr val="243255"/>
              </a:solidFill>
              <a:ea typeface="Times New Roman" panose="02020603050405020304" pitchFamily="18" charset="0"/>
            </a:endParaRPr>
          </a:p>
          <a:p>
            <a:pPr algn="l" rtl="0" fontAlgn="base">
              <a:lnSpc>
                <a:spcPct val="150000"/>
              </a:lnSpc>
            </a:pP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49821401-458D-49ED-820D-B55EAA402F1B}"/>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82352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kype - Aplicaciones en Google Play">
            <a:extLst>
              <a:ext uri="{FF2B5EF4-FFF2-40B4-BE49-F238E27FC236}">
                <a16:creationId xmlns:a16="http://schemas.microsoft.com/office/drawing/2014/main" id="{86A4C8E3-9C23-4D92-9AD0-F09A35F4B6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6974" y="1866900"/>
            <a:ext cx="1997900" cy="19979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341801" y="1985036"/>
            <a:ext cx="11898180" cy="1964512"/>
          </a:xfrm>
          <a:prstGeom prst="rect">
            <a:avLst/>
          </a:prstGeom>
          <a:noFill/>
        </p:spPr>
        <p:txBody>
          <a:bodyPr wrap="square" rtlCol="0">
            <a:spAutoFit/>
          </a:bodyPr>
          <a:lstStyle/>
          <a:p>
            <a:pPr marL="342900" indent="-342900" algn="l" rtl="0"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Skype:</a:t>
            </a:r>
            <a:r>
              <a:rPr lang="en-GB" sz="2800" dirty="0">
                <a:solidFill>
                  <a:srgbClr val="243255"/>
                </a:solidFill>
                <a:effectLst/>
                <a:ea typeface="Times New Roman" panose="02020603050405020304" pitchFamily="18" charset="0"/>
              </a:rPr>
              <a:t>Platforma za videokonferencije par excellence. Njegove usluge uključuju online pozive (audio ili video), razgovore, konferencije do 50 osoba, zakazivanje sastanaka, između ostalih zadataka.</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1268" name="Picture 4" descr="ZOOM Cloud Meetings:Amazon.es:Appstore for Android">
            <a:extLst>
              <a:ext uri="{FF2B5EF4-FFF2-40B4-BE49-F238E27FC236}">
                <a16:creationId xmlns:a16="http://schemas.microsoft.com/office/drawing/2014/main" id="{02E02372-14B3-469D-B9B3-BD4097C1536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16921" y="4259954"/>
            <a:ext cx="1438006" cy="143800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6A9F3D1F-8486-495D-9D9A-F03A3145F2B5}"/>
              </a:ext>
            </a:extLst>
          </p:cNvPr>
          <p:cNvSpPr txBox="1"/>
          <p:nvPr/>
        </p:nvSpPr>
        <p:spPr>
          <a:xfrm>
            <a:off x="3341801" y="4142972"/>
            <a:ext cx="11898180" cy="2610843"/>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Zoom:</a:t>
            </a:r>
            <a:r>
              <a:rPr lang="en-GB" sz="2800" dirty="0" err="1">
                <a:solidFill>
                  <a:srgbClr val="243255"/>
                </a:solidFill>
                <a:effectLst/>
                <a:ea typeface="Times New Roman" panose="02020603050405020304" pitchFamily="18" charset="0"/>
              </a:rPr>
              <a:t>Ova</a:t>
            </a:r>
            <a:r>
              <a:rPr lang="en-GB" sz="2800" dirty="0">
                <a:solidFill>
                  <a:srgbClr val="243255"/>
                </a:solidFill>
                <a:effectLst/>
                <a:ea typeface="Times New Roman" panose="02020603050405020304" pitchFamily="18" charset="0"/>
              </a:rPr>
              <a:t> usluga videokonferencija postala je jedna od vodećih platformi na tom području. Ova je usluga prikladna za timove svih vrsta. Interagira u virtualnom radnom prostoru, obavlja video ili audio pozive, s chatovima uživo i snima sesije kako bi se osiguralo da se ništa ne propusti.</a:t>
            </a:r>
            <a:endParaRPr lang="es-ES" sz="2800" dirty="0">
              <a:effectLst/>
              <a:ea typeface="Times New Roman" panose="02020603050405020304" pitchFamily="18" charset="0"/>
            </a:endParaRPr>
          </a:p>
        </p:txBody>
      </p:sp>
    </p:spTree>
    <p:extLst>
      <p:ext uri="{BB962C8B-B14F-4D97-AF65-F5344CB8AC3E}">
        <p14:creationId xmlns:p14="http://schemas.microsoft.com/office/powerpoint/2010/main" val="4064030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fade">
                                      <p:cBhvr>
                                        <p:cTn id="26" dur="1000"/>
                                        <p:tgtEl>
                                          <p:spTgt spid="11268"/>
                                        </p:tgtEl>
                                      </p:cBhvr>
                                    </p:animEffect>
                                    <p:anim calcmode="lin" valueType="num">
                                      <p:cBhvr>
                                        <p:cTn id="27" dur="1000" fill="hold"/>
                                        <p:tgtEl>
                                          <p:spTgt spid="11268"/>
                                        </p:tgtEl>
                                        <p:attrNameLst>
                                          <p:attrName>ppt_x</p:attrName>
                                        </p:attrNameLst>
                                      </p:cBhvr>
                                      <p:tavLst>
                                        <p:tav tm="0">
                                          <p:val>
                                            <p:strVal val="#ppt_x"/>
                                          </p:val>
                                        </p:tav>
                                        <p:tav tm="100000">
                                          <p:val>
                                            <p:strVal val="#ppt_x"/>
                                          </p:val>
                                        </p:tav>
                                      </p:tavLst>
                                    </p:anim>
                                    <p:anim calcmode="lin" valueType="num">
                                      <p:cBhvr>
                                        <p:cTn id="28" dur="1000" fill="hold"/>
                                        <p:tgtEl>
                                          <p:spTgt spid="11268"/>
                                        </p:tgtEl>
                                        <p:attrNameLst>
                                          <p:attrName>ppt_y</p:attrName>
                                        </p:attrNameLst>
                                      </p:cBhvr>
                                      <p:tavLst>
                                        <p:tav tm="0">
                                          <p:val>
                                            <p:strVal val="#ppt_y+.1"/>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657600" y="2019300"/>
            <a:ext cx="10515600" cy="3257174"/>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Microsoft Teams: </a:t>
            </a:r>
            <a:r>
              <a:rPr lang="en-GB" sz="2800" dirty="0">
                <a:solidFill>
                  <a:srgbClr val="243255"/>
                </a:solidFill>
                <a:effectLst/>
                <a:ea typeface="Times New Roman" panose="02020603050405020304" pitchFamily="18" charset="0"/>
              </a:rPr>
              <a:t>Ovaj radni prostor ima opcije za sastanke putem chata, videa ili poziva. Također vam omogućuje pohranjivanje dokumenata, fotografija, videozapisa i povijesti razgovora. Prilagodite i konfigurirajte svoj radni prostor s aplikacijama kako biste organizirali svoj rad.</a:t>
            </a: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2292" name="Picture 4">
            <a:extLst>
              <a:ext uri="{FF2B5EF4-FFF2-40B4-BE49-F238E27FC236}">
                <a16:creationId xmlns:a16="http://schemas.microsoft.com/office/drawing/2014/main" id="{84FA5FB6-549C-4CF3-8D32-EA00D7CF7C4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6194" y="2019300"/>
            <a:ext cx="2312952" cy="21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2292"/>
                                        </p:tgtEl>
                                        <p:attrNameLst>
                                          <p:attrName>style.visibility</p:attrName>
                                        </p:attrNameLst>
                                      </p:cBhvr>
                                      <p:to>
                                        <p:strVal val="visible"/>
                                      </p:to>
                                    </p:set>
                                    <p:animEffect transition="in" filter="barn(inVertical)">
                                      <p:cBhvr>
                                        <p:cTn id="16" dur="500"/>
                                        <p:tgtEl>
                                          <p:spTgt spid="122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 10 Free and Open Source Document Management Systems | by Sharad  Bhardwaj | Medium">
            <a:extLst>
              <a:ext uri="{FF2B5EF4-FFF2-40B4-BE49-F238E27FC236}">
                <a16:creationId xmlns:a16="http://schemas.microsoft.com/office/drawing/2014/main" id="{852A01A1-D00D-4F0A-8B7B-EEC27693CB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44714" y="4811674"/>
            <a:ext cx="9043286" cy="3612117"/>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703086"/>
            <a:ext cx="12244544" cy="4549835"/>
          </a:xfrm>
          <a:prstGeom prst="rect">
            <a:avLst/>
          </a:prstGeom>
          <a:noFill/>
        </p:spPr>
        <p:txBody>
          <a:bodyPr wrap="square" rtlCol="0">
            <a:spAutoFit/>
          </a:bodyPr>
          <a:lstStyle/>
          <a:p>
            <a:pPr algn="just" fontAlgn="base">
              <a:lnSpc>
                <a:spcPct val="150000"/>
              </a:lnSpc>
            </a:pPr>
            <a:r>
              <a:rPr lang="en-GB" sz="2800" b="1" dirty="0">
                <a:solidFill>
                  <a:srgbClr val="243255"/>
                </a:solidFill>
                <a:effectLst/>
                <a:ea typeface="Times New Roman" panose="02020603050405020304" pitchFamily="18" charset="0"/>
              </a:rPr>
              <a:t>-</a:t>
            </a:r>
            <a:r>
              <a:rPr lang="en-GB" sz="2800" dirty="0">
                <a:effectLst/>
                <a:ea typeface="Times New Roman" panose="02020603050405020304" pitchFamily="18" charset="0"/>
              </a:rPr>
              <a:t> </a:t>
            </a:r>
            <a:r>
              <a:rPr lang="en-GB" sz="2800" b="1" dirty="0">
                <a:solidFill>
                  <a:srgbClr val="243255"/>
                </a:solidFill>
                <a:effectLst/>
                <a:ea typeface="Times New Roman" panose="02020603050405020304" pitchFamily="18" charset="0"/>
              </a:rPr>
              <a:t>Document management tools: </a:t>
            </a:r>
            <a:endParaRPr lang="es-ES" sz="2800" dirty="0">
              <a:effectLst/>
              <a:ea typeface="Times New Roman" panose="02020603050405020304" pitchFamily="18" charset="0"/>
            </a:endParaRPr>
          </a:p>
          <a:p>
            <a:pPr algn="just" fontAlgn="base">
              <a:lnSpc>
                <a:spcPct val="150000"/>
              </a:lnSpc>
            </a:pPr>
            <a:r>
              <a:rPr lang="en-GB" sz="2800" dirty="0">
                <a:solidFill>
                  <a:srgbClr val="243255"/>
                </a:solidFill>
                <a:effectLst/>
                <a:ea typeface="Times New Roman" panose="02020603050405020304" pitchFamily="18" charset="0"/>
              </a:rPr>
              <a:t>A document repository is a space where documents are stored, managed and organised so that members of the whole team can access them when needed. It is managed by members with administration rights. In this way, we can streamline and unify the whole process of document consultation and management. Once again, there are various ICT tools that can help us: </a:t>
            </a:r>
            <a:endParaRPr lang="es-ES" sz="2800" dirty="0">
              <a:effectLst/>
              <a:ea typeface="Times New Roman" panose="02020603050405020304" pitchFamily="18" charset="0"/>
            </a:endParaRPr>
          </a:p>
          <a:p>
            <a:pPr algn="just" fontAlgn="base">
              <a:lnSpc>
                <a:spcPct val="150000"/>
              </a:lnSpc>
            </a:pPr>
            <a:r>
              <a:rPr lang="en-GB" sz="2800" b="1"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p:txBody>
      </p:sp>
      <p:sp>
        <p:nvSpPr>
          <p:cNvPr id="9" name="object 3">
            <a:extLst>
              <a:ext uri="{FF2B5EF4-FFF2-40B4-BE49-F238E27FC236}">
                <a16:creationId xmlns:a16="http://schemas.microsoft.com/office/drawing/2014/main" id="{F9757EFD-EE72-465E-8C0C-F72365AE2E3E}"/>
              </a:ext>
            </a:extLst>
          </p:cNvPr>
          <p:cNvSpPr txBox="1"/>
          <p:nvPr/>
        </p:nvSpPr>
        <p:spPr>
          <a:xfrm>
            <a:off x="903420" y="708614"/>
            <a:ext cx="12244544" cy="629660"/>
          </a:xfrm>
          <a:prstGeom prst="rect">
            <a:avLst/>
          </a:prstGeom>
        </p:spPr>
        <p:txBody>
          <a:bodyPr vert="horz" wrap="square" lIns="0" tIns="13970" rIns="0" bIns="0" rtlCol="0">
            <a:spAutoFit/>
          </a:bodyPr>
          <a:lstStyle/>
          <a:p>
            <a:pPr lvl="0" fontAlgn="base"/>
            <a:r>
              <a:rPr lang="en-GB" sz="4000" b="1" dirty="0">
                <a:solidFill>
                  <a:srgbClr val="E12227"/>
                </a:solidFill>
                <a:ea typeface="Times New Roman" panose="02020603050405020304" pitchFamily="18" charset="0"/>
              </a:rPr>
              <a:t>Teamwork using ICT tools</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6941260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randombar(horizontal)">
                                      <p:cBhvr>
                                        <p:cTn id="20"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10834"/>
            <a:ext cx="13269780" cy="1964512"/>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DocuWare</a:t>
            </a:r>
            <a:r>
              <a:rPr lang="en-GB" sz="2800" b="1" dirty="0">
                <a:solidFill>
                  <a:srgbClr val="243255"/>
                </a:solidFill>
                <a:effectLst/>
                <a:ea typeface="Times New Roman" panose="02020603050405020304" pitchFamily="18" charset="0"/>
              </a:rPr>
              <a:t>:</a:t>
            </a:r>
            <a:r>
              <a:rPr lang="en-GB" sz="2800" dirty="0">
                <a:solidFill>
                  <a:srgbClr val="243255"/>
                </a:solidFill>
                <a:effectLst/>
                <a:ea typeface="Times New Roman" panose="02020603050405020304" pitchFamily="18" charset="0"/>
              </a:rPr>
              <a:t>Ova platforma vam omogućuje hvatanje, obradu i korištenje informacija o tvrtki. Njegov softver automatizira velik dio upita i organizacije dokumenata u centraliziranom i sigurnom sustavu.</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4338" name="Picture 2" descr="Ricoh completa la adquisición de DocuWare | Ricoh España">
            <a:extLst>
              <a:ext uri="{FF2B5EF4-FFF2-40B4-BE49-F238E27FC236}">
                <a16:creationId xmlns:a16="http://schemas.microsoft.com/office/drawing/2014/main" id="{4AE5FB23-FC59-42B4-AB29-A0584307AE6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4325600" y="2977942"/>
            <a:ext cx="3581573" cy="8645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ntelligent Information Management | M-Files">
            <a:extLst>
              <a:ext uri="{FF2B5EF4-FFF2-40B4-BE49-F238E27FC236}">
                <a16:creationId xmlns:a16="http://schemas.microsoft.com/office/drawing/2014/main" id="{A4E70628-5ACD-463A-B0BF-0C9AD818177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084" t="25383" r="7969" b="19527"/>
          <a:stretch/>
        </p:blipFill>
        <p:spPr bwMode="auto">
          <a:xfrm>
            <a:off x="14509345" y="4935857"/>
            <a:ext cx="3214081" cy="9706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2">
            <a:extLst>
              <a:ext uri="{FF2B5EF4-FFF2-40B4-BE49-F238E27FC236}">
                <a16:creationId xmlns:a16="http://schemas.microsoft.com/office/drawing/2014/main" id="{313AD010-3FA1-4C9B-BA58-9DFC1A5477EA}"/>
              </a:ext>
            </a:extLst>
          </p:cNvPr>
          <p:cNvSpPr txBox="1"/>
          <p:nvPr/>
        </p:nvSpPr>
        <p:spPr>
          <a:xfrm>
            <a:off x="903420" y="4399591"/>
            <a:ext cx="13269780" cy="2610843"/>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M-Files:</a:t>
            </a:r>
            <a:r>
              <a:rPr lang="en-GB" sz="2800" dirty="0" err="1">
                <a:solidFill>
                  <a:srgbClr val="243255"/>
                </a:solidFill>
                <a:effectLst/>
                <a:ea typeface="Times New Roman" panose="02020603050405020304" pitchFamily="18" charset="0"/>
              </a:rPr>
              <a:t>Ova</a:t>
            </a:r>
            <a:r>
              <a:rPr lang="en-GB" sz="2800" dirty="0">
                <a:solidFill>
                  <a:srgbClr val="243255"/>
                </a:solidFill>
                <a:effectLst/>
                <a:ea typeface="Times New Roman" panose="02020603050405020304" pitchFamily="18" charset="0"/>
              </a:rPr>
              <a:t> opcija upravljanja informacijama ima jednostavnost korištenja, svestranost i funkcionalnost prikladnu za širok raspon industrija. Možete pristupiti sadržaju iz više spremišta podataka bez potrebe za migracijom. Možete ga implementirati u oblaku, lokalno ili na hibridni način.</a:t>
            </a:r>
            <a:endParaRPr lang="es-ES" sz="2800" dirty="0">
              <a:effectLst/>
              <a:ea typeface="Times New Roman" panose="02020603050405020304" pitchFamily="18" charset="0"/>
            </a:endParaRPr>
          </a:p>
        </p:txBody>
      </p:sp>
    </p:spTree>
    <p:extLst>
      <p:ext uri="{BB962C8B-B14F-4D97-AF65-F5344CB8AC3E}">
        <p14:creationId xmlns:p14="http://schemas.microsoft.com/office/powerpoint/2010/main" val="1497503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42" presetClass="entr" presetSubtype="0" fill="hold" nodeType="withEffect">
                                  <p:stCondLst>
                                    <p:cond delay="0"/>
                                  </p:stCondLst>
                                  <p:childTnLst>
                                    <p:set>
                                      <p:cBhvr>
                                        <p:cTn id="17" dur="1" fill="hold">
                                          <p:stCondLst>
                                            <p:cond delay="0"/>
                                          </p:stCondLst>
                                        </p:cTn>
                                        <p:tgtEl>
                                          <p:spTgt spid="14338"/>
                                        </p:tgtEl>
                                        <p:attrNameLst>
                                          <p:attrName>style.visibility</p:attrName>
                                        </p:attrNameLst>
                                      </p:cBhvr>
                                      <p:to>
                                        <p:strVal val="visible"/>
                                      </p:to>
                                    </p:set>
                                    <p:animEffect transition="in" filter="fade">
                                      <p:cBhvr>
                                        <p:cTn id="18" dur="1000"/>
                                        <p:tgtEl>
                                          <p:spTgt spid="14338"/>
                                        </p:tgtEl>
                                      </p:cBhvr>
                                    </p:animEffect>
                                    <p:anim calcmode="lin" valueType="num">
                                      <p:cBhvr>
                                        <p:cTn id="19" dur="1000" fill="hold"/>
                                        <p:tgtEl>
                                          <p:spTgt spid="14338"/>
                                        </p:tgtEl>
                                        <p:attrNameLst>
                                          <p:attrName>ppt_x</p:attrName>
                                        </p:attrNameLst>
                                      </p:cBhvr>
                                      <p:tavLst>
                                        <p:tav tm="0">
                                          <p:val>
                                            <p:strVal val="#ppt_x"/>
                                          </p:val>
                                        </p:tav>
                                        <p:tav tm="100000">
                                          <p:val>
                                            <p:strVal val="#ppt_x"/>
                                          </p:val>
                                        </p:tav>
                                      </p:tavLst>
                                    </p:anim>
                                    <p:anim calcmode="lin" valueType="num">
                                      <p:cBhvr>
                                        <p:cTn id="20"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42" presetClass="entr" presetSubtype="0" fill="hold" nodeType="withEffect">
                                  <p:stCondLst>
                                    <p:cond delay="0"/>
                                  </p:stCondLst>
                                  <p:childTnLst>
                                    <p:set>
                                      <p:cBhvr>
                                        <p:cTn id="27" dur="1" fill="hold">
                                          <p:stCondLst>
                                            <p:cond delay="0"/>
                                          </p:stCondLst>
                                        </p:cTn>
                                        <p:tgtEl>
                                          <p:spTgt spid="14340"/>
                                        </p:tgtEl>
                                        <p:attrNameLst>
                                          <p:attrName>style.visibility</p:attrName>
                                        </p:attrNameLst>
                                      </p:cBhvr>
                                      <p:to>
                                        <p:strVal val="visible"/>
                                      </p:to>
                                    </p:set>
                                    <p:animEffect transition="in" filter="fade">
                                      <p:cBhvr>
                                        <p:cTn id="28" dur="1000"/>
                                        <p:tgtEl>
                                          <p:spTgt spid="14340"/>
                                        </p:tgtEl>
                                      </p:cBhvr>
                                    </p:animEffect>
                                    <p:anim calcmode="lin" valueType="num">
                                      <p:cBhvr>
                                        <p:cTn id="29" dur="1000" fill="hold"/>
                                        <p:tgtEl>
                                          <p:spTgt spid="14340"/>
                                        </p:tgtEl>
                                        <p:attrNameLst>
                                          <p:attrName>ppt_x</p:attrName>
                                        </p:attrNameLst>
                                      </p:cBhvr>
                                      <p:tavLst>
                                        <p:tav tm="0">
                                          <p:val>
                                            <p:strVal val="#ppt_x"/>
                                          </p:val>
                                        </p:tav>
                                        <p:tav tm="100000">
                                          <p:val>
                                            <p:strVal val="#ppt_x"/>
                                          </p:val>
                                        </p:tav>
                                      </p:tavLst>
                                    </p:anim>
                                    <p:anim calcmode="lin" valueType="num">
                                      <p:cBhvr>
                                        <p:cTn id="30"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4419600" y="2317879"/>
            <a:ext cx="11898180" cy="2610843"/>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err="1">
                <a:solidFill>
                  <a:srgbClr val="243255"/>
                </a:solidFill>
                <a:effectLst/>
                <a:ea typeface="Times New Roman" panose="02020603050405020304" pitchFamily="18" charset="0"/>
              </a:rPr>
              <a:t>LogicalDOC:</a:t>
            </a:r>
            <a:r>
              <a:rPr lang="en-GB" sz="2800" dirty="0" err="1">
                <a:solidFill>
                  <a:srgbClr val="243255"/>
                </a:solidFill>
                <a:effectLst/>
                <a:ea typeface="Times New Roman" panose="02020603050405020304" pitchFamily="18" charset="0"/>
              </a:rPr>
              <a:t>Kontrolirajte</a:t>
            </a:r>
            <a:r>
              <a:rPr lang="en-GB" sz="2800" dirty="0">
                <a:solidFill>
                  <a:srgbClr val="243255"/>
                </a:solidFill>
                <a:effectLst/>
                <a:ea typeface="Times New Roman" panose="02020603050405020304" pitchFamily="18" charset="0"/>
              </a:rPr>
              <a:t> svoje upravljanje dokumentima. Kreirajte, koproducirajte i koordinirajte bilo koju količinu dokumenata, potičući suradnju i produktivnost. Njegov svestrani softver omogućuje mu prilagodbu različitim poslovnim modelima.</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5364" name="Picture 4" descr="Gestión de documentos de construcción - LogicalDOC">
            <a:extLst>
              <a:ext uri="{FF2B5EF4-FFF2-40B4-BE49-F238E27FC236}">
                <a16:creationId xmlns:a16="http://schemas.microsoft.com/office/drawing/2014/main" id="{ED7F32C5-A69F-468E-8236-A6BC7EA9891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96543" y="2394704"/>
            <a:ext cx="2982780" cy="181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805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wipe(down)">
                                      <p:cBhvr>
                                        <p:cTn id="16" dur="580">
                                          <p:stCondLst>
                                            <p:cond delay="0"/>
                                          </p:stCondLst>
                                        </p:cTn>
                                        <p:tgtEl>
                                          <p:spTgt spid="15364"/>
                                        </p:tgtEl>
                                      </p:cBhvr>
                                    </p:animEffect>
                                    <p:anim calcmode="lin" valueType="num">
                                      <p:cBhvr>
                                        <p:cTn id="17"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22" dur="26">
                                          <p:stCondLst>
                                            <p:cond delay="650"/>
                                          </p:stCondLst>
                                        </p:cTn>
                                        <p:tgtEl>
                                          <p:spTgt spid="15364"/>
                                        </p:tgtEl>
                                      </p:cBhvr>
                                      <p:to x="100000" y="60000"/>
                                    </p:animScale>
                                    <p:animScale>
                                      <p:cBhvr>
                                        <p:cTn id="23" dur="166" decel="50000">
                                          <p:stCondLst>
                                            <p:cond delay="676"/>
                                          </p:stCondLst>
                                        </p:cTn>
                                        <p:tgtEl>
                                          <p:spTgt spid="15364"/>
                                        </p:tgtEl>
                                      </p:cBhvr>
                                      <p:to x="100000" y="100000"/>
                                    </p:animScale>
                                    <p:animScale>
                                      <p:cBhvr>
                                        <p:cTn id="24" dur="26">
                                          <p:stCondLst>
                                            <p:cond delay="1312"/>
                                          </p:stCondLst>
                                        </p:cTn>
                                        <p:tgtEl>
                                          <p:spTgt spid="15364"/>
                                        </p:tgtEl>
                                      </p:cBhvr>
                                      <p:to x="100000" y="80000"/>
                                    </p:animScale>
                                    <p:animScale>
                                      <p:cBhvr>
                                        <p:cTn id="25" dur="166" decel="50000">
                                          <p:stCondLst>
                                            <p:cond delay="1338"/>
                                          </p:stCondLst>
                                        </p:cTn>
                                        <p:tgtEl>
                                          <p:spTgt spid="15364"/>
                                        </p:tgtEl>
                                      </p:cBhvr>
                                      <p:to x="100000" y="100000"/>
                                    </p:animScale>
                                    <p:animScale>
                                      <p:cBhvr>
                                        <p:cTn id="26" dur="26">
                                          <p:stCondLst>
                                            <p:cond delay="1642"/>
                                          </p:stCondLst>
                                        </p:cTn>
                                        <p:tgtEl>
                                          <p:spTgt spid="15364"/>
                                        </p:tgtEl>
                                      </p:cBhvr>
                                      <p:to x="100000" y="90000"/>
                                    </p:animScale>
                                    <p:animScale>
                                      <p:cBhvr>
                                        <p:cTn id="27" dur="166" decel="50000">
                                          <p:stCondLst>
                                            <p:cond delay="1668"/>
                                          </p:stCondLst>
                                        </p:cTn>
                                        <p:tgtEl>
                                          <p:spTgt spid="15364"/>
                                        </p:tgtEl>
                                      </p:cBhvr>
                                      <p:to x="100000" y="100000"/>
                                    </p:animScale>
                                    <p:animScale>
                                      <p:cBhvr>
                                        <p:cTn id="28" dur="26">
                                          <p:stCondLst>
                                            <p:cond delay="1808"/>
                                          </p:stCondLst>
                                        </p:cTn>
                                        <p:tgtEl>
                                          <p:spTgt spid="15364"/>
                                        </p:tgtEl>
                                      </p:cBhvr>
                                      <p:to x="100000" y="95000"/>
                                    </p:animScale>
                                    <p:animScale>
                                      <p:cBhvr>
                                        <p:cTn id="29" dur="166" decel="50000">
                                          <p:stCondLst>
                                            <p:cond delay="1834"/>
                                          </p:stCondLst>
                                        </p:cTn>
                                        <p:tgtEl>
                                          <p:spTgt spid="15364"/>
                                        </p:tgtEl>
                                      </p:cBhvr>
                                      <p:to x="100000" y="100000"/>
                                    </p:animScale>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97544" cy="506549"/>
          </a:xfrm>
          <a:prstGeom prst="rect">
            <a:avLst/>
          </a:prstGeom>
        </p:spPr>
        <p:txBody>
          <a:bodyPr vert="horz" wrap="square" lIns="0" tIns="13970" rIns="0" bIns="0" rtlCol="0">
            <a:spAutoFit/>
          </a:bodyPr>
          <a:lstStyle/>
          <a:p>
            <a:pPr algn="l" rtl="0" fontAlgn="base"/>
            <a:r>
              <a:rPr lang="en-GB" sz="3200" b="1" dirty="0">
                <a:solidFill>
                  <a:srgbClr val="243255"/>
                </a:solidFill>
                <a:effectLst/>
                <a:latin typeface="Calibri" panose="020F0502020204030204" pitchFamily="34" charset="0"/>
                <a:ea typeface="Times New Roman" panose="02020603050405020304" pitchFamily="18" charset="0"/>
              </a:rPr>
              <a:t>Jedinica 2: Problemi s timskim radom i koordinacijom korištenjem ICT alata i savjeta za poboljšanje na kreativan način. </a:t>
            </a:r>
            <a:endParaRPr lang="es-ES" sz="3200" b="1"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948328"/>
            <a:ext cx="10297980" cy="3254865"/>
          </a:xfrm>
          <a:prstGeom prst="rect">
            <a:avLst/>
          </a:prstGeom>
          <a:noFill/>
        </p:spPr>
        <p:txBody>
          <a:bodyPr wrap="square" rtlCol="0">
            <a:spAutoFit/>
          </a:bodyPr>
          <a:lstStyle/>
          <a:p>
            <a:pPr algn="l" rtl="0"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Timska koordinacija i komunikacija složeno je pitanje koje je teško upravljati. Svi članovi moraju učiniti svoj dio kako bi osigurali uspjeh rada. Zbog toga se mora uzeti u obzir niz aspekata kako bi se postigla dobra učinkovitost i dobra atmosfera. Evo nekoliko savjeta kako postići ove rezultate:</a:t>
            </a:r>
            <a:endParaRPr lang="es-ES" sz="2800" dirty="0">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889565" y="3053141"/>
            <a:ext cx="11558744" cy="584775"/>
          </a:xfrm>
          <a:prstGeom prst="rect">
            <a:avLst/>
          </a:prstGeom>
          <a:noFill/>
        </p:spPr>
        <p:txBody>
          <a:bodyPr wrap="square" rtlCol="0" anchor="ctr">
            <a:spAutoFit/>
          </a:bodyPr>
          <a:lstStyle/>
          <a:p>
            <a:pPr algn="l" rtl="0" fontAlgn="base"/>
            <a:r>
              <a:rPr lang="en-GB" sz="3200" b="1" dirty="0">
                <a:solidFill>
                  <a:srgbClr val="243255"/>
                </a:solidFill>
                <a:effectLst/>
                <a:latin typeface="Calibri" panose="020F0502020204030204" pitchFamily="34" charset="0"/>
                <a:ea typeface="Times New Roman" panose="02020603050405020304" pitchFamily="18" charset="0"/>
              </a:rPr>
              <a:t>2.1. Savjeti za dobru koordinaciju i komunikaciju</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F0AA9AD3-898F-4B0C-913F-A2963EC7305B}"/>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13" name="Imagen 12">
            <a:extLst>
              <a:ext uri="{FF2B5EF4-FFF2-40B4-BE49-F238E27FC236}">
                <a16:creationId xmlns:a16="http://schemas.microsoft.com/office/drawing/2014/main" id="{F18DB16B-386C-4739-B8DC-AF0072AACF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58600" y="2692632"/>
            <a:ext cx="5525647" cy="5525647"/>
          </a:xfrm>
          <a:prstGeom prst="rect">
            <a:avLst/>
          </a:prstGeom>
        </p:spPr>
      </p:pic>
    </p:spTree>
    <p:extLst>
      <p:ext uri="{BB962C8B-B14F-4D97-AF65-F5344CB8AC3E}">
        <p14:creationId xmlns:p14="http://schemas.microsoft.com/office/powerpoint/2010/main" val="13415657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r Goals And Objectives Operation Of Solution Ppt Powerpoint Presentation  Icon Influencers | PowerPoint Slide Template | Presentation Templates PPT  Layout | Presentation Deck">
            <a:extLst>
              <a:ext uri="{FF2B5EF4-FFF2-40B4-BE49-F238E27FC236}">
                <a16:creationId xmlns:a16="http://schemas.microsoft.com/office/drawing/2014/main" id="{66AABCC2-B562-48E1-924A-D08035C2218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5407" y="593745"/>
            <a:ext cx="1800180" cy="2035155"/>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4"/>
          <p:cNvSpPr/>
          <p:nvPr/>
        </p:nvSpPr>
        <p:spPr>
          <a:xfrm rot="16200000">
            <a:off x="1078978" y="396077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2228158" y="859834"/>
            <a:ext cx="12852400" cy="751488"/>
          </a:xfrm>
          <a:prstGeom prst="rect">
            <a:avLst/>
          </a:prstGeom>
        </p:spPr>
        <p:txBody>
          <a:bodyPr vert="horz" wrap="square" lIns="0" tIns="12700" rIns="0" bIns="0" rtlCol="0">
            <a:spAutoFit/>
          </a:bodyPr>
          <a:lstStyle/>
          <a:p>
            <a:pPr marL="12700" algn="l" rtl="0">
              <a:spcBef>
                <a:spcPts val="100"/>
              </a:spcBef>
            </a:pPr>
            <a:r>
              <a:rPr lang="es-ES" sz="4800" b="1" dirty="0">
                <a:solidFill>
                  <a:srgbClr val="E12227"/>
                </a:solidFill>
              </a:rPr>
              <a:t>CILJEVI</a:t>
            </a:r>
            <a:endParaRPr sz="4800" dirty="0">
              <a:solidFill>
                <a:srgbClr val="E12227"/>
              </a:solidFill>
            </a:endParaRPr>
          </a:p>
        </p:txBody>
      </p:sp>
      <p:sp>
        <p:nvSpPr>
          <p:cNvPr id="17" name="object 17"/>
          <p:cNvSpPr txBox="1"/>
          <p:nvPr/>
        </p:nvSpPr>
        <p:spPr>
          <a:xfrm>
            <a:off x="1105032" y="2829950"/>
            <a:ext cx="13081000" cy="444994"/>
          </a:xfrm>
          <a:prstGeom prst="rect">
            <a:avLst/>
          </a:prstGeom>
        </p:spPr>
        <p:txBody>
          <a:bodyPr vert="horz" wrap="square" lIns="0" tIns="13970" rIns="0" bIns="0" rtlCol="0">
            <a:spAutoFit/>
          </a:bodyPr>
          <a:lstStyle/>
          <a:p>
            <a:pPr algn="l" rtl="0"/>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Na kraju ovog modula moći ćete:</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504214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12351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3654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701932" y="3834157"/>
            <a:ext cx="11556867" cy="954107"/>
          </a:xfrm>
          <a:prstGeom prst="rect">
            <a:avLst/>
          </a:prstGeom>
          <a:noFill/>
        </p:spPr>
        <p:txBody>
          <a:bodyPr wrap="square" lIns="108000" rIns="108000" rtlCol="0">
            <a:spAutoFit/>
          </a:bodyPr>
          <a:lstStyle/>
          <a:p>
            <a:pPr lvl="0" algn="l" rtl="0"/>
            <a:r>
              <a:rPr lang="en-GB" sz="2800" dirty="0">
                <a:solidFill>
                  <a:srgbClr val="244061"/>
                </a:solidFill>
                <a:effectLst/>
                <a:ea typeface="Times New Roman" panose="02020603050405020304" pitchFamily="18" charset="0"/>
              </a:rPr>
              <a:t>Naučiti neke od najvažnijih ICT alata u poslovnom okruženju, kao i njihove prednosti i karakteristike. </a:t>
            </a:r>
            <a:endParaRPr lang="es-ES" sz="2800" dirty="0">
              <a:effectLst/>
              <a:ea typeface="Times New Roman" panose="02020603050405020304" pitchFamily="18"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701933" y="4978121"/>
            <a:ext cx="10979267" cy="523220"/>
          </a:xfrm>
          <a:prstGeom prst="rect">
            <a:avLst/>
          </a:prstGeom>
          <a:noFill/>
        </p:spPr>
        <p:txBody>
          <a:bodyPr wrap="square" lIns="108000" rIns="108000" rtlCol="0">
            <a:spAutoFit/>
          </a:bodyPr>
          <a:lstStyle/>
          <a:p>
            <a:pPr algn="l" rtl="0"/>
            <a:r>
              <a:rPr lang="en-GB" sz="2800" dirty="0">
                <a:solidFill>
                  <a:srgbClr val="244061"/>
                </a:solidFill>
                <a:effectLst/>
                <a:ea typeface="Times New Roman" panose="02020603050405020304" pitchFamily="18" charset="0"/>
              </a:rPr>
              <a:t>Potaknite suradnju i timski rad putem ICT alata.</a:t>
            </a:r>
            <a:endParaRPr lang="es-ES" sz="2800" dirty="0">
              <a:effectLst/>
              <a:ea typeface="Times New Roman" panose="02020603050405020304" pitchFamily="18"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48749" y="7102379"/>
            <a:ext cx="14158328" cy="523220"/>
          </a:xfrm>
          <a:prstGeom prst="rect">
            <a:avLst/>
          </a:prstGeom>
          <a:noFill/>
        </p:spPr>
        <p:txBody>
          <a:bodyPr wrap="square" lIns="108000" rIns="108000" rtlCol="0">
            <a:spAutoFit/>
          </a:bodyPr>
          <a:lstStyle/>
          <a:p>
            <a:pPr lvl="0" algn="l" rtl="0"/>
            <a:r>
              <a:rPr lang="en-GB" sz="2800" dirty="0">
                <a:solidFill>
                  <a:srgbClr val="244061"/>
                </a:solidFill>
                <a:effectLst/>
                <a:ea typeface="Times New Roman" panose="02020603050405020304" pitchFamily="18" charset="0"/>
              </a:rPr>
              <a:t>Učinkovitom komunikacijom osigurati dobru atmosferu u poslovnom timu.</a:t>
            </a:r>
            <a:endParaRPr lang="es-ES" sz="2800" dirty="0">
              <a:effectLst/>
              <a:ea typeface="Times New Roman" panose="02020603050405020304" pitchFamily="18"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014053"/>
            <a:ext cx="11982613" cy="523220"/>
          </a:xfrm>
          <a:prstGeom prst="rect">
            <a:avLst/>
          </a:prstGeom>
          <a:noFill/>
        </p:spPr>
        <p:txBody>
          <a:bodyPr wrap="square" lIns="108000" rIns="108000" rtlCol="0">
            <a:spAutoFit/>
          </a:bodyPr>
          <a:lstStyle/>
          <a:p>
            <a:pPr lvl="0" algn="l" rtl="0"/>
            <a:r>
              <a:rPr lang="en-GB" sz="2800" dirty="0">
                <a:solidFill>
                  <a:srgbClr val="244061"/>
                </a:solidFill>
                <a:effectLst/>
                <a:ea typeface="Times New Roman" panose="02020603050405020304" pitchFamily="18" charset="0"/>
              </a:rPr>
              <a:t>Riješite poteškoće u komunikaciji zbog rada na daljinu.</a:t>
            </a:r>
            <a:endParaRPr lang="es-ES" sz="2800" dirty="0">
              <a:effectLst/>
              <a:ea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17" grpId="0"/>
      <p:bldP spid="18" grpId="0" animBg="1"/>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90700"/>
            <a:ext cx="9982200" cy="5842497"/>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Osigurajte ispravnu raspodjelu posla. Gore opisane platforme koriste se za dodjelu različitih zadataka cijelom timu. Neki od njih koriste Kanban metodu, koja je alat za vizualizaciju tijeka rada. Sastoji se od ploča podijeljenih u retke i stupce: prve za projekt ili aktivnost, a druge za stupanj njegove razvijenosti (koje treba napraviti, čekaju reviziju, blokirano itd.). Ovi digitalni Kanban alati omogućuju organizaciju rada koju je lako vizualizirati i distribuirati, što ih čini potencijalnim saveznikom za veću učinkovitost.</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94173FFD-0016-4454-B175-A14BDB0D34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0000" y="1790700"/>
            <a:ext cx="6705600" cy="670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26"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Email Marketing Campaign: The Ultimate Guide | Sender">
            <a:extLst>
              <a:ext uri="{FF2B5EF4-FFF2-40B4-BE49-F238E27FC236}">
                <a16:creationId xmlns:a16="http://schemas.microsoft.com/office/drawing/2014/main" id="{A9F4EEA2-DE95-4B75-999A-48980EB4E01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6961" t="10000" r="19974" b="9111"/>
          <a:stretch/>
        </p:blipFill>
        <p:spPr bwMode="auto">
          <a:xfrm>
            <a:off x="12202980" y="2417707"/>
            <a:ext cx="5181600" cy="427247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43100"/>
            <a:ext cx="11127816" cy="2610843"/>
          </a:xfrm>
          <a:prstGeom prst="rect">
            <a:avLst/>
          </a:prstGeom>
          <a:noFill/>
        </p:spPr>
        <p:txBody>
          <a:bodyPr wrap="square" rtlCol="0">
            <a:spAutoFit/>
          </a:bodyPr>
          <a:lstStyle/>
          <a:p>
            <a:pPr marL="457200" algn="l" rtl="0" fontAlgn="base">
              <a:lnSpc>
                <a:spcPct val="150000"/>
              </a:lnSpc>
            </a:pPr>
            <a:r>
              <a:rPr lang="en-GB" sz="2800" dirty="0">
                <a:solidFill>
                  <a:srgbClr val="243255"/>
                </a:solidFill>
                <a:effectLst/>
                <a:ea typeface="Times New Roman" panose="02020603050405020304" pitchFamily="18" charset="0"/>
              </a:rPr>
              <a:t> </a:t>
            </a:r>
            <a:endParaRPr lang="es-ES" sz="2800" dirty="0">
              <a:effectLst/>
              <a:ea typeface="Times New Roman" panose="02020603050405020304" pitchFamily="18" charset="0"/>
            </a:endParaRPr>
          </a:p>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Kada pišete e-poruke, budite jasni i sažeti. Ne zaboravite pozdraviti, identificirati se i pravilno se pozdraviti. Osim toga, korištenje odgovarajućeg naslova predmeta omogućit će bolju klasifikaciju ovih poruka.</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6532983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440"/>
                                        </p:tgtEl>
                                        <p:attrNameLst>
                                          <p:attrName>style.visibility</p:attrName>
                                        </p:attrNameLst>
                                      </p:cBhvr>
                                      <p:to>
                                        <p:strVal val="visible"/>
                                      </p:to>
                                    </p:set>
                                    <p:animEffect transition="in" filter="fade">
                                      <p:cBhvr>
                                        <p:cTn id="20"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6 Best Meeting Management Software - Weekdone">
            <a:extLst>
              <a:ext uri="{FF2B5EF4-FFF2-40B4-BE49-F238E27FC236}">
                <a16:creationId xmlns:a16="http://schemas.microsoft.com/office/drawing/2014/main" id="{1D78CFB1-8165-4F37-9DED-DCD757B82FF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39600" y="4331557"/>
            <a:ext cx="6248400" cy="416474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609600" y="1200074"/>
            <a:ext cx="11676507" cy="3257174"/>
          </a:xfrm>
          <a:prstGeom prst="rect">
            <a:avLst/>
          </a:prstGeom>
          <a:noFill/>
        </p:spPr>
        <p:txBody>
          <a:bodyPr wrap="square" rtlCol="0">
            <a:spAutoFit/>
          </a:bodyPr>
          <a:lstStyle/>
          <a:p>
            <a:pPr lvl="0" algn="l" rtl="0" fontAlgn="base">
              <a:lnSpc>
                <a:spcPct val="150000"/>
              </a:lnSpc>
            </a:pPr>
            <a:endParaRPr lang="en-GB" sz="2800" dirty="0">
              <a:solidFill>
                <a:srgbClr val="243255"/>
              </a:solidFill>
              <a:effectLst/>
              <a:ea typeface="Times New Roman" panose="02020603050405020304" pitchFamily="18" charset="0"/>
            </a:endParaRPr>
          </a:p>
          <a:p>
            <a:pPr marL="34290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Održavajte redovite sastanke. To će nam omogućiti da budemo svjesni opće situacije u tvrtki i svakog kolege, što će nam omogućiti da poboljšamo raspodjelu zadataka te fluidnu i dinamičnu komunikaciju.</a:t>
            </a:r>
            <a:endParaRPr lang="es-ES" sz="2800" dirty="0">
              <a:effectLst/>
              <a:ea typeface="Times New Roman" panose="02020603050405020304" pitchFamily="18" charset="0"/>
            </a:endParaRPr>
          </a:p>
          <a:p>
            <a:pPr marL="342900" indent="-342900" algn="l" rtl="0" fontAlgn="base">
              <a:lnSpc>
                <a:spcPct val="150000"/>
              </a:lnSpc>
              <a:buFont typeface="Symbol" panose="05050102010706020507" pitchFamily="18" charset="2"/>
              <a:buChar char=""/>
            </a:pP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
        <p:nvSpPr>
          <p:cNvPr id="11" name="CuadroTexto 10">
            <a:extLst>
              <a:ext uri="{FF2B5EF4-FFF2-40B4-BE49-F238E27FC236}">
                <a16:creationId xmlns:a16="http://schemas.microsoft.com/office/drawing/2014/main" id="{D67C5376-F9D1-46FC-8714-70A1879F2BE4}"/>
              </a:ext>
            </a:extLst>
          </p:cNvPr>
          <p:cNvSpPr txBox="1"/>
          <p:nvPr/>
        </p:nvSpPr>
        <p:spPr>
          <a:xfrm>
            <a:off x="762000" y="4163878"/>
            <a:ext cx="11676506" cy="1964512"/>
          </a:xfrm>
          <a:prstGeom prst="rect">
            <a:avLst/>
          </a:prstGeom>
          <a:noFill/>
        </p:spPr>
        <p:txBody>
          <a:bodyPr wrap="square">
            <a:spAutoFit/>
          </a:bodyPr>
          <a:lstStyle/>
          <a:p>
            <a:pPr marL="285750" indent="-285750" algn="l" rtl="0">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Ne ustručavajte se zatražiti i ponuditi pomoć ako je potrebna. Kao što je već spomenuto, svaki kolega ima prednosti i slabosti koje se mogu iskoristiti i unaprijediti timskim radom. Zapamtite: sjedinjenje čini snagu.</a:t>
            </a:r>
            <a:endParaRPr lang="es-ES" sz="2800" dirty="0"/>
          </a:p>
        </p:txBody>
      </p:sp>
    </p:spTree>
    <p:extLst>
      <p:ext uri="{BB962C8B-B14F-4D97-AF65-F5344CB8AC3E}">
        <p14:creationId xmlns:p14="http://schemas.microsoft.com/office/powerpoint/2010/main" val="2565966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19458"/>
                                        </p:tgtEl>
                                        <p:attrNameLst>
                                          <p:attrName>style.visibility</p:attrName>
                                        </p:attrNameLst>
                                      </p:cBhvr>
                                      <p:to>
                                        <p:strVal val="visible"/>
                                      </p:to>
                                    </p:set>
                                    <p:animEffect transition="in" filter="fade">
                                      <p:cBhvr>
                                        <p:cTn id="24" dur="1000"/>
                                        <p:tgtEl>
                                          <p:spTgt spid="19458"/>
                                        </p:tgtEl>
                                      </p:cBhvr>
                                    </p:animEffect>
                                    <p:anim calcmode="lin" valueType="num">
                                      <p:cBhvr>
                                        <p:cTn id="25" dur="1000" fill="hold"/>
                                        <p:tgtEl>
                                          <p:spTgt spid="19458"/>
                                        </p:tgtEl>
                                        <p:attrNameLst>
                                          <p:attrName>ppt_x</p:attrName>
                                        </p:attrNameLst>
                                      </p:cBhvr>
                                      <p:tavLst>
                                        <p:tav tm="0">
                                          <p:val>
                                            <p:strVal val="#ppt_x"/>
                                          </p:val>
                                        </p:tav>
                                        <p:tav tm="100000">
                                          <p:val>
                                            <p:strVal val="#ppt_x"/>
                                          </p:val>
                                        </p:tav>
                                      </p:tavLst>
                                    </p:anim>
                                    <p:anim calcmode="lin" valueType="num">
                                      <p:cBhvr>
                                        <p:cTn id="26"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1715379"/>
            <a:ext cx="11113961" cy="2610843"/>
          </a:xfrm>
          <a:prstGeom prst="rect">
            <a:avLst/>
          </a:prstGeom>
          <a:noFill/>
        </p:spPr>
        <p:txBody>
          <a:bodyPr wrap="square" rtlCol="0">
            <a:spAutoFit/>
          </a:bodyPr>
          <a:lstStyle/>
          <a:p>
            <a:pPr marL="457200" indent="-457200" algn="l" rtl="0" fontAlgn="base">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Motivacija je ključna. Čestitam kolegama koji su bili uspješni u svom radu; ili ponudite pomoć ako, s druge strane, imaju poteškoća ili problema, a vi znate kako pomoći, nemojte se ustručavati ponuditi svoju ruku. Zajedničko rješavanje problema može potaknuti timsko povezivanje i učinkovitost.</a:t>
            </a: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3" name="Imagen 2">
            <a:extLst>
              <a:ext uri="{FF2B5EF4-FFF2-40B4-BE49-F238E27FC236}">
                <a16:creationId xmlns:a16="http://schemas.microsoft.com/office/drawing/2014/main" id="{83FDB372-970C-4ADF-83CA-A8A68D6DC42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372600" y="3535382"/>
            <a:ext cx="8647619" cy="4850793"/>
          </a:xfrm>
          <a:prstGeom prst="rect">
            <a:avLst/>
          </a:prstGeom>
        </p:spPr>
      </p:pic>
    </p:spTree>
    <p:extLst>
      <p:ext uri="{BB962C8B-B14F-4D97-AF65-F5344CB8AC3E}">
        <p14:creationId xmlns:p14="http://schemas.microsoft.com/office/powerpoint/2010/main" val="1027228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e Vector | Vector of people outdoors activity holiday at the park">
            <a:extLst>
              <a:ext uri="{FF2B5EF4-FFF2-40B4-BE49-F238E27FC236}">
                <a16:creationId xmlns:a16="http://schemas.microsoft.com/office/drawing/2014/main" id="{C19E1F20-BA26-4DCE-8AAB-D37AAAD958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82200" y="4000500"/>
            <a:ext cx="7869555" cy="4362197"/>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89709" y="1573427"/>
            <a:ext cx="11113961" cy="3257174"/>
          </a:xfrm>
          <a:prstGeom prst="rect">
            <a:avLst/>
          </a:prstGeom>
          <a:noFill/>
        </p:spPr>
        <p:txBody>
          <a:bodyPr wrap="square" rtlCol="0">
            <a:spAutoFit/>
          </a:bodyPr>
          <a:lstStyle/>
          <a:p>
            <a:pPr marL="457200" indent="-457200" algn="l" rtl="0">
              <a:lnSpc>
                <a:spcPct val="150000"/>
              </a:lnSpc>
              <a:buFont typeface="Arial" panose="020B0604020202020204" pitchFamily="34" charset="0"/>
              <a:buChar char="•"/>
            </a:pPr>
            <a:r>
              <a:rPr lang="en-GB" sz="2800" dirty="0">
                <a:solidFill>
                  <a:srgbClr val="243255"/>
                </a:solidFill>
                <a:effectLst/>
                <a:ea typeface="Times New Roman" panose="02020603050405020304" pitchFamily="18" charset="0"/>
              </a:rPr>
              <a:t>Timske aktivnosti izvan tvrtke se preporučaju. Ovo ne samo da će stvoriti ugodniju i ugodniju atmosferu, već će također ojačati veze i stvoriti ujedinjeniji tim. Na primjer, jednom mjesečno možete se baviti nekim rekreativnim aktivnostima, kao što je bavljenje sportom, posjet nekom mjestu ili zajednički ručak.</a:t>
            </a:r>
            <a:endParaRPr lang="en-US" altLang="ko-KR" sz="2800" dirty="0"/>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Jedinica 2</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1705199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1506"/>
                                        </p:tgtEl>
                                        <p:attrNameLst>
                                          <p:attrName>style.visibility</p:attrName>
                                        </p:attrNameLst>
                                      </p:cBhvr>
                                      <p:to>
                                        <p:strVal val="visible"/>
                                      </p:to>
                                    </p:set>
                                    <p:animEffect transition="in" filter="randombar(horizontal)">
                                      <p:cBhvr>
                                        <p:cTn id="2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a:t>Hvala!</a:t>
            </a:r>
            <a:endParaRPr lang="es-ES" dirty="0"/>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ntajas y desventajas de usar check list en auditoría | iAuditoria">
            <a:extLst>
              <a:ext uri="{FF2B5EF4-FFF2-40B4-BE49-F238E27FC236}">
                <a16:creationId xmlns:a16="http://schemas.microsoft.com/office/drawing/2014/main" id="{0681E3F3-D55E-4E30-BAB2-22B8996B9D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40589" y="6019468"/>
            <a:ext cx="6374993" cy="3349361"/>
          </a:xfrm>
          <a:prstGeom prst="rect">
            <a:avLst/>
          </a:prstGeom>
          <a:noFill/>
          <a:extLst>
            <a:ext uri="{909E8E84-426E-40DD-AFC4-6F175D3DCCD1}">
              <a14:hiddenFill xmlns:a14="http://schemas.microsoft.com/office/drawing/2010/main">
                <a:solidFill>
                  <a:srgbClr val="FFFFFF"/>
                </a:solidFill>
              </a14:hiddenFill>
            </a:ext>
          </a:extLst>
        </p:spPr>
      </p:pic>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lgn="l" rtl="0">
              <a:spcBef>
                <a:spcPts val="100"/>
              </a:spcBef>
            </a:pPr>
            <a:r>
              <a:rPr lang="es-ES" sz="4800" dirty="0">
                <a:solidFill>
                  <a:srgbClr val="E12227"/>
                </a:solidFill>
              </a:rPr>
              <a:t>KAZALO</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697" y="9745835"/>
            <a:ext cx="936335" cy="449441"/>
          </a:xfrm>
          <a:prstGeom prst="rect">
            <a:avLst/>
          </a:prstGeom>
        </p:spPr>
      </p:pic>
      <p:sp>
        <p:nvSpPr>
          <p:cNvPr id="21" name="object 6">
            <a:extLst>
              <a:ext uri="{FF2B5EF4-FFF2-40B4-BE49-F238E27FC236}">
                <a16:creationId xmlns:a16="http://schemas.microsoft.com/office/drawing/2014/main" id="{363075C9-9554-40E8-8D98-C687898DA96D}"/>
              </a:ext>
            </a:extLst>
          </p:cNvPr>
          <p:cNvSpPr/>
          <p:nvPr/>
        </p:nvSpPr>
        <p:spPr>
          <a:xfrm>
            <a:off x="15751629"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182329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0293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7522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9" name="Group 85">
            <a:extLst>
              <a:ext uri="{FF2B5EF4-FFF2-40B4-BE49-F238E27FC236}">
                <a16:creationId xmlns:a16="http://schemas.microsoft.com/office/drawing/2014/main" id="{AED96A6A-A82E-4DE9-BE65-0BFED9971E65}"/>
              </a:ext>
            </a:extLst>
          </p:cNvPr>
          <p:cNvGrpSpPr/>
          <p:nvPr/>
        </p:nvGrpSpPr>
        <p:grpSpPr>
          <a:xfrm>
            <a:off x="4385888" y="3371501"/>
            <a:ext cx="1746536" cy="1773562"/>
            <a:chOff x="1599983" y="1766707"/>
            <a:chExt cx="1128347" cy="1773562"/>
          </a:xfrm>
        </p:grpSpPr>
        <p:sp>
          <p:nvSpPr>
            <p:cNvPr id="50" name="TextBox 37">
              <a:extLst>
                <a:ext uri="{FF2B5EF4-FFF2-40B4-BE49-F238E27FC236}">
                  <a16:creationId xmlns:a16="http://schemas.microsoft.com/office/drawing/2014/main" id="{260397A8-85F6-4ABA-95FC-3C9E9A075CB3}"/>
                </a:ext>
              </a:extLst>
            </p:cNvPr>
            <p:cNvSpPr txBox="1"/>
            <p:nvPr/>
          </p:nvSpPr>
          <p:spPr>
            <a:xfrm>
              <a:off x="1599983" y="1970609"/>
              <a:ext cx="1018432" cy="1569660"/>
            </a:xfrm>
            <a:prstGeom prst="rect">
              <a:avLst/>
            </a:prstGeom>
            <a:noFill/>
          </p:spPr>
          <p:txBody>
            <a:bodyPr wrap="square" rtlCol="0">
              <a:spAutoFit/>
            </a:bodyPr>
            <a:lstStyle/>
            <a:p>
              <a:pPr algn="l" rtl="0"/>
              <a:endParaRPr lang="en-US" altLang="ko-KR" sz="2400" b="1" dirty="0">
                <a:solidFill>
                  <a:srgbClr val="243255"/>
                </a:solidFill>
                <a:cs typeface="Arial" pitchFamily="34" charset="0"/>
              </a:endParaRPr>
            </a:p>
            <a:p>
              <a:pPr algn="ctr" rtl="0"/>
              <a:r>
                <a:rPr lang="en-GB" sz="2400" b="1" dirty="0">
                  <a:solidFill>
                    <a:srgbClr val="243255"/>
                  </a:solidFill>
                  <a:effectLst/>
                  <a:latin typeface="Calibri" panose="020F0502020204030204" pitchFamily="34" charset="0"/>
                  <a:ea typeface="Times New Roman" panose="02020603050405020304" pitchFamily="18" charset="0"/>
                </a:rPr>
                <a:t>ICT alati i timski rad</a:t>
              </a:r>
              <a:endParaRPr lang="en-US" altLang="ko-KR" sz="2800" b="1" dirty="0">
                <a:cs typeface="Arial" pitchFamily="34" charset="0"/>
              </a:endParaRP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523220"/>
            </a:xfrm>
            <a:prstGeom prst="rect">
              <a:avLst/>
            </a:prstGeom>
            <a:noFill/>
          </p:spPr>
          <p:txBody>
            <a:bodyPr wrap="square" lIns="108000" rIns="108000" rtlCol="0">
              <a:spAutoFit/>
            </a:bodyPr>
            <a:lstStyle/>
            <a:p>
              <a:pPr algn="l" rtl="0"/>
              <a:r>
                <a:rPr lang="en-US" altLang="ko-KR" sz="2800" b="1" dirty="0">
                  <a:solidFill>
                    <a:srgbClr val="243255"/>
                  </a:solidFill>
                  <a:cs typeface="Arial" pitchFamily="34" charset="0"/>
                </a:rPr>
                <a:t>Cjelina 1</a:t>
              </a:r>
              <a:endParaRPr lang="ko-KR" altLang="en-US" sz="28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6759025" y="3371501"/>
            <a:ext cx="2941149" cy="2569934"/>
            <a:chOff x="985870" y="1766707"/>
            <a:chExt cx="1900125" cy="2569934"/>
          </a:xfrm>
        </p:grpSpPr>
        <p:sp>
          <p:nvSpPr>
            <p:cNvPr id="53" name="TextBox 41">
              <a:extLst>
                <a:ext uri="{FF2B5EF4-FFF2-40B4-BE49-F238E27FC236}">
                  <a16:creationId xmlns:a16="http://schemas.microsoft.com/office/drawing/2014/main" id="{8BD68FBC-44FC-4EFC-A09F-16946911D992}"/>
                </a:ext>
              </a:extLst>
            </p:cNvPr>
            <p:cNvSpPr txBox="1"/>
            <p:nvPr/>
          </p:nvSpPr>
          <p:spPr>
            <a:xfrm>
              <a:off x="985870" y="2028317"/>
              <a:ext cx="1900125" cy="2308324"/>
            </a:xfrm>
            <a:prstGeom prst="rect">
              <a:avLst/>
            </a:prstGeom>
            <a:noFill/>
          </p:spPr>
          <p:txBody>
            <a:bodyPr wrap="square" rtlCol="0">
              <a:spAutoFit/>
            </a:bodyPr>
            <a:lstStyle/>
            <a:p>
              <a:pPr algn="l" rtl="0"/>
              <a:endParaRPr lang="en-US" altLang="ko-KR" sz="2400" b="1" dirty="0">
                <a:solidFill>
                  <a:srgbClr val="243255"/>
                </a:solidFill>
                <a:cs typeface="Arial" pitchFamily="34" charset="0"/>
              </a:endParaRPr>
            </a:p>
            <a:p>
              <a:pPr marL="228600" algn="ctr" rtl="0" fontAlgn="base"/>
              <a:r>
                <a:rPr lang="es-ES" sz="2400" b="1" dirty="0">
                  <a:solidFill>
                    <a:srgbClr val="243255"/>
                  </a:solidFill>
                  <a:effectLst/>
                  <a:latin typeface="Calibri" panose="020F0502020204030204" pitchFamily="34" charset="0"/>
                  <a:ea typeface="Times New Roman" panose="02020603050405020304" pitchFamily="18" charset="0"/>
                </a:rPr>
                <a:t> </a:t>
              </a:r>
              <a:r>
                <a:rPr lang="en-GB" sz="2400" b="1" dirty="0">
                  <a:solidFill>
                    <a:srgbClr val="243255"/>
                  </a:solidFill>
                  <a:effectLst/>
                  <a:latin typeface="Calibri" panose="020F0502020204030204" pitchFamily="34" charset="0"/>
                  <a:ea typeface="Times New Roman" panose="02020603050405020304" pitchFamily="18" charset="0"/>
                </a:rPr>
                <a:t>ICT alati za timski rad, suradnju i koordinaciju s drugima</a:t>
              </a:r>
              <a:endParaRPr lang="es-ES" sz="2400" b="1" dirty="0">
                <a:effectLst/>
                <a:latin typeface="Times New Roman" panose="02020603050405020304" pitchFamily="18" charset="0"/>
                <a:ea typeface="Times New Roman" panose="02020603050405020304" pitchFamily="18"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1360517" y="1766707"/>
              <a:ext cx="1300197" cy="523220"/>
            </a:xfrm>
            <a:prstGeom prst="rect">
              <a:avLst/>
            </a:prstGeom>
            <a:noFill/>
          </p:spPr>
          <p:txBody>
            <a:bodyPr wrap="square" lIns="108000" rIns="108000" rtlCol="0">
              <a:spAutoFit/>
            </a:bodyPr>
            <a:lstStyle/>
            <a:p>
              <a:pPr algn="l" rtl="0"/>
              <a:r>
                <a:rPr lang="en-US" altLang="ko-KR" sz="2800" b="1" dirty="0">
                  <a:solidFill>
                    <a:srgbClr val="243255"/>
                  </a:solidFill>
                  <a:cs typeface="Arial" pitchFamily="34" charset="0"/>
                </a:rPr>
                <a:t>Jedinica 1.1</a:t>
              </a:r>
              <a:endParaRPr lang="ko-KR" altLang="en-US" sz="28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0959583" y="3325334"/>
            <a:ext cx="2628278" cy="2529237"/>
            <a:chOff x="1331776" y="1766707"/>
            <a:chExt cx="1697995" cy="2529237"/>
          </a:xfrm>
        </p:grpSpPr>
        <p:sp>
          <p:nvSpPr>
            <p:cNvPr id="56" name="TextBox 45">
              <a:extLst>
                <a:ext uri="{FF2B5EF4-FFF2-40B4-BE49-F238E27FC236}">
                  <a16:creationId xmlns:a16="http://schemas.microsoft.com/office/drawing/2014/main" id="{0BC45CAB-3677-49A3-AB97-94FFF0DA3D8F}"/>
                </a:ext>
              </a:extLst>
            </p:cNvPr>
            <p:cNvSpPr txBox="1"/>
            <p:nvPr/>
          </p:nvSpPr>
          <p:spPr>
            <a:xfrm>
              <a:off x="1331776" y="1987620"/>
              <a:ext cx="1697995" cy="2308324"/>
            </a:xfrm>
            <a:prstGeom prst="rect">
              <a:avLst/>
            </a:prstGeom>
            <a:noFill/>
          </p:spPr>
          <p:txBody>
            <a:bodyPr wrap="square" rtlCol="0">
              <a:spAutoFit/>
            </a:bodyPr>
            <a:lstStyle/>
            <a:p>
              <a:pPr algn="l" rtl="0"/>
              <a:endParaRPr lang="en-US" altLang="ko-KR" sz="2400" b="1" dirty="0">
                <a:solidFill>
                  <a:srgbClr val="243255"/>
                </a:solidFill>
                <a:cs typeface="Arial" pitchFamily="34" charset="0"/>
              </a:endParaRPr>
            </a:p>
            <a:p>
              <a:pPr algn="ctr" rtl="0"/>
              <a:r>
                <a:rPr lang="en-GB" sz="2400" b="1" dirty="0">
                  <a:solidFill>
                    <a:srgbClr val="243255"/>
                  </a:solidFill>
                  <a:effectLst/>
                  <a:latin typeface="Calibri" panose="020F0502020204030204" pitchFamily="34" charset="0"/>
                  <a:ea typeface="Times New Roman" panose="02020603050405020304" pitchFamily="18" charset="0"/>
                </a:rPr>
                <a:t>Problemi s timskim radom i koordinacijom korištenjem ICT alata i savjeta za poboljšanje na kreativan način. </a:t>
              </a:r>
              <a:endParaRPr lang="en-US" altLang="ko-KR" sz="2800" b="1" dirty="0">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3" y="1766707"/>
              <a:ext cx="1112698" cy="523220"/>
            </a:xfrm>
            <a:prstGeom prst="rect">
              <a:avLst/>
            </a:prstGeom>
            <a:noFill/>
          </p:spPr>
          <p:txBody>
            <a:bodyPr wrap="square" lIns="108000" rIns="108000" rtlCol="0">
              <a:spAutoFit/>
            </a:bodyPr>
            <a:lstStyle/>
            <a:p>
              <a:pPr algn="l" rtl="0"/>
              <a:r>
                <a:rPr lang="en-US" altLang="ko-KR" sz="2800" b="1" dirty="0">
                  <a:solidFill>
                    <a:srgbClr val="243255"/>
                  </a:solidFill>
                  <a:cs typeface="Arial" pitchFamily="34" charset="0"/>
                </a:rPr>
                <a:t>Jedinica 2</a:t>
              </a:r>
              <a:endParaRPr lang="ko-KR" altLang="en-US" sz="2800" b="1" dirty="0">
                <a:solidFill>
                  <a:srgbClr val="243255"/>
                </a:solidFill>
                <a:cs typeface="Arial" pitchFamily="34" charset="0"/>
              </a:endParaRPr>
            </a:p>
          </p:txBody>
        </p:sp>
      </p:grpSp>
      <p:grpSp>
        <p:nvGrpSpPr>
          <p:cNvPr id="59" name="Group 100">
            <a:extLst>
              <a:ext uri="{FF2B5EF4-FFF2-40B4-BE49-F238E27FC236}">
                <a16:creationId xmlns:a16="http://schemas.microsoft.com/office/drawing/2014/main" id="{7F9B183F-5C67-40DB-AAD0-B2FCE2D37940}"/>
              </a:ext>
            </a:extLst>
          </p:cNvPr>
          <p:cNvGrpSpPr/>
          <p:nvPr/>
        </p:nvGrpSpPr>
        <p:grpSpPr>
          <a:xfrm>
            <a:off x="14828086" y="3313793"/>
            <a:ext cx="2363977" cy="1802114"/>
            <a:chOff x="1241452" y="1765085"/>
            <a:chExt cx="1527244" cy="1802114"/>
          </a:xfrm>
        </p:grpSpPr>
        <p:sp>
          <p:nvSpPr>
            <p:cNvPr id="60" name="TextBox 49">
              <a:extLst>
                <a:ext uri="{FF2B5EF4-FFF2-40B4-BE49-F238E27FC236}">
                  <a16:creationId xmlns:a16="http://schemas.microsoft.com/office/drawing/2014/main" id="{0DDE4045-17C9-47CF-B419-FB19A8527C6E}"/>
                </a:ext>
              </a:extLst>
            </p:cNvPr>
            <p:cNvSpPr txBox="1"/>
            <p:nvPr/>
          </p:nvSpPr>
          <p:spPr>
            <a:xfrm>
              <a:off x="1241452" y="1997539"/>
              <a:ext cx="1527244" cy="1569660"/>
            </a:xfrm>
            <a:prstGeom prst="rect">
              <a:avLst/>
            </a:prstGeom>
            <a:noFill/>
          </p:spPr>
          <p:txBody>
            <a:bodyPr wrap="square" rtlCol="0">
              <a:spAutoFit/>
            </a:bodyPr>
            <a:lstStyle/>
            <a:p>
              <a:pPr algn="l" rtl="0"/>
              <a:endParaRPr lang="en-US" altLang="ko-KR" sz="2400" b="1" dirty="0">
                <a:solidFill>
                  <a:srgbClr val="243255"/>
                </a:solidFill>
                <a:cs typeface="Arial" pitchFamily="34" charset="0"/>
              </a:endParaRPr>
            </a:p>
            <a:p>
              <a:pPr algn="ctr" rtl="0"/>
              <a:r>
                <a:rPr lang="en-GB" sz="2400" b="1" dirty="0">
                  <a:solidFill>
                    <a:srgbClr val="243255"/>
                  </a:solidFill>
                  <a:effectLst/>
                  <a:latin typeface="Calibri" panose="020F0502020204030204" pitchFamily="34" charset="0"/>
                  <a:ea typeface="Times New Roman" panose="02020603050405020304" pitchFamily="18" charset="0"/>
                </a:rPr>
                <a:t>Savjeti za dobru koordinaciju i komunikaciju</a:t>
              </a:r>
              <a:endParaRPr lang="en-US" altLang="ko-KR" sz="2800" b="1" dirty="0">
                <a:cs typeface="Arial" pitchFamily="34" charset="0"/>
              </a:endParaRPr>
            </a:p>
          </p:txBody>
        </p:sp>
        <p:sp>
          <p:nvSpPr>
            <p:cNvPr id="61" name="TextBox 50">
              <a:extLst>
                <a:ext uri="{FF2B5EF4-FFF2-40B4-BE49-F238E27FC236}">
                  <a16:creationId xmlns:a16="http://schemas.microsoft.com/office/drawing/2014/main" id="{6CE690BD-AF17-46EA-9F9B-92E04E9C3EA0}"/>
                </a:ext>
              </a:extLst>
            </p:cNvPr>
            <p:cNvSpPr txBox="1"/>
            <p:nvPr/>
          </p:nvSpPr>
          <p:spPr>
            <a:xfrm>
              <a:off x="1380095" y="1765085"/>
              <a:ext cx="1249958" cy="523220"/>
            </a:xfrm>
            <a:prstGeom prst="rect">
              <a:avLst/>
            </a:prstGeom>
            <a:noFill/>
          </p:spPr>
          <p:txBody>
            <a:bodyPr wrap="square" lIns="108000" rIns="108000" rtlCol="0">
              <a:spAutoFit/>
            </a:bodyPr>
            <a:lstStyle/>
            <a:p>
              <a:pPr algn="l" rtl="0"/>
              <a:r>
                <a:rPr lang="en-US" altLang="ko-KR" sz="2800" b="1" dirty="0">
                  <a:solidFill>
                    <a:srgbClr val="243255"/>
                  </a:solidFill>
                  <a:cs typeface="Arial" pitchFamily="34" charset="0"/>
                </a:rPr>
                <a:t>Jedinica 2.1</a:t>
              </a:r>
              <a:endParaRPr lang="ko-KR" altLang="en-US" sz="2800" b="1" dirty="0">
                <a:solidFill>
                  <a:srgbClr val="243255"/>
                </a:solidFill>
                <a:cs typeface="Arial" pitchFamily="34" charset="0"/>
              </a:endParaRPr>
            </a:p>
          </p:txBody>
        </p:sp>
      </p:grpSp>
      <p:grpSp>
        <p:nvGrpSpPr>
          <p:cNvPr id="29" name="Group 85">
            <a:extLst>
              <a:ext uri="{FF2B5EF4-FFF2-40B4-BE49-F238E27FC236}">
                <a16:creationId xmlns:a16="http://schemas.microsoft.com/office/drawing/2014/main" id="{F58E6574-C670-4C5F-8A0F-C318F96EC4D5}"/>
              </a:ext>
            </a:extLst>
          </p:cNvPr>
          <p:cNvGrpSpPr/>
          <p:nvPr/>
        </p:nvGrpSpPr>
        <p:grpSpPr>
          <a:xfrm>
            <a:off x="808427" y="3325334"/>
            <a:ext cx="2200820" cy="1790573"/>
            <a:chOff x="1306494" y="1766707"/>
            <a:chExt cx="1421836" cy="1790573"/>
          </a:xfrm>
        </p:grpSpPr>
        <p:sp>
          <p:nvSpPr>
            <p:cNvPr id="33" name="TextBox 37">
              <a:extLst>
                <a:ext uri="{FF2B5EF4-FFF2-40B4-BE49-F238E27FC236}">
                  <a16:creationId xmlns:a16="http://schemas.microsoft.com/office/drawing/2014/main" id="{2407937F-66CF-409C-A209-EC24F699CF3F}"/>
                </a:ext>
              </a:extLst>
            </p:cNvPr>
            <p:cNvSpPr txBox="1"/>
            <p:nvPr/>
          </p:nvSpPr>
          <p:spPr>
            <a:xfrm>
              <a:off x="1306494" y="1987620"/>
              <a:ext cx="1310953" cy="1569660"/>
            </a:xfrm>
            <a:prstGeom prst="rect">
              <a:avLst/>
            </a:prstGeom>
            <a:noFill/>
          </p:spPr>
          <p:txBody>
            <a:bodyPr wrap="square" rtlCol="0">
              <a:spAutoFit/>
            </a:bodyPr>
            <a:lstStyle/>
            <a:p>
              <a:pPr algn="l" rtl="0"/>
              <a:endParaRPr lang="en-US" altLang="ko-KR" sz="2400" b="1" dirty="0">
                <a:solidFill>
                  <a:srgbClr val="243255"/>
                </a:solidFill>
                <a:cs typeface="Arial" pitchFamily="34" charset="0"/>
              </a:endParaRPr>
            </a:p>
            <a:p>
              <a:pPr marL="228600" algn="ctr" rtl="0" fontAlgn="base"/>
              <a:r>
                <a:rPr lang="en-GB" sz="2400" b="1" dirty="0">
                  <a:solidFill>
                    <a:srgbClr val="243255"/>
                  </a:solidFill>
                  <a:effectLst/>
                  <a:latin typeface="Calibri" panose="020F0502020204030204" pitchFamily="34" charset="0"/>
                  <a:ea typeface="Times New Roman" panose="02020603050405020304" pitchFamily="18" charset="0"/>
                </a:rPr>
                <a:t>Timski rad pomoću ICT alata</a:t>
              </a:r>
              <a:endParaRPr lang="es-ES" sz="2400" b="1" dirty="0">
                <a:effectLst/>
                <a:latin typeface="Times New Roman" panose="02020603050405020304" pitchFamily="18" charset="0"/>
                <a:ea typeface="Times New Roman" panose="02020603050405020304" pitchFamily="18" charset="0"/>
              </a:endParaRPr>
            </a:p>
          </p:txBody>
        </p:sp>
        <p:sp>
          <p:nvSpPr>
            <p:cNvPr id="34" name="TextBox 38">
              <a:extLst>
                <a:ext uri="{FF2B5EF4-FFF2-40B4-BE49-F238E27FC236}">
                  <a16:creationId xmlns:a16="http://schemas.microsoft.com/office/drawing/2014/main" id="{083E8DA7-9D9F-42A3-B4B6-811C6F412770}"/>
                </a:ext>
              </a:extLst>
            </p:cNvPr>
            <p:cNvSpPr txBox="1"/>
            <p:nvPr/>
          </p:nvSpPr>
          <p:spPr>
            <a:xfrm>
              <a:off x="1704484" y="1766707"/>
              <a:ext cx="1023846" cy="523220"/>
            </a:xfrm>
            <a:prstGeom prst="rect">
              <a:avLst/>
            </a:prstGeom>
            <a:noFill/>
          </p:spPr>
          <p:txBody>
            <a:bodyPr wrap="square" lIns="108000" rIns="108000" rtlCol="0">
              <a:spAutoFit/>
            </a:bodyPr>
            <a:lstStyle/>
            <a:p>
              <a:pPr algn="l" rtl="0"/>
              <a:r>
                <a:rPr lang="en-US" altLang="ko-KR" sz="2800" b="1" dirty="0">
                  <a:solidFill>
                    <a:srgbClr val="243255"/>
                  </a:solidFill>
                  <a:cs typeface="Arial" pitchFamily="34" charset="0"/>
                </a:rPr>
                <a:t>Tečaj 2</a:t>
              </a:r>
              <a:endParaRPr lang="ko-KR" altLang="en-US" sz="2800" b="1" dirty="0">
                <a:solidFill>
                  <a:srgbClr val="243255"/>
                </a:solidFill>
                <a:cs typeface="Arial" pitchFamily="34" charset="0"/>
              </a:endParaRPr>
            </a:p>
          </p:txBody>
        </p:sp>
      </p:grpSp>
    </p:spTree>
    <p:extLst>
      <p:ext uri="{BB962C8B-B14F-4D97-AF65-F5344CB8AC3E}">
        <p14:creationId xmlns:p14="http://schemas.microsoft.com/office/powerpoint/2010/main" val="136054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500"/>
                                        <p:tgtEl>
                                          <p:spTgt spid="49"/>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par>
                                <p:cTn id="46" presetID="10"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050"/>
                                        </p:tgtEl>
                                        <p:attrNameLst>
                                          <p:attrName>style.visibility</p:attrName>
                                        </p:attrNameLst>
                                      </p:cBhvr>
                                      <p:to>
                                        <p:strVal val="visible"/>
                                      </p:to>
                                    </p:set>
                                    <p:animEffect transition="in" filter="fade">
                                      <p:cBhvr>
                                        <p:cTn id="59" dur="1000"/>
                                        <p:tgtEl>
                                          <p:spTgt spid="2050"/>
                                        </p:tgtEl>
                                      </p:cBhvr>
                                    </p:animEffect>
                                    <p:anim calcmode="lin" valueType="num">
                                      <p:cBhvr>
                                        <p:cTn id="60" dur="1000" fill="hold"/>
                                        <p:tgtEl>
                                          <p:spTgt spid="2050"/>
                                        </p:tgtEl>
                                        <p:attrNameLst>
                                          <p:attrName>ppt_x</p:attrName>
                                        </p:attrNameLst>
                                      </p:cBhvr>
                                      <p:tavLst>
                                        <p:tav tm="0">
                                          <p:val>
                                            <p:strVal val="#ppt_x"/>
                                          </p:val>
                                        </p:tav>
                                        <p:tav tm="100000">
                                          <p:val>
                                            <p:strVal val="#ppt_x"/>
                                          </p:val>
                                        </p:tav>
                                      </p:tavLst>
                                    </p:anim>
                                    <p:anim calcmode="lin" valueType="num">
                                      <p:cBhvr>
                                        <p:cTn id="6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21" grpId="0" animBg="1"/>
      <p:bldP spid="22" grpId="0" animBg="1"/>
      <p:bldP spid="23" grpId="0" animBg="1"/>
      <p:bldP spid="24" grpId="0" animBg="1"/>
      <p:bldP spid="25"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elp students work more effectively in teams (opinion)">
            <a:extLst>
              <a:ext uri="{FF2B5EF4-FFF2-40B4-BE49-F238E27FC236}">
                <a16:creationId xmlns:a16="http://schemas.microsoft.com/office/drawing/2014/main" id="{A6637DC3-2B3B-42C7-9702-6AE3B1D1CA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591800" y="3086099"/>
            <a:ext cx="7543800" cy="5257801"/>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400300"/>
            <a:ext cx="11059980" cy="3634200"/>
          </a:xfrm>
          <a:prstGeom prst="rect">
            <a:avLst/>
          </a:prstGeom>
          <a:noFill/>
        </p:spPr>
        <p:txBody>
          <a:bodyPr wrap="square" rtlCol="0">
            <a:spAutoFit/>
          </a:bodyPr>
          <a:lstStyle/>
          <a:p>
            <a:pPr algn="l" rtl="0" fontAlgn="base">
              <a:lnSpc>
                <a:spcPct val="150000"/>
              </a:lnSpc>
            </a:pPr>
            <a:r>
              <a:rPr lang="en-GB" sz="2800" dirty="0">
                <a:solidFill>
                  <a:srgbClr val="243255"/>
                </a:solidFill>
                <a:effectLst/>
                <a:ea typeface="Times New Roman" panose="02020603050405020304" pitchFamily="18" charset="0"/>
              </a:rPr>
              <a:t>ICT alati su se pokazali kao učinkovit saveznik u mnogim sektorima: od poslovnog upravljanja do međunarodne komunikacije ili osobnog svakodnevnog života. Stoga je njihovo korištenje za poboljšanje timskog rada i komunikacije dobar resurs.</a:t>
            </a:r>
            <a:endParaRPr lang="es-ES" sz="2800" dirty="0">
              <a:effectLst/>
              <a:ea typeface="Times New Roman" panose="02020603050405020304" pitchFamily="18" charset="0"/>
            </a:endParaRPr>
          </a:p>
          <a:p>
            <a:pPr algn="l" rtl="0" fontAlgn="base">
              <a:lnSpc>
                <a:spcPct val="200000"/>
              </a:lnSpc>
            </a:pPr>
            <a:r>
              <a:rPr lang="en-GB" sz="2800" dirty="0">
                <a:solidFill>
                  <a:srgbClr val="243255"/>
                </a:solidFill>
                <a:effectLst/>
                <a:ea typeface="Times New Roman" panose="02020603050405020304" pitchFamily="18" charset="0"/>
              </a:rPr>
              <a:t>Većina tvrtki danas se okrenula timskom radu i suradnji kao metodi rada. To donosi bezbroj prednosti, među kojima su:</a:t>
            </a:r>
          </a:p>
        </p:txBody>
      </p:sp>
      <p:sp>
        <p:nvSpPr>
          <p:cNvPr id="11" name="TextBox 5">
            <a:extLst>
              <a:ext uri="{FF2B5EF4-FFF2-40B4-BE49-F238E27FC236}">
                <a16:creationId xmlns:a16="http://schemas.microsoft.com/office/drawing/2014/main" id="{6DB2408F-C8E3-481B-BEFD-24DB75CA61AF}"/>
              </a:ext>
            </a:extLst>
          </p:cNvPr>
          <p:cNvSpPr txBox="1"/>
          <p:nvPr/>
        </p:nvSpPr>
        <p:spPr>
          <a:xfrm>
            <a:off x="903420" y="1669106"/>
            <a:ext cx="6792780" cy="584775"/>
          </a:xfrm>
          <a:prstGeom prst="rect">
            <a:avLst/>
          </a:prstGeom>
          <a:noFill/>
        </p:spPr>
        <p:txBody>
          <a:bodyPr wrap="square" rtlCol="0" anchor="ctr">
            <a:spAutoFit/>
          </a:bodyPr>
          <a:lstStyle/>
          <a:p>
            <a:pPr algn="l" rtl="0" fontAlgn="base"/>
            <a:r>
              <a:rPr lang="en-GB" sz="3200" b="1" dirty="0">
                <a:solidFill>
                  <a:srgbClr val="243255"/>
                </a:solidFill>
                <a:effectLst/>
                <a:latin typeface="Calibri" panose="020F0502020204030204" pitchFamily="34" charset="0"/>
                <a:ea typeface="Times New Roman" panose="02020603050405020304" pitchFamily="18" charset="0"/>
              </a:rPr>
              <a:t>Jedinica 1: ICT alati i timski rad</a:t>
            </a:r>
            <a:endParaRPr lang="es-ES" sz="3200" b="1"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C6213089-FC4E-48A0-A927-5C21B045C166}"/>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26" presetClass="entr" presetSubtype="0" fill="hold" nodeType="after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wipe(down)">
                                      <p:cBhvr>
                                        <p:cTn id="24" dur="580">
                                          <p:stCondLst>
                                            <p:cond delay="0"/>
                                          </p:stCondLst>
                                        </p:cTn>
                                        <p:tgtEl>
                                          <p:spTgt spid="3074"/>
                                        </p:tgtEl>
                                      </p:cBhvr>
                                    </p:animEffect>
                                    <p:anim calcmode="lin" valueType="num">
                                      <p:cBhvr>
                                        <p:cTn id="25"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30" dur="26">
                                          <p:stCondLst>
                                            <p:cond delay="650"/>
                                          </p:stCondLst>
                                        </p:cTn>
                                        <p:tgtEl>
                                          <p:spTgt spid="3074"/>
                                        </p:tgtEl>
                                      </p:cBhvr>
                                      <p:to x="100000" y="60000"/>
                                    </p:animScale>
                                    <p:animScale>
                                      <p:cBhvr>
                                        <p:cTn id="31" dur="166" decel="50000">
                                          <p:stCondLst>
                                            <p:cond delay="676"/>
                                          </p:stCondLst>
                                        </p:cTn>
                                        <p:tgtEl>
                                          <p:spTgt spid="3074"/>
                                        </p:tgtEl>
                                      </p:cBhvr>
                                      <p:to x="100000" y="100000"/>
                                    </p:animScale>
                                    <p:animScale>
                                      <p:cBhvr>
                                        <p:cTn id="32" dur="26">
                                          <p:stCondLst>
                                            <p:cond delay="1312"/>
                                          </p:stCondLst>
                                        </p:cTn>
                                        <p:tgtEl>
                                          <p:spTgt spid="3074"/>
                                        </p:tgtEl>
                                      </p:cBhvr>
                                      <p:to x="100000" y="80000"/>
                                    </p:animScale>
                                    <p:animScale>
                                      <p:cBhvr>
                                        <p:cTn id="33" dur="166" decel="50000">
                                          <p:stCondLst>
                                            <p:cond delay="1338"/>
                                          </p:stCondLst>
                                        </p:cTn>
                                        <p:tgtEl>
                                          <p:spTgt spid="3074"/>
                                        </p:tgtEl>
                                      </p:cBhvr>
                                      <p:to x="100000" y="100000"/>
                                    </p:animScale>
                                    <p:animScale>
                                      <p:cBhvr>
                                        <p:cTn id="34" dur="26">
                                          <p:stCondLst>
                                            <p:cond delay="1642"/>
                                          </p:stCondLst>
                                        </p:cTn>
                                        <p:tgtEl>
                                          <p:spTgt spid="3074"/>
                                        </p:tgtEl>
                                      </p:cBhvr>
                                      <p:to x="100000" y="90000"/>
                                    </p:animScale>
                                    <p:animScale>
                                      <p:cBhvr>
                                        <p:cTn id="35" dur="166" decel="50000">
                                          <p:stCondLst>
                                            <p:cond delay="1668"/>
                                          </p:stCondLst>
                                        </p:cTn>
                                        <p:tgtEl>
                                          <p:spTgt spid="3074"/>
                                        </p:tgtEl>
                                      </p:cBhvr>
                                      <p:to x="100000" y="100000"/>
                                    </p:animScale>
                                    <p:animScale>
                                      <p:cBhvr>
                                        <p:cTn id="36" dur="26">
                                          <p:stCondLst>
                                            <p:cond delay="1808"/>
                                          </p:stCondLst>
                                        </p:cTn>
                                        <p:tgtEl>
                                          <p:spTgt spid="3074"/>
                                        </p:tgtEl>
                                      </p:cBhvr>
                                      <p:to x="100000" y="95000"/>
                                    </p:animScale>
                                    <p:animScale>
                                      <p:cBhvr>
                                        <p:cTn id="37"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deas de creación de dibujos animados de generación plana de negocios. |  Vector Premium">
            <a:extLst>
              <a:ext uri="{FF2B5EF4-FFF2-40B4-BE49-F238E27FC236}">
                <a16:creationId xmlns:a16="http://schemas.microsoft.com/office/drawing/2014/main" id="{242375D8-B5B8-4340-A84A-BEBD5A358D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982169" y="2975259"/>
            <a:ext cx="6848804" cy="5032668"/>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095500"/>
            <a:ext cx="10287000" cy="3257174"/>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Talenti i vještine svakog radnika prepoznaju se i koriste.</a:t>
            </a:r>
            <a:endParaRPr lang="es-ES" sz="2800" dirty="0">
              <a:effectLst/>
              <a:ea typeface="Times New Roman" panose="02020603050405020304" pitchFamily="18" charset="0"/>
            </a:endParaRPr>
          </a:p>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Veći broj i raznolikost predloženih ideja, što se pretvara u više mogućnosti. </a:t>
            </a:r>
            <a:endParaRPr lang="es-ES" sz="2800" dirty="0">
              <a:effectLst/>
              <a:ea typeface="Times New Roman" panose="02020603050405020304" pitchFamily="18" charset="0"/>
            </a:endParaRPr>
          </a:p>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Povećava se razina timskog povezivanja i suučesništva, čime se potiče dobro radno okruženje, povjerenje i učinkovitost. </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30005967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anim calcmode="lin" valueType="num">
                                      <p:cBhvr>
                                        <p:cTn id="21" dur="1000" fill="hold"/>
                                        <p:tgtEl>
                                          <p:spTgt spid="4098"/>
                                        </p:tgtEl>
                                        <p:attrNameLst>
                                          <p:attrName>ppt_x</p:attrName>
                                        </p:attrNameLst>
                                      </p:cBhvr>
                                      <p:tavLst>
                                        <p:tav tm="0">
                                          <p:val>
                                            <p:strVal val="#ppt_x"/>
                                          </p:val>
                                        </p:tav>
                                        <p:tav tm="100000">
                                          <p:val>
                                            <p:strVal val="#ppt_x"/>
                                          </p:val>
                                        </p:tav>
                                      </p:tavLst>
                                    </p:anim>
                                    <p:anim calcmode="lin" valueType="num">
                                      <p:cBhvr>
                                        <p:cTn id="2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lustración de Personas Trabajadores De Oficina Personajes Generación De  Buenas Ideas Concepto De Trabajo En Equipo Vector Plano Dibujos Animados  Diseño Gráfico Aislado Ilustración y más Vectores Libres de Derechos de  Comunidad -">
            <a:extLst>
              <a:ext uri="{FF2B5EF4-FFF2-40B4-BE49-F238E27FC236}">
                <a16:creationId xmlns:a16="http://schemas.microsoft.com/office/drawing/2014/main" id="{0F970B0F-F122-4C95-989B-CEA97E0F14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817901" y="2324100"/>
            <a:ext cx="5317699" cy="4636556"/>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1953286"/>
            <a:ext cx="12126780" cy="3257174"/>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Suradnička priroda znači da svi članovi rade zajedno, tako da se individualne slabosti svakog zaposlenika mogu dinamički poboljšati.</a:t>
            </a:r>
            <a:endParaRPr lang="es-ES" sz="2800" dirty="0">
              <a:effectLst/>
              <a:ea typeface="Times New Roman" panose="02020603050405020304" pitchFamily="18" charset="0"/>
            </a:endParaRPr>
          </a:p>
          <a:p>
            <a:pPr marL="342900" lvl="0" indent="-342900" algn="l" rtl="0" fontAlgn="base">
              <a:lnSpc>
                <a:spcPct val="150000"/>
              </a:lnSpc>
              <a:buFont typeface="Symbol" panose="05050102010706020507" pitchFamily="18" charset="2"/>
              <a:buChar char=""/>
            </a:pPr>
            <a:r>
              <a:rPr lang="en-GB" sz="2800" dirty="0">
                <a:solidFill>
                  <a:srgbClr val="243255"/>
                </a:solidFill>
                <a:effectLst/>
                <a:ea typeface="Times New Roman" panose="02020603050405020304" pitchFamily="18" charset="0"/>
              </a:rPr>
              <a:t>Jedinstvo je snaga: spajanjem svih snaga, vještina i znanja svake osobe, postići ćemo tim s većim potencijalom od svih ovih dijelova zasebno. </a:t>
            </a:r>
          </a:p>
        </p:txBody>
      </p:sp>
      <p:sp>
        <p:nvSpPr>
          <p:cNvPr id="9" name="object 3">
            <a:extLst>
              <a:ext uri="{FF2B5EF4-FFF2-40B4-BE49-F238E27FC236}">
                <a16:creationId xmlns:a16="http://schemas.microsoft.com/office/drawing/2014/main" id="{451CCC1C-6F05-48FA-938B-EBB2F8811915}"/>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
        <p:nvSpPr>
          <p:cNvPr id="12" name="CuadroTexto 11">
            <a:extLst>
              <a:ext uri="{FF2B5EF4-FFF2-40B4-BE49-F238E27FC236}">
                <a16:creationId xmlns:a16="http://schemas.microsoft.com/office/drawing/2014/main" id="{5E2A6D15-00FF-4BC4-810F-919D68123BEA}"/>
              </a:ext>
            </a:extLst>
          </p:cNvPr>
          <p:cNvSpPr txBox="1"/>
          <p:nvPr/>
        </p:nvSpPr>
        <p:spPr>
          <a:xfrm>
            <a:off x="898099" y="5446141"/>
            <a:ext cx="11919801" cy="1143070"/>
          </a:xfrm>
          <a:prstGeom prst="rect">
            <a:avLst/>
          </a:prstGeom>
          <a:noFill/>
        </p:spPr>
        <p:txBody>
          <a:bodyPr wrap="square">
            <a:spAutoFit/>
          </a:bodyPr>
          <a:lstStyle/>
          <a:p>
            <a:pPr algn="l" rtl="0" fontAlgn="base">
              <a:lnSpc>
                <a:spcPct val="150000"/>
              </a:lnSpc>
            </a:pPr>
            <a:r>
              <a:rPr lang="en-GB" sz="2400" dirty="0">
                <a:solidFill>
                  <a:srgbClr val="243255"/>
                </a:solidFill>
                <a:effectLst/>
                <a:ea typeface="Times New Roman" panose="02020603050405020304" pitchFamily="18" charset="0"/>
              </a:rPr>
              <a:t>Zato je suradnički rad jedna od najboljih opcija za povećanje učinkovitosti i dobre atmosfere u timu.</a:t>
            </a:r>
            <a:endParaRPr lang="es-ES" sz="2400" dirty="0">
              <a:effectLst/>
              <a:ea typeface="Times New Roman" panose="02020603050405020304" pitchFamily="18" charset="0"/>
            </a:endParaRPr>
          </a:p>
        </p:txBody>
      </p:sp>
    </p:spTree>
    <p:extLst>
      <p:ext uri="{BB962C8B-B14F-4D97-AF65-F5344CB8AC3E}">
        <p14:creationId xmlns:p14="http://schemas.microsoft.com/office/powerpoint/2010/main" val="30653823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wipe(down)">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456797D-E33D-4314-BF47-42732288B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48242" y="1934165"/>
            <a:ext cx="5163558" cy="4405766"/>
          </a:xfrm>
          <a:prstGeom prst="rect">
            <a:avLst/>
          </a:prstGeom>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5" name="object 3">
            <a:extLst>
              <a:ext uri="{FF2B5EF4-FFF2-40B4-BE49-F238E27FC236}">
                <a16:creationId xmlns:a16="http://schemas.microsoft.com/office/drawing/2014/main" id="{0409B19A-6693-43E7-B35B-C85E49857B17}"/>
              </a:ext>
            </a:extLst>
          </p:cNvPr>
          <p:cNvSpPr txBox="1"/>
          <p:nvPr/>
        </p:nvSpPr>
        <p:spPr>
          <a:xfrm>
            <a:off x="903420" y="1873251"/>
            <a:ext cx="15902144" cy="506549"/>
          </a:xfrm>
          <a:prstGeom prst="rect">
            <a:avLst/>
          </a:prstGeom>
        </p:spPr>
        <p:txBody>
          <a:bodyPr vert="horz" wrap="square" lIns="0" tIns="13970" rIns="0" bIns="0" rtlCol="0">
            <a:spAutoFit/>
          </a:bodyPr>
          <a:lstStyle/>
          <a:p>
            <a:pPr marL="12700" algn="l" rtl="0">
              <a:spcBef>
                <a:spcPts val="110"/>
              </a:spcBef>
            </a:pPr>
            <a:r>
              <a:rPr lang="en-GB" sz="3200" b="1" dirty="0">
                <a:solidFill>
                  <a:srgbClr val="243255"/>
                </a:solidFill>
                <a:effectLst/>
                <a:latin typeface="Calibri" panose="020F0502020204030204" pitchFamily="34" charset="0"/>
                <a:ea typeface="Times New Roman" panose="02020603050405020304" pitchFamily="18" charset="0"/>
              </a:rPr>
              <a:t>1.1 ICT alati za timski rad, suradnju i koordinaciju s drugima</a:t>
            </a:r>
            <a:endParaRPr lang="en-GB" altLang="es-ES" sz="16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2518719"/>
            <a:ext cx="12244544" cy="4547527"/>
          </a:xfrm>
          <a:prstGeom prst="rect">
            <a:avLst/>
          </a:prstGeom>
          <a:noFill/>
        </p:spPr>
        <p:txBody>
          <a:bodyPr wrap="square" rtlCol="0">
            <a:spAutoFit/>
          </a:bodyPr>
          <a:lstStyle/>
          <a:p>
            <a:pPr algn="l" rtl="0"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Tehnološki razvoj posljednjih godina bio je toliko značajan da je danas teško zamisliti tvrtku i njezinu djelatnost bez resursa kao što su platforme, sustavi i aplikacije koji jamče njezine usluge. Bilo da se radi o malim i srednjim poduzećima ili velikim tvrtkama, ICT resursi su vrlo korisni u smislu distribucije posla i suradnje.</a:t>
            </a:r>
            <a:endParaRPr lang="es-ES" sz="2800" dirty="0">
              <a:effectLst/>
              <a:latin typeface="Times New Roman" panose="02020603050405020304" pitchFamily="18" charset="0"/>
              <a:ea typeface="Times New Roman" panose="02020603050405020304" pitchFamily="18" charset="0"/>
            </a:endParaRPr>
          </a:p>
          <a:p>
            <a:pPr algn="l" rtl="0" fontAlgn="base">
              <a:lnSpc>
                <a:spcPct val="150000"/>
              </a:lnSpc>
            </a:pPr>
            <a:r>
              <a:rPr lang="en-GB" sz="2800" dirty="0">
                <a:solidFill>
                  <a:srgbClr val="243255"/>
                </a:solidFill>
                <a:effectLst/>
                <a:latin typeface="Calibri" panose="020F0502020204030204" pitchFamily="34" charset="0"/>
                <a:ea typeface="Times New Roman" panose="02020603050405020304" pitchFamily="18" charset="0"/>
              </a:rPr>
              <a:t>Svijet ICT-a vrlo je velik i raznolik i nemoguće ih je sve svrstati u jedan popis, ali evo nekoliko koji će pomoći u poticanju timskog rada.</a:t>
            </a:r>
            <a:endParaRPr lang="es-ES" sz="2800" dirty="0">
              <a:effectLst/>
              <a:latin typeface="Times New Roman" panose="02020603050405020304" pitchFamily="18" charset="0"/>
              <a:ea typeface="Times New Roman" panose="02020603050405020304" pitchFamily="18" charset="0"/>
            </a:endParaRPr>
          </a:p>
        </p:txBody>
      </p:sp>
      <p:sp>
        <p:nvSpPr>
          <p:cNvPr id="9" name="object 3">
            <a:extLst>
              <a:ext uri="{FF2B5EF4-FFF2-40B4-BE49-F238E27FC236}">
                <a16:creationId xmlns:a16="http://schemas.microsoft.com/office/drawing/2014/main" id="{739E09BB-178D-463D-A7AE-553FDDD07383}"/>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11375827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ail Marketing | More">
            <a:extLst>
              <a:ext uri="{FF2B5EF4-FFF2-40B4-BE49-F238E27FC236}">
                <a16:creationId xmlns:a16="http://schemas.microsoft.com/office/drawing/2014/main" id="{54D421D8-AC83-4F10-85B4-EE29BC2262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125200" y="3467100"/>
            <a:ext cx="6899564" cy="4656339"/>
          </a:xfrm>
          <a:prstGeom prst="rect">
            <a:avLst/>
          </a:prstGeom>
          <a:noFill/>
          <a:extLst>
            <a:ext uri="{909E8E84-426E-40DD-AFC4-6F175D3DCCD1}">
              <a14:hiddenFill xmlns:a14="http://schemas.microsoft.com/office/drawing/2010/main">
                <a:solidFill>
                  <a:srgbClr val="FFFFFF"/>
                </a:solidFill>
              </a14:hiddenFill>
            </a:ext>
          </a:extLst>
        </p:spPr>
      </p:pic>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75711" y="1866900"/>
            <a:ext cx="11240089" cy="5196166"/>
          </a:xfrm>
          <a:prstGeom prst="rect">
            <a:avLst/>
          </a:prstGeom>
          <a:noFill/>
        </p:spPr>
        <p:txBody>
          <a:bodyPr wrap="square" rtlCol="0">
            <a:spAutoFit/>
          </a:bodyPr>
          <a:lstStyle/>
          <a:p>
            <a:pPr marL="285750" indent="-285750" algn="l" rtl="0" fontAlgn="base">
              <a:lnSpc>
                <a:spcPct val="150000"/>
              </a:lnSpc>
              <a:buFontTx/>
              <a:buChar char="-"/>
            </a:pPr>
            <a:r>
              <a:rPr lang="en-GB" sz="2800" b="1" dirty="0">
                <a:solidFill>
                  <a:srgbClr val="243255"/>
                </a:solidFill>
                <a:effectLst/>
                <a:ea typeface="Times New Roman" panose="02020603050405020304" pitchFamily="18" charset="0"/>
              </a:rPr>
              <a:t>Alati za upravljanje projektima: </a:t>
            </a:r>
          </a:p>
          <a:p>
            <a:pPr algn="l" rtl="0" fontAlgn="base">
              <a:lnSpc>
                <a:spcPct val="150000"/>
              </a:lnSpc>
            </a:pPr>
            <a:r>
              <a:rPr lang="en-GB" sz="2800" dirty="0">
                <a:solidFill>
                  <a:srgbClr val="243255"/>
                </a:solidFill>
                <a:effectLst/>
                <a:ea typeface="Times New Roman" panose="02020603050405020304" pitchFamily="18" charset="0"/>
              </a:rPr>
              <a:t>Alati za upravljanje projektima bitan su dio procesa upravljanja timom. Zahvaljujući njima možemo osigurati dobru raspodjelu i raspodjelu zadataka među kolegama. Među najpoznatijim ICT-ovima za upravljanje projektima možemo pronaći sljedeće:</a:t>
            </a:r>
          </a:p>
          <a:p>
            <a:pPr algn="l" rtl="0" fontAlgn="base">
              <a:lnSpc>
                <a:spcPct val="150000"/>
              </a:lnSpc>
            </a:pPr>
            <a:endParaRPr lang="en-GB" sz="2800" dirty="0">
              <a:solidFill>
                <a:srgbClr val="243255"/>
              </a:solidFill>
              <a:effectLst/>
              <a:ea typeface="Times New Roman" panose="02020603050405020304" pitchFamily="18" charset="0"/>
            </a:endParaRPr>
          </a:p>
          <a:p>
            <a:pPr algn="l" rtl="0" fontAlgn="base">
              <a:lnSpc>
                <a:spcPct val="150000"/>
              </a:lnSpc>
            </a:pPr>
            <a:endParaRPr lang="es-ES" sz="2800" dirty="0">
              <a:effectLst/>
              <a:ea typeface="Times New Roman" panose="02020603050405020304" pitchFamily="18" charset="0"/>
            </a:endParaRPr>
          </a:p>
          <a:p>
            <a:pPr algn="l" rtl="0" fontAlgn="base">
              <a:lnSpc>
                <a:spcPct val="150000"/>
              </a:lnSpc>
            </a:pPr>
            <a:endParaRPr lang="en-GB" sz="2800" b="1" dirty="0">
              <a:solidFill>
                <a:srgbClr val="243255"/>
              </a:solidFill>
              <a:effectLst/>
              <a:ea typeface="Times New Roman" panose="02020603050405020304" pitchFamily="18" charset="0"/>
            </a:endParaRPr>
          </a:p>
        </p:txBody>
      </p:sp>
      <p:sp>
        <p:nvSpPr>
          <p:cNvPr id="9" name="object 3">
            <a:extLst>
              <a:ext uri="{FF2B5EF4-FFF2-40B4-BE49-F238E27FC236}">
                <a16:creationId xmlns:a16="http://schemas.microsoft.com/office/drawing/2014/main" id="{D72726A8-2AA1-4F3D-944D-0F5F3834CB7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spTree>
    <p:extLst>
      <p:ext uri="{BB962C8B-B14F-4D97-AF65-F5344CB8AC3E}">
        <p14:creationId xmlns:p14="http://schemas.microsoft.com/office/powerpoint/2010/main" val="207691457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1000"/>
                                        <p:tgtEl>
                                          <p:spTgt spid="6146"/>
                                        </p:tgtEl>
                                      </p:cBhvr>
                                    </p:animEffect>
                                    <p:anim calcmode="lin" valueType="num">
                                      <p:cBhvr>
                                        <p:cTn id="21" dur="1000" fill="hold"/>
                                        <p:tgtEl>
                                          <p:spTgt spid="6146"/>
                                        </p:tgtEl>
                                        <p:attrNameLst>
                                          <p:attrName>ppt_x</p:attrName>
                                        </p:attrNameLst>
                                      </p:cBhvr>
                                      <p:tavLst>
                                        <p:tav tm="0">
                                          <p:val>
                                            <p:strVal val="#ppt_x"/>
                                          </p:val>
                                        </p:tav>
                                        <p:tav tm="100000">
                                          <p:val>
                                            <p:strVal val="#ppt_x"/>
                                          </p:val>
                                        </p:tav>
                                      </p:tavLst>
                                    </p:anim>
                                    <p:anim calcmode="lin" valueType="num">
                                      <p:cBhvr>
                                        <p:cTn id="22"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pPr algn="l" rtl="0"/>
            <a:r>
              <a:rPr lang="en-US" sz="1400" b="0" i="0" u="none" strike="noStrike" dirty="0">
                <a:solidFill>
                  <a:schemeClr val="bg1"/>
                </a:solidFill>
                <a:effectLst/>
                <a:latin typeface="YADLjI9qxTA 0"/>
              </a:rPr>
              <a:t>Uz potporu programa Erasmus+ </a:t>
            </a:r>
            <a:r>
              <a:rPr lang="en-US" sz="1400" b="0" i="0" u="none" strike="noStrike" dirty="0" err="1">
                <a:solidFill>
                  <a:schemeClr val="bg1"/>
                </a:solidFill>
                <a:effectLst/>
                <a:latin typeface="YADLjI9qxTA 0"/>
              </a:rPr>
              <a:t>program</a:t>
            </a:r>
            <a:r>
              <a:rPr lang="en-US" sz="1400" b="0" i="0" u="none" strike="noStrike" dirty="0">
                <a:solidFill>
                  <a:schemeClr val="bg1"/>
                </a:solidFill>
                <a:effectLst/>
                <a:latin typeface="YADLjI9qxTA 0"/>
              </a:rPr>
              <a:t>Europske unije. Ovaj dokument i njegov sadržaj odražavaju samo stavove autora, a Komisija se ne može smatrati odgovornom za bilo kakvu upotrebu informacija sadržanih u njemu.</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03420" y="3675657"/>
            <a:ext cx="11708278" cy="2610843"/>
          </a:xfrm>
          <a:prstGeom prst="rect">
            <a:avLst/>
          </a:prstGeom>
          <a:noFill/>
        </p:spPr>
        <p:txBody>
          <a:bodyPr wrap="square" rtlCol="0">
            <a:spAutoFit/>
          </a:bodyPr>
          <a:lstStyle/>
          <a:p>
            <a:pPr marL="342900" lvl="0" indent="-342900" algn="l" rtl="0" fontAlgn="base">
              <a:lnSpc>
                <a:spcPct val="150000"/>
              </a:lnSpc>
              <a:buFont typeface="Symbol" panose="05050102010706020507" pitchFamily="18" charset="2"/>
              <a:buChar char=""/>
            </a:pPr>
            <a:r>
              <a:rPr lang="en-GB" sz="2800" b="1" dirty="0">
                <a:solidFill>
                  <a:srgbClr val="243255"/>
                </a:solidFill>
                <a:effectLst/>
                <a:ea typeface="Times New Roman" panose="02020603050405020304" pitchFamily="18" charset="0"/>
              </a:rPr>
              <a:t>Asana: </a:t>
            </a:r>
            <a:r>
              <a:rPr lang="en-GB" sz="2800" dirty="0">
                <a:solidFill>
                  <a:srgbClr val="243255"/>
                </a:solidFill>
                <a:effectLst/>
                <a:ea typeface="Times New Roman" panose="02020603050405020304" pitchFamily="18" charset="0"/>
              </a:rPr>
              <a:t>Asana je web-bazirana platforma koja može pomoći u planiranju i organiziranju svega što je povezano s timskim radom. Osim toga, može djelovati i kao alat za suradnju. Koordinira zadatke, dijeli, planira, organizira i prati napredak projekta na kojem svaki član radi.</a:t>
            </a:r>
            <a:endParaRPr lang="es-ES" sz="2800" dirty="0">
              <a:effectLst/>
              <a:ea typeface="Times New Roman" panose="02020603050405020304" pitchFamily="18" charset="0"/>
            </a:endParaRPr>
          </a:p>
        </p:txBody>
      </p:sp>
      <p:sp>
        <p:nvSpPr>
          <p:cNvPr id="9" name="object 2">
            <a:extLst>
              <a:ext uri="{FF2B5EF4-FFF2-40B4-BE49-F238E27FC236}">
                <a16:creationId xmlns:a16="http://schemas.microsoft.com/office/drawing/2014/main" id="{D67730A0-FD5E-4030-8E08-8AC9CEE71D38}"/>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l" rtl="0"/>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Cjelina 1</a:t>
            </a:r>
          </a:p>
        </p:txBody>
      </p:sp>
      <p:sp>
        <p:nvSpPr>
          <p:cNvPr id="12" name="object 3">
            <a:extLst>
              <a:ext uri="{FF2B5EF4-FFF2-40B4-BE49-F238E27FC236}">
                <a16:creationId xmlns:a16="http://schemas.microsoft.com/office/drawing/2014/main" id="{44D153F6-1212-4CBD-AF65-2FEF1E036144}"/>
              </a:ext>
            </a:extLst>
          </p:cNvPr>
          <p:cNvSpPr txBox="1"/>
          <p:nvPr/>
        </p:nvSpPr>
        <p:spPr>
          <a:xfrm>
            <a:off x="903420" y="708614"/>
            <a:ext cx="12244544" cy="629660"/>
          </a:xfrm>
          <a:prstGeom prst="rect">
            <a:avLst/>
          </a:prstGeom>
        </p:spPr>
        <p:txBody>
          <a:bodyPr vert="horz" wrap="square" lIns="0" tIns="13970" rIns="0" bIns="0" rtlCol="0">
            <a:spAutoFit/>
          </a:bodyPr>
          <a:lstStyle/>
          <a:p>
            <a:pPr lvl="0" algn="l" rtl="0" fontAlgn="base"/>
            <a:r>
              <a:rPr lang="en-GB" sz="4000" b="1" dirty="0">
                <a:solidFill>
                  <a:srgbClr val="E12227"/>
                </a:solidFill>
                <a:ea typeface="Times New Roman" panose="02020603050405020304" pitchFamily="18" charset="0"/>
              </a:rPr>
              <a:t>Timski rad pomoću ICT alata</a:t>
            </a:r>
            <a:endParaRPr lang="es-ES" sz="4000" b="1" dirty="0">
              <a:solidFill>
                <a:srgbClr val="E12227"/>
              </a:solidFill>
              <a:effectLst/>
              <a:ea typeface="Times New Roman" panose="02020603050405020304" pitchFamily="18" charset="0"/>
            </a:endParaRPr>
          </a:p>
        </p:txBody>
      </p:sp>
      <p:pic>
        <p:nvPicPr>
          <p:cNvPr id="7170" name="Picture 2" descr="Asana (programari) - Viquipèdia, l&amp;#39;enciclopèdia lliure">
            <a:extLst>
              <a:ext uri="{FF2B5EF4-FFF2-40B4-BE49-F238E27FC236}">
                <a16:creationId xmlns:a16="http://schemas.microsoft.com/office/drawing/2014/main" id="{90F94FC9-5971-4CAC-B4D9-C5D2CCD9B5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3420" y="1634325"/>
            <a:ext cx="2845710" cy="187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731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randombar(horizontal)">
                                      <p:cBhvr>
                                        <p:cTn id="16" dur="500"/>
                                        <p:tgtEl>
                                          <p:spTgt spid="71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2231</Words>
  <Application>Microsoft Office PowerPoint</Application>
  <PresentationFormat>Personalizado</PresentationFormat>
  <Paragraphs>153</Paragraphs>
  <Slides>25</Slides>
  <Notes>22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Arial</vt:lpstr>
      <vt:lpstr>Calibri</vt:lpstr>
      <vt:lpstr>Symbol</vt:lpstr>
      <vt:lpstr>Tahoma</vt:lpstr>
      <vt:lpstr>Times New Roman</vt:lpstr>
      <vt:lpstr>YADLjI9qxTA 0</vt:lpstr>
      <vt:lpstr>Office Theme</vt:lpstr>
      <vt:lpstr>1_Office Theme</vt:lpstr>
      <vt:lpstr>Presentación de PowerPoint</vt:lpstr>
      <vt:lpstr>CILJEVI</vt:lpstr>
      <vt:lpstr>KAZALO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Miriam Internet Web Solutions</cp:lastModifiedBy>
  <cp:revision>55</cp:revision>
  <dcterms:created xsi:type="dcterms:W3CDTF">2021-03-19T11:51:00Z</dcterms:created>
  <dcterms:modified xsi:type="dcterms:W3CDTF">2022-02-18T08:30:07Z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