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notesMasterIdLst>
    <p:notesMasterId r:id="rId29"/>
  </p:notesMasterIdLst>
  <p:sldIdLst>
    <p:sldId id="269" r:id="rId3"/>
    <p:sldId id="297" r:id="rId4"/>
    <p:sldId id="298" r:id="rId5"/>
    <p:sldId id="299" r:id="rId6"/>
    <p:sldId id="300" r:id="rId7"/>
    <p:sldId id="301" r:id="rId8"/>
    <p:sldId id="302" r:id="rId9"/>
    <p:sldId id="303" r:id="rId10"/>
    <p:sldId id="304" r:id="rId11"/>
    <p:sldId id="305" r:id="rId12"/>
    <p:sldId id="306" r:id="rId13"/>
    <p:sldId id="307" r:id="rId14"/>
    <p:sldId id="308" r:id="rId15"/>
    <p:sldId id="309" r:id="rId16"/>
    <p:sldId id="286" r:id="rId17"/>
    <p:sldId id="310" r:id="rId18"/>
    <p:sldId id="311" r:id="rId19"/>
    <p:sldId id="312" r:id="rId20"/>
    <p:sldId id="313" r:id="rId21"/>
    <p:sldId id="314" r:id="rId22"/>
    <p:sldId id="315" r:id="rId23"/>
    <p:sldId id="316" r:id="rId24"/>
    <p:sldId id="317" r:id="rId25"/>
    <p:sldId id="318" r:id="rId26"/>
    <p:sldId id="319" r:id="rId27"/>
    <p:sldId id="270" r:id="rId28"/>
  </p:sldIdLst>
  <p:sldSz cx="18288000" cy="10287000"/>
  <p:notesSz cx="18288000" cy="10287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2227"/>
    <a:srgbClr val="2432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49" autoAdjust="0"/>
    <p:restoredTop sz="94694"/>
  </p:normalViewPr>
  <p:slideViewPr>
    <p:cSldViewPr>
      <p:cViewPr varScale="1">
        <p:scale>
          <a:sx n="56" d="100"/>
          <a:sy n="56" d="100"/>
        </p:scale>
        <p:origin x="614" y="53"/>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26D8E9-B6D5-48B9-9DFB-FB10548DFDC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s-ES"/>
        </a:p>
      </dgm:t>
    </dgm:pt>
    <dgm:pt modelId="{B702A52E-833F-4334-B297-B92B7C1F3471}">
      <dgm:prSet custT="1"/>
      <dgm:spPr>
        <a:solidFill>
          <a:schemeClr val="tx2"/>
        </a:solidFill>
      </dgm:spPr>
      <dgm:t>
        <a:bodyPr/>
        <a:lstStyle/>
        <a:p>
          <a:r>
            <a:rPr lang="en-GB" sz="2400" dirty="0"/>
            <a:t>•	Active listening, and encouraging participation in a bidirectional way. </a:t>
          </a:r>
          <a:endParaRPr lang="es-ES" sz="2400" dirty="0"/>
        </a:p>
      </dgm:t>
    </dgm:pt>
    <dgm:pt modelId="{0D8FBD61-8BD7-49A8-965B-259A4A3F8A37}" type="parTrans" cxnId="{B1D4EC8F-7EFD-4449-B88D-597B715109F6}">
      <dgm:prSet/>
      <dgm:spPr/>
      <dgm:t>
        <a:bodyPr/>
        <a:lstStyle/>
        <a:p>
          <a:endParaRPr lang="es-ES" sz="2400"/>
        </a:p>
      </dgm:t>
    </dgm:pt>
    <dgm:pt modelId="{C5E187B9-DC5E-47F1-A29A-8CE2C99868C2}" type="sibTrans" cxnId="{B1D4EC8F-7EFD-4449-B88D-597B715109F6}">
      <dgm:prSet/>
      <dgm:spPr/>
      <dgm:t>
        <a:bodyPr/>
        <a:lstStyle/>
        <a:p>
          <a:endParaRPr lang="es-ES" sz="2400"/>
        </a:p>
      </dgm:t>
    </dgm:pt>
    <dgm:pt modelId="{BE213737-2D93-4204-83E7-F9E6AB38385D}">
      <dgm:prSet custT="1"/>
      <dgm:spPr>
        <a:solidFill>
          <a:schemeClr val="tx2"/>
        </a:solidFill>
      </dgm:spPr>
      <dgm:t>
        <a:bodyPr/>
        <a:lstStyle/>
        <a:p>
          <a:r>
            <a:rPr lang="en-GB" sz="2400" dirty="0"/>
            <a:t>•	Identify the barriers that hinder communication both individually and in the work team.</a:t>
          </a:r>
          <a:endParaRPr lang="es-ES" sz="2400" dirty="0"/>
        </a:p>
      </dgm:t>
    </dgm:pt>
    <dgm:pt modelId="{290FD70C-4985-425B-95AF-4507DC47AD20}" type="parTrans" cxnId="{DB9B8B71-3332-4C5E-AD6A-C7A66978F43F}">
      <dgm:prSet/>
      <dgm:spPr/>
      <dgm:t>
        <a:bodyPr/>
        <a:lstStyle/>
        <a:p>
          <a:endParaRPr lang="es-ES" sz="2400"/>
        </a:p>
      </dgm:t>
    </dgm:pt>
    <dgm:pt modelId="{F03DF944-D6C8-4132-96D0-22081A1EA678}" type="sibTrans" cxnId="{DB9B8B71-3332-4C5E-AD6A-C7A66978F43F}">
      <dgm:prSet/>
      <dgm:spPr/>
      <dgm:t>
        <a:bodyPr/>
        <a:lstStyle/>
        <a:p>
          <a:endParaRPr lang="es-ES" sz="2400"/>
        </a:p>
      </dgm:t>
    </dgm:pt>
    <dgm:pt modelId="{67BC2869-857A-491F-AA1E-DCCF1A04181C}" type="pres">
      <dgm:prSet presAssocID="{3426D8E9-B6D5-48B9-9DFB-FB10548DFDC3}" presName="linear" presStyleCnt="0">
        <dgm:presLayoutVars>
          <dgm:dir/>
          <dgm:animLvl val="lvl"/>
          <dgm:resizeHandles val="exact"/>
        </dgm:presLayoutVars>
      </dgm:prSet>
      <dgm:spPr/>
    </dgm:pt>
    <dgm:pt modelId="{4DAED387-93E0-42C9-A859-6D90EB7B5BC1}" type="pres">
      <dgm:prSet presAssocID="{B702A52E-833F-4334-B297-B92B7C1F3471}" presName="parentLin" presStyleCnt="0"/>
      <dgm:spPr/>
    </dgm:pt>
    <dgm:pt modelId="{FB7AB800-8BE7-4981-B847-FDB65FD83792}" type="pres">
      <dgm:prSet presAssocID="{B702A52E-833F-4334-B297-B92B7C1F3471}" presName="parentLeftMargin" presStyleLbl="node1" presStyleIdx="0" presStyleCnt="2"/>
      <dgm:spPr/>
    </dgm:pt>
    <dgm:pt modelId="{BC9CC3AD-029C-4071-8F9B-63F400834DBE}" type="pres">
      <dgm:prSet presAssocID="{B702A52E-833F-4334-B297-B92B7C1F3471}" presName="parentText" presStyleLbl="node1" presStyleIdx="0" presStyleCnt="2" custScaleY="269116">
        <dgm:presLayoutVars>
          <dgm:chMax val="0"/>
          <dgm:bulletEnabled val="1"/>
        </dgm:presLayoutVars>
      </dgm:prSet>
      <dgm:spPr/>
    </dgm:pt>
    <dgm:pt modelId="{54B41E27-333A-4363-9DF5-D0BD7F726504}" type="pres">
      <dgm:prSet presAssocID="{B702A52E-833F-4334-B297-B92B7C1F3471}" presName="negativeSpace" presStyleCnt="0"/>
      <dgm:spPr/>
    </dgm:pt>
    <dgm:pt modelId="{99A8C107-E8CB-4023-818E-FA722D7426E2}" type="pres">
      <dgm:prSet presAssocID="{B702A52E-833F-4334-B297-B92B7C1F3471}" presName="childText" presStyleLbl="conFgAcc1" presStyleIdx="0" presStyleCnt="2" custScaleX="72078" custScaleY="67297">
        <dgm:presLayoutVars>
          <dgm:bulletEnabled val="1"/>
        </dgm:presLayoutVars>
      </dgm:prSet>
      <dgm:spPr/>
    </dgm:pt>
    <dgm:pt modelId="{674C4431-39C6-4A59-AE1E-4D4CDCC58D79}" type="pres">
      <dgm:prSet presAssocID="{C5E187B9-DC5E-47F1-A29A-8CE2C99868C2}" presName="spaceBetweenRectangles" presStyleCnt="0"/>
      <dgm:spPr/>
    </dgm:pt>
    <dgm:pt modelId="{35759391-2F25-49AA-B5B0-27634FFB5E4D}" type="pres">
      <dgm:prSet presAssocID="{BE213737-2D93-4204-83E7-F9E6AB38385D}" presName="parentLin" presStyleCnt="0"/>
      <dgm:spPr/>
    </dgm:pt>
    <dgm:pt modelId="{2A064FDA-1A15-40E4-B416-76AE86A6C504}" type="pres">
      <dgm:prSet presAssocID="{BE213737-2D93-4204-83E7-F9E6AB38385D}" presName="parentLeftMargin" presStyleLbl="node1" presStyleIdx="0" presStyleCnt="2"/>
      <dgm:spPr/>
    </dgm:pt>
    <dgm:pt modelId="{14F557BF-B191-4472-B312-F217AF56AFD8}" type="pres">
      <dgm:prSet presAssocID="{BE213737-2D93-4204-83E7-F9E6AB38385D}" presName="parentText" presStyleLbl="node1" presStyleIdx="1" presStyleCnt="2" custScaleY="269116">
        <dgm:presLayoutVars>
          <dgm:chMax val="0"/>
          <dgm:bulletEnabled val="1"/>
        </dgm:presLayoutVars>
      </dgm:prSet>
      <dgm:spPr/>
    </dgm:pt>
    <dgm:pt modelId="{313D84FF-9DF1-47DA-85A9-F7BB143EEB85}" type="pres">
      <dgm:prSet presAssocID="{BE213737-2D93-4204-83E7-F9E6AB38385D}" presName="negativeSpace" presStyleCnt="0"/>
      <dgm:spPr/>
    </dgm:pt>
    <dgm:pt modelId="{9E219CD8-8E91-49AF-B7A7-626449466CDD}" type="pres">
      <dgm:prSet presAssocID="{BE213737-2D93-4204-83E7-F9E6AB38385D}" presName="childText" presStyleLbl="conFgAcc1" presStyleIdx="1" presStyleCnt="2" custScaleX="72078" custScaleY="67297">
        <dgm:presLayoutVars>
          <dgm:bulletEnabled val="1"/>
        </dgm:presLayoutVars>
      </dgm:prSet>
      <dgm:spPr/>
    </dgm:pt>
  </dgm:ptLst>
  <dgm:cxnLst>
    <dgm:cxn modelId="{0D473B1B-0EC4-4659-8426-CF3835238085}" type="presOf" srcId="{BE213737-2D93-4204-83E7-F9E6AB38385D}" destId="{14F557BF-B191-4472-B312-F217AF56AFD8}" srcOrd="1" destOrd="0" presId="urn:microsoft.com/office/officeart/2005/8/layout/list1"/>
    <dgm:cxn modelId="{27DF8F1E-10F6-4274-A417-D42A9DD672DE}" type="presOf" srcId="{B702A52E-833F-4334-B297-B92B7C1F3471}" destId="{FB7AB800-8BE7-4981-B847-FDB65FD83792}" srcOrd="0" destOrd="0" presId="urn:microsoft.com/office/officeart/2005/8/layout/list1"/>
    <dgm:cxn modelId="{F3007625-65ED-490A-9297-FD91B8B88124}" type="presOf" srcId="{3426D8E9-B6D5-48B9-9DFB-FB10548DFDC3}" destId="{67BC2869-857A-491F-AA1E-DCCF1A04181C}" srcOrd="0" destOrd="0" presId="urn:microsoft.com/office/officeart/2005/8/layout/list1"/>
    <dgm:cxn modelId="{0E051B2A-30B2-429D-8B94-EBDEFCA167D7}" type="presOf" srcId="{B702A52E-833F-4334-B297-B92B7C1F3471}" destId="{BC9CC3AD-029C-4071-8F9B-63F400834DBE}" srcOrd="1" destOrd="0" presId="urn:microsoft.com/office/officeart/2005/8/layout/list1"/>
    <dgm:cxn modelId="{DB9B8B71-3332-4C5E-AD6A-C7A66978F43F}" srcId="{3426D8E9-B6D5-48B9-9DFB-FB10548DFDC3}" destId="{BE213737-2D93-4204-83E7-F9E6AB38385D}" srcOrd="1" destOrd="0" parTransId="{290FD70C-4985-425B-95AF-4507DC47AD20}" sibTransId="{F03DF944-D6C8-4132-96D0-22081A1EA678}"/>
    <dgm:cxn modelId="{B1D4EC8F-7EFD-4449-B88D-597B715109F6}" srcId="{3426D8E9-B6D5-48B9-9DFB-FB10548DFDC3}" destId="{B702A52E-833F-4334-B297-B92B7C1F3471}" srcOrd="0" destOrd="0" parTransId="{0D8FBD61-8BD7-49A8-965B-259A4A3F8A37}" sibTransId="{C5E187B9-DC5E-47F1-A29A-8CE2C99868C2}"/>
    <dgm:cxn modelId="{161473D5-2A74-49D9-B371-C207E0D64A54}" type="presOf" srcId="{BE213737-2D93-4204-83E7-F9E6AB38385D}" destId="{2A064FDA-1A15-40E4-B416-76AE86A6C504}" srcOrd="0" destOrd="0" presId="urn:microsoft.com/office/officeart/2005/8/layout/list1"/>
    <dgm:cxn modelId="{81E49931-B0EF-4A90-8A52-7B433191CFB2}" type="presParOf" srcId="{67BC2869-857A-491F-AA1E-DCCF1A04181C}" destId="{4DAED387-93E0-42C9-A859-6D90EB7B5BC1}" srcOrd="0" destOrd="0" presId="urn:microsoft.com/office/officeart/2005/8/layout/list1"/>
    <dgm:cxn modelId="{F6A327DD-731C-49F8-890C-B265FA55AD85}" type="presParOf" srcId="{4DAED387-93E0-42C9-A859-6D90EB7B5BC1}" destId="{FB7AB800-8BE7-4981-B847-FDB65FD83792}" srcOrd="0" destOrd="0" presId="urn:microsoft.com/office/officeart/2005/8/layout/list1"/>
    <dgm:cxn modelId="{D7841723-9786-49AB-BC51-4CCD2B869177}" type="presParOf" srcId="{4DAED387-93E0-42C9-A859-6D90EB7B5BC1}" destId="{BC9CC3AD-029C-4071-8F9B-63F400834DBE}" srcOrd="1" destOrd="0" presId="urn:microsoft.com/office/officeart/2005/8/layout/list1"/>
    <dgm:cxn modelId="{DA155D77-4462-47FD-9EFF-56110840E289}" type="presParOf" srcId="{67BC2869-857A-491F-AA1E-DCCF1A04181C}" destId="{54B41E27-333A-4363-9DF5-D0BD7F726504}" srcOrd="1" destOrd="0" presId="urn:microsoft.com/office/officeart/2005/8/layout/list1"/>
    <dgm:cxn modelId="{FF4DFBB5-7C04-4184-8F99-71C982482B6C}" type="presParOf" srcId="{67BC2869-857A-491F-AA1E-DCCF1A04181C}" destId="{99A8C107-E8CB-4023-818E-FA722D7426E2}" srcOrd="2" destOrd="0" presId="urn:microsoft.com/office/officeart/2005/8/layout/list1"/>
    <dgm:cxn modelId="{EDC79DBC-5834-4380-96D2-ADD5DCE00464}" type="presParOf" srcId="{67BC2869-857A-491F-AA1E-DCCF1A04181C}" destId="{674C4431-39C6-4A59-AE1E-4D4CDCC58D79}" srcOrd="3" destOrd="0" presId="urn:microsoft.com/office/officeart/2005/8/layout/list1"/>
    <dgm:cxn modelId="{045144CE-F8A5-425C-8DA8-49966003FC6A}" type="presParOf" srcId="{67BC2869-857A-491F-AA1E-DCCF1A04181C}" destId="{35759391-2F25-49AA-B5B0-27634FFB5E4D}" srcOrd="4" destOrd="0" presId="urn:microsoft.com/office/officeart/2005/8/layout/list1"/>
    <dgm:cxn modelId="{B443839A-B564-4789-9033-743C9D67000C}" type="presParOf" srcId="{35759391-2F25-49AA-B5B0-27634FFB5E4D}" destId="{2A064FDA-1A15-40E4-B416-76AE86A6C504}" srcOrd="0" destOrd="0" presId="urn:microsoft.com/office/officeart/2005/8/layout/list1"/>
    <dgm:cxn modelId="{A553557C-1512-4657-972E-E0FA6DC67D13}" type="presParOf" srcId="{35759391-2F25-49AA-B5B0-27634FFB5E4D}" destId="{14F557BF-B191-4472-B312-F217AF56AFD8}" srcOrd="1" destOrd="0" presId="urn:microsoft.com/office/officeart/2005/8/layout/list1"/>
    <dgm:cxn modelId="{5A6FF404-F363-4CB5-95C3-34E2A7D15DB8}" type="presParOf" srcId="{67BC2869-857A-491F-AA1E-DCCF1A04181C}" destId="{313D84FF-9DF1-47DA-85A9-F7BB143EEB85}" srcOrd="5" destOrd="0" presId="urn:microsoft.com/office/officeart/2005/8/layout/list1"/>
    <dgm:cxn modelId="{9FF323A9-5EE3-40DB-9BDB-47E51C447E19}" type="presParOf" srcId="{67BC2869-857A-491F-AA1E-DCCF1A04181C}" destId="{9E219CD8-8E91-49AF-B7A7-626449466CDD}" srcOrd="6"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426D8E9-B6D5-48B9-9DFB-FB10548DFDC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s-ES"/>
        </a:p>
      </dgm:t>
    </dgm:pt>
    <dgm:pt modelId="{C570373A-6BF3-45F1-94BA-C74919C6BEFA}">
      <dgm:prSet custT="1"/>
      <dgm:spPr>
        <a:solidFill>
          <a:schemeClr val="tx2"/>
        </a:solidFill>
      </dgm:spPr>
      <dgm:t>
        <a:bodyPr/>
        <a:lstStyle/>
        <a:p>
          <a:r>
            <a:rPr lang="en-GB" sz="2400"/>
            <a:t>•	Breaking down the identified barriers to improve communication.</a:t>
          </a:r>
          <a:endParaRPr lang="es-ES" sz="2400" dirty="0"/>
        </a:p>
      </dgm:t>
    </dgm:pt>
    <dgm:pt modelId="{1D1A347A-7EE9-47A9-9CD2-8AAF4C11D3ED}" type="parTrans" cxnId="{3E05FA4B-D478-46FF-827C-C3CF847A6366}">
      <dgm:prSet/>
      <dgm:spPr/>
      <dgm:t>
        <a:bodyPr/>
        <a:lstStyle/>
        <a:p>
          <a:endParaRPr lang="es-ES" sz="2400"/>
        </a:p>
      </dgm:t>
    </dgm:pt>
    <dgm:pt modelId="{0FD511DF-A2F6-445C-96A3-9DDCA58C8E80}" type="sibTrans" cxnId="{3E05FA4B-D478-46FF-827C-C3CF847A6366}">
      <dgm:prSet/>
      <dgm:spPr/>
      <dgm:t>
        <a:bodyPr/>
        <a:lstStyle/>
        <a:p>
          <a:endParaRPr lang="es-ES" sz="2400"/>
        </a:p>
      </dgm:t>
    </dgm:pt>
    <dgm:pt modelId="{44B52977-C28D-4CCB-9B84-21D0E4031A59}">
      <dgm:prSet custT="1"/>
      <dgm:spPr>
        <a:solidFill>
          <a:schemeClr val="tx2"/>
        </a:solidFill>
      </dgm:spPr>
      <dgm:t>
        <a:bodyPr/>
        <a:lstStyle/>
        <a:p>
          <a:r>
            <a:rPr lang="en-GB" sz="2400" dirty="0"/>
            <a:t>•	Create individual and group strategies to prevent the identified communication problems.</a:t>
          </a:r>
          <a:endParaRPr lang="es-ES" sz="2400" dirty="0"/>
        </a:p>
      </dgm:t>
    </dgm:pt>
    <dgm:pt modelId="{68113EED-4EA3-43C1-BDD8-DD60C0101300}" type="parTrans" cxnId="{3A010A81-A7FF-4FDA-961E-0DB6F19D9AC4}">
      <dgm:prSet/>
      <dgm:spPr/>
      <dgm:t>
        <a:bodyPr/>
        <a:lstStyle/>
        <a:p>
          <a:endParaRPr lang="es-ES" sz="2400"/>
        </a:p>
      </dgm:t>
    </dgm:pt>
    <dgm:pt modelId="{4A1FDEC1-852C-4E97-8C06-AAD7C5C7F605}" type="sibTrans" cxnId="{3A010A81-A7FF-4FDA-961E-0DB6F19D9AC4}">
      <dgm:prSet/>
      <dgm:spPr/>
      <dgm:t>
        <a:bodyPr/>
        <a:lstStyle/>
        <a:p>
          <a:endParaRPr lang="es-ES" sz="2400"/>
        </a:p>
      </dgm:t>
    </dgm:pt>
    <dgm:pt modelId="{67BC2869-857A-491F-AA1E-DCCF1A04181C}" type="pres">
      <dgm:prSet presAssocID="{3426D8E9-B6D5-48B9-9DFB-FB10548DFDC3}" presName="linear" presStyleCnt="0">
        <dgm:presLayoutVars>
          <dgm:dir/>
          <dgm:animLvl val="lvl"/>
          <dgm:resizeHandles val="exact"/>
        </dgm:presLayoutVars>
      </dgm:prSet>
      <dgm:spPr/>
    </dgm:pt>
    <dgm:pt modelId="{06984106-7EDE-4FE5-AF6A-E198CCCF5235}" type="pres">
      <dgm:prSet presAssocID="{C570373A-6BF3-45F1-94BA-C74919C6BEFA}" presName="parentLin" presStyleCnt="0"/>
      <dgm:spPr/>
    </dgm:pt>
    <dgm:pt modelId="{767DC0CF-8B0F-4498-A51C-2644C863C195}" type="pres">
      <dgm:prSet presAssocID="{C570373A-6BF3-45F1-94BA-C74919C6BEFA}" presName="parentLeftMargin" presStyleLbl="node1" presStyleIdx="0" presStyleCnt="2"/>
      <dgm:spPr/>
    </dgm:pt>
    <dgm:pt modelId="{885300D4-8F6D-4E6C-AEC1-3070C9DB2825}" type="pres">
      <dgm:prSet presAssocID="{C570373A-6BF3-45F1-94BA-C74919C6BEFA}" presName="parentText" presStyleLbl="node1" presStyleIdx="0" presStyleCnt="2" custScaleY="269116">
        <dgm:presLayoutVars>
          <dgm:chMax val="0"/>
          <dgm:bulletEnabled val="1"/>
        </dgm:presLayoutVars>
      </dgm:prSet>
      <dgm:spPr/>
    </dgm:pt>
    <dgm:pt modelId="{F97D53F7-2970-4E34-9DFB-51ED28C1C61F}" type="pres">
      <dgm:prSet presAssocID="{C570373A-6BF3-45F1-94BA-C74919C6BEFA}" presName="negativeSpace" presStyleCnt="0"/>
      <dgm:spPr/>
    </dgm:pt>
    <dgm:pt modelId="{B6063C51-9284-44BF-B75F-8BCCDDD2DE63}" type="pres">
      <dgm:prSet presAssocID="{C570373A-6BF3-45F1-94BA-C74919C6BEFA}" presName="childText" presStyleLbl="conFgAcc1" presStyleIdx="0" presStyleCnt="2" custScaleX="72078" custScaleY="67297">
        <dgm:presLayoutVars>
          <dgm:bulletEnabled val="1"/>
        </dgm:presLayoutVars>
      </dgm:prSet>
      <dgm:spPr/>
    </dgm:pt>
    <dgm:pt modelId="{6A1A275E-1665-4AC0-84EA-E22A2AEC3FC3}" type="pres">
      <dgm:prSet presAssocID="{0FD511DF-A2F6-445C-96A3-9DDCA58C8E80}" presName="spaceBetweenRectangles" presStyleCnt="0"/>
      <dgm:spPr/>
    </dgm:pt>
    <dgm:pt modelId="{C220C551-D4BA-43D6-8C2C-1CA63F459772}" type="pres">
      <dgm:prSet presAssocID="{44B52977-C28D-4CCB-9B84-21D0E4031A59}" presName="parentLin" presStyleCnt="0"/>
      <dgm:spPr/>
    </dgm:pt>
    <dgm:pt modelId="{FE0CD673-9F44-4B1E-A718-B094495427F9}" type="pres">
      <dgm:prSet presAssocID="{44B52977-C28D-4CCB-9B84-21D0E4031A59}" presName="parentLeftMargin" presStyleLbl="node1" presStyleIdx="0" presStyleCnt="2"/>
      <dgm:spPr/>
    </dgm:pt>
    <dgm:pt modelId="{3A8048BC-A50F-4EF1-B41B-25611D23F1D4}" type="pres">
      <dgm:prSet presAssocID="{44B52977-C28D-4CCB-9B84-21D0E4031A59}" presName="parentText" presStyleLbl="node1" presStyleIdx="1" presStyleCnt="2" custScaleY="269116">
        <dgm:presLayoutVars>
          <dgm:chMax val="0"/>
          <dgm:bulletEnabled val="1"/>
        </dgm:presLayoutVars>
      </dgm:prSet>
      <dgm:spPr/>
    </dgm:pt>
    <dgm:pt modelId="{C763417D-79C0-4546-8C1F-7355B0B4CB56}" type="pres">
      <dgm:prSet presAssocID="{44B52977-C28D-4CCB-9B84-21D0E4031A59}" presName="negativeSpace" presStyleCnt="0"/>
      <dgm:spPr/>
    </dgm:pt>
    <dgm:pt modelId="{B5EFBC64-E654-4C7B-9100-43B6C33BC419}" type="pres">
      <dgm:prSet presAssocID="{44B52977-C28D-4CCB-9B84-21D0E4031A59}" presName="childText" presStyleLbl="conFgAcc1" presStyleIdx="1" presStyleCnt="2" custScaleX="72078" custScaleY="67297">
        <dgm:presLayoutVars>
          <dgm:bulletEnabled val="1"/>
        </dgm:presLayoutVars>
      </dgm:prSet>
      <dgm:spPr/>
    </dgm:pt>
  </dgm:ptLst>
  <dgm:cxnLst>
    <dgm:cxn modelId="{F3007625-65ED-490A-9297-FD91B8B88124}" type="presOf" srcId="{3426D8E9-B6D5-48B9-9DFB-FB10548DFDC3}" destId="{67BC2869-857A-491F-AA1E-DCCF1A04181C}" srcOrd="0" destOrd="0" presId="urn:microsoft.com/office/officeart/2005/8/layout/list1"/>
    <dgm:cxn modelId="{9613273B-FC32-4895-85AC-C0B29431D5DA}" type="presOf" srcId="{C570373A-6BF3-45F1-94BA-C74919C6BEFA}" destId="{885300D4-8F6D-4E6C-AEC1-3070C9DB2825}" srcOrd="1" destOrd="0" presId="urn:microsoft.com/office/officeart/2005/8/layout/list1"/>
    <dgm:cxn modelId="{3E05FA4B-D478-46FF-827C-C3CF847A6366}" srcId="{3426D8E9-B6D5-48B9-9DFB-FB10548DFDC3}" destId="{C570373A-6BF3-45F1-94BA-C74919C6BEFA}" srcOrd="0" destOrd="0" parTransId="{1D1A347A-7EE9-47A9-9CD2-8AAF4C11D3ED}" sibTransId="{0FD511DF-A2F6-445C-96A3-9DDCA58C8E80}"/>
    <dgm:cxn modelId="{3D156757-028D-404F-A0A6-C35CF494C134}" type="presOf" srcId="{44B52977-C28D-4CCB-9B84-21D0E4031A59}" destId="{3A8048BC-A50F-4EF1-B41B-25611D23F1D4}" srcOrd="1" destOrd="0" presId="urn:microsoft.com/office/officeart/2005/8/layout/list1"/>
    <dgm:cxn modelId="{3A010A81-A7FF-4FDA-961E-0DB6F19D9AC4}" srcId="{3426D8E9-B6D5-48B9-9DFB-FB10548DFDC3}" destId="{44B52977-C28D-4CCB-9B84-21D0E4031A59}" srcOrd="1" destOrd="0" parTransId="{68113EED-4EA3-43C1-BDD8-DD60C0101300}" sibTransId="{4A1FDEC1-852C-4E97-8C06-AAD7C5C7F605}"/>
    <dgm:cxn modelId="{E206F4D3-E89A-45C0-B15E-6C70DCFE5B51}" type="presOf" srcId="{C570373A-6BF3-45F1-94BA-C74919C6BEFA}" destId="{767DC0CF-8B0F-4498-A51C-2644C863C195}" srcOrd="0" destOrd="0" presId="urn:microsoft.com/office/officeart/2005/8/layout/list1"/>
    <dgm:cxn modelId="{DC6BAAFB-225A-479D-A2F1-5B81F92718A8}" type="presOf" srcId="{44B52977-C28D-4CCB-9B84-21D0E4031A59}" destId="{FE0CD673-9F44-4B1E-A718-B094495427F9}" srcOrd="0" destOrd="0" presId="urn:microsoft.com/office/officeart/2005/8/layout/list1"/>
    <dgm:cxn modelId="{C0CC2F63-522F-45F7-A076-C8446FBDE86C}" type="presParOf" srcId="{67BC2869-857A-491F-AA1E-DCCF1A04181C}" destId="{06984106-7EDE-4FE5-AF6A-E198CCCF5235}" srcOrd="0" destOrd="0" presId="urn:microsoft.com/office/officeart/2005/8/layout/list1"/>
    <dgm:cxn modelId="{A2F0738F-87A8-4104-8769-66568A549B8D}" type="presParOf" srcId="{06984106-7EDE-4FE5-AF6A-E198CCCF5235}" destId="{767DC0CF-8B0F-4498-A51C-2644C863C195}" srcOrd="0" destOrd="0" presId="urn:microsoft.com/office/officeart/2005/8/layout/list1"/>
    <dgm:cxn modelId="{4AA748AA-9C96-4A30-8507-40ECC39D64F7}" type="presParOf" srcId="{06984106-7EDE-4FE5-AF6A-E198CCCF5235}" destId="{885300D4-8F6D-4E6C-AEC1-3070C9DB2825}" srcOrd="1" destOrd="0" presId="urn:microsoft.com/office/officeart/2005/8/layout/list1"/>
    <dgm:cxn modelId="{D2A3F3E6-645E-4380-BF12-827C083AF1D3}" type="presParOf" srcId="{67BC2869-857A-491F-AA1E-DCCF1A04181C}" destId="{F97D53F7-2970-4E34-9DFB-51ED28C1C61F}" srcOrd="1" destOrd="0" presId="urn:microsoft.com/office/officeart/2005/8/layout/list1"/>
    <dgm:cxn modelId="{6DF5A564-02D4-448D-9F34-07F517778969}" type="presParOf" srcId="{67BC2869-857A-491F-AA1E-DCCF1A04181C}" destId="{B6063C51-9284-44BF-B75F-8BCCDDD2DE63}" srcOrd="2" destOrd="0" presId="urn:microsoft.com/office/officeart/2005/8/layout/list1"/>
    <dgm:cxn modelId="{711404AB-3109-4808-A9BC-8224C09568EE}" type="presParOf" srcId="{67BC2869-857A-491F-AA1E-DCCF1A04181C}" destId="{6A1A275E-1665-4AC0-84EA-E22A2AEC3FC3}" srcOrd="3" destOrd="0" presId="urn:microsoft.com/office/officeart/2005/8/layout/list1"/>
    <dgm:cxn modelId="{FD08968B-0F97-49AE-B413-FB8482A9C6FD}" type="presParOf" srcId="{67BC2869-857A-491F-AA1E-DCCF1A04181C}" destId="{C220C551-D4BA-43D6-8C2C-1CA63F459772}" srcOrd="4" destOrd="0" presId="urn:microsoft.com/office/officeart/2005/8/layout/list1"/>
    <dgm:cxn modelId="{5F866F5F-B275-4548-BF22-A5623A03197B}" type="presParOf" srcId="{C220C551-D4BA-43D6-8C2C-1CA63F459772}" destId="{FE0CD673-9F44-4B1E-A718-B094495427F9}" srcOrd="0" destOrd="0" presId="urn:microsoft.com/office/officeart/2005/8/layout/list1"/>
    <dgm:cxn modelId="{1DDF54EF-3291-4CB8-BA9D-FCC17A35EF2B}" type="presParOf" srcId="{C220C551-D4BA-43D6-8C2C-1CA63F459772}" destId="{3A8048BC-A50F-4EF1-B41B-25611D23F1D4}" srcOrd="1" destOrd="0" presId="urn:microsoft.com/office/officeart/2005/8/layout/list1"/>
    <dgm:cxn modelId="{C8F61ABA-056E-4511-8449-4D8F0D7FFD0E}" type="presParOf" srcId="{67BC2869-857A-491F-AA1E-DCCF1A04181C}" destId="{C763417D-79C0-4546-8C1F-7355B0B4CB56}" srcOrd="5" destOrd="0" presId="urn:microsoft.com/office/officeart/2005/8/layout/list1"/>
    <dgm:cxn modelId="{EA648846-E294-43E9-B25B-0D4C59DCEFB2}" type="presParOf" srcId="{67BC2869-857A-491F-AA1E-DCCF1A04181C}" destId="{B5EFBC64-E654-4C7B-9100-43B6C33BC419}" srcOrd="6" destOrd="0" presId="urn:microsoft.com/office/officeart/2005/8/layout/list1"/>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2F98842-E26A-4AF5-A4BD-D79736C28F3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C437BDAF-D9AF-4D78-8F52-2ADC2B5EC7DF}">
      <dgm:prSet custT="1"/>
      <dgm:spPr>
        <a:solidFill>
          <a:schemeClr val="tx2"/>
        </a:solidFill>
      </dgm:spPr>
      <dgm:t>
        <a:bodyPr/>
        <a:lstStyle/>
        <a:p>
          <a:r>
            <a:rPr lang="en-GB" sz="2400" dirty="0"/>
            <a:t>• </a:t>
          </a:r>
          <a:r>
            <a:rPr lang="en-GB" sz="2400" dirty="0" err="1"/>
            <a:t>Računajte</a:t>
          </a:r>
          <a:r>
            <a:rPr lang="en-GB" sz="2400" dirty="0"/>
            <a:t> </a:t>
          </a:r>
          <a:r>
            <a:rPr lang="en-GB" sz="2400" dirty="0" err="1"/>
            <a:t>na</a:t>
          </a:r>
          <a:r>
            <a:rPr lang="en-GB" sz="2400" dirty="0"/>
            <a:t> </a:t>
          </a:r>
          <a:r>
            <a:rPr lang="en-GB" sz="2400" dirty="0" err="1"/>
            <a:t>najučinkovitije</a:t>
          </a:r>
          <a:r>
            <a:rPr lang="en-GB" sz="2400" dirty="0"/>
            <a:t> </a:t>
          </a:r>
          <a:r>
            <a:rPr lang="en-GB" sz="2400" dirty="0" err="1"/>
            <a:t>i</a:t>
          </a:r>
          <a:r>
            <a:rPr lang="en-GB" sz="2400" dirty="0"/>
            <a:t> </a:t>
          </a:r>
          <a:r>
            <a:rPr lang="en-GB" sz="2400" dirty="0" err="1"/>
            <a:t>najprikladnije</a:t>
          </a:r>
          <a:r>
            <a:rPr lang="en-GB" sz="2400" dirty="0"/>
            <a:t> </a:t>
          </a:r>
          <a:r>
            <a:rPr lang="en-GB" sz="2400" dirty="0" err="1"/>
            <a:t>digitalne</a:t>
          </a:r>
          <a:r>
            <a:rPr lang="en-GB" sz="2400" dirty="0"/>
            <a:t> alate za </a:t>
          </a:r>
          <a:r>
            <a:rPr lang="en-GB" sz="2400" dirty="0" err="1"/>
            <a:t>komunikaciju</a:t>
          </a:r>
          <a:r>
            <a:rPr lang="en-GB" sz="2400" dirty="0"/>
            <a:t> u </a:t>
          </a:r>
          <a:r>
            <a:rPr lang="en-GB" sz="2400" dirty="0" err="1"/>
            <a:t>svom</a:t>
          </a:r>
          <a:r>
            <a:rPr lang="en-GB" sz="2400" dirty="0"/>
            <a:t> </a:t>
          </a:r>
          <a:r>
            <a:rPr lang="en-GB" sz="2400" dirty="0" err="1"/>
            <a:t>radnom</a:t>
          </a:r>
          <a:r>
            <a:rPr lang="en-GB" sz="2400" dirty="0"/>
            <a:t> </a:t>
          </a:r>
          <a:r>
            <a:rPr lang="en-GB" sz="2400" dirty="0" err="1"/>
            <a:t>okruženju</a:t>
          </a:r>
          <a:r>
            <a:rPr lang="en-GB" sz="2400" dirty="0"/>
            <a:t>.</a:t>
          </a:r>
          <a:endParaRPr lang="es-ES" sz="2400" dirty="0"/>
        </a:p>
      </dgm:t>
    </dgm:pt>
    <dgm:pt modelId="{F93F214A-8DD6-4244-9621-BE20084B39F8}" type="parTrans" cxnId="{65ED0B74-53FC-4B8C-9059-EFDEDDA6184B}">
      <dgm:prSet/>
      <dgm:spPr/>
      <dgm:t>
        <a:bodyPr/>
        <a:lstStyle/>
        <a:p>
          <a:endParaRPr lang="es-ES"/>
        </a:p>
      </dgm:t>
    </dgm:pt>
    <dgm:pt modelId="{3DFE0D7C-E185-4051-AC48-58D87FD41473}" type="sibTrans" cxnId="{65ED0B74-53FC-4B8C-9059-EFDEDDA6184B}">
      <dgm:prSet/>
      <dgm:spPr/>
      <dgm:t>
        <a:bodyPr/>
        <a:lstStyle/>
        <a:p>
          <a:endParaRPr lang="es-ES"/>
        </a:p>
      </dgm:t>
    </dgm:pt>
    <dgm:pt modelId="{4BD03DFE-E598-4D00-B0B1-38A9F6D3A243}">
      <dgm:prSet/>
      <dgm:spPr/>
      <dgm:t>
        <a:bodyPr/>
        <a:lstStyle/>
        <a:p>
          <a:pPr>
            <a:buFont typeface="Courier New" panose="02070309020205020404" pitchFamily="49" charset="0"/>
            <a:buChar char="o"/>
          </a:pPr>
          <a:r>
            <a:rPr lang="en-GB" dirty="0" err="1">
              <a:solidFill>
                <a:srgbClr val="243255"/>
              </a:solidFill>
            </a:rPr>
            <a:t>Budite</a:t>
          </a:r>
          <a:r>
            <a:rPr lang="en-GB" dirty="0">
              <a:solidFill>
                <a:srgbClr val="243255"/>
              </a:solidFill>
            </a:rPr>
            <a:t> </a:t>
          </a:r>
          <a:r>
            <a:rPr lang="en-GB" dirty="0" err="1">
              <a:solidFill>
                <a:srgbClr val="243255"/>
              </a:solidFill>
            </a:rPr>
            <a:t>znatiželjni</a:t>
          </a:r>
          <a:r>
            <a:rPr lang="en-GB" dirty="0">
              <a:solidFill>
                <a:srgbClr val="243255"/>
              </a:solidFill>
            </a:rPr>
            <a:t>, </a:t>
          </a:r>
          <a:r>
            <a:rPr lang="en-GB" dirty="0" err="1">
              <a:solidFill>
                <a:srgbClr val="243255"/>
              </a:solidFill>
            </a:rPr>
            <a:t>saznajte</a:t>
          </a:r>
          <a:r>
            <a:rPr lang="en-GB" dirty="0">
              <a:solidFill>
                <a:srgbClr val="243255"/>
              </a:solidFill>
            </a:rPr>
            <a:t> </a:t>
          </a:r>
          <a:r>
            <a:rPr lang="en-GB" dirty="0" err="1">
              <a:solidFill>
                <a:srgbClr val="243255"/>
              </a:solidFill>
            </a:rPr>
            <a:t>i</a:t>
          </a:r>
          <a:r>
            <a:rPr lang="en-GB" dirty="0">
              <a:solidFill>
                <a:srgbClr val="243255"/>
              </a:solidFill>
            </a:rPr>
            <a:t> </a:t>
          </a:r>
          <a:r>
            <a:rPr lang="en-GB" dirty="0" err="1">
              <a:solidFill>
                <a:srgbClr val="243255"/>
              </a:solidFill>
            </a:rPr>
            <a:t>osposobite</a:t>
          </a:r>
          <a:r>
            <a:rPr lang="en-GB" dirty="0">
              <a:solidFill>
                <a:srgbClr val="243255"/>
              </a:solidFill>
            </a:rPr>
            <a:t> se za alate </a:t>
          </a:r>
          <a:r>
            <a:rPr lang="en-GB" dirty="0" err="1">
              <a:solidFill>
                <a:srgbClr val="243255"/>
              </a:solidFill>
            </a:rPr>
            <a:t>koje</a:t>
          </a:r>
          <a:r>
            <a:rPr lang="en-GB" dirty="0">
              <a:solidFill>
                <a:srgbClr val="243255"/>
              </a:solidFill>
            </a:rPr>
            <a:t> ne </a:t>
          </a:r>
          <a:r>
            <a:rPr lang="en-GB" dirty="0" err="1">
              <a:solidFill>
                <a:srgbClr val="243255"/>
              </a:solidFill>
            </a:rPr>
            <a:t>znate</a:t>
          </a:r>
          <a:r>
            <a:rPr lang="en-GB" dirty="0">
              <a:solidFill>
                <a:srgbClr val="243255"/>
              </a:solidFill>
            </a:rPr>
            <a:t> </a:t>
          </a:r>
          <a:r>
            <a:rPr lang="en-GB" dirty="0" err="1">
              <a:solidFill>
                <a:srgbClr val="243255"/>
              </a:solidFill>
            </a:rPr>
            <a:t>koristiti</a:t>
          </a:r>
          <a:r>
            <a:rPr lang="en-GB" dirty="0">
              <a:solidFill>
                <a:srgbClr val="243255"/>
              </a:solidFill>
            </a:rPr>
            <a:t>.</a:t>
          </a:r>
          <a:endParaRPr lang="es-ES" dirty="0">
            <a:solidFill>
              <a:srgbClr val="243255"/>
            </a:solidFill>
          </a:endParaRPr>
        </a:p>
      </dgm:t>
    </dgm:pt>
    <dgm:pt modelId="{99B72D33-E289-46FF-952E-890B3A689359}" type="parTrans" cxnId="{F290ED89-A32A-41C0-A42E-A379FE59FCF1}">
      <dgm:prSet/>
      <dgm:spPr/>
      <dgm:t>
        <a:bodyPr/>
        <a:lstStyle/>
        <a:p>
          <a:endParaRPr lang="es-ES"/>
        </a:p>
      </dgm:t>
    </dgm:pt>
    <dgm:pt modelId="{914A7F32-836E-43E5-9DB7-B2A7C66A695A}" type="sibTrans" cxnId="{F290ED89-A32A-41C0-A42E-A379FE59FCF1}">
      <dgm:prSet/>
      <dgm:spPr/>
      <dgm:t>
        <a:bodyPr/>
        <a:lstStyle/>
        <a:p>
          <a:endParaRPr lang="es-ES"/>
        </a:p>
      </dgm:t>
    </dgm:pt>
    <dgm:pt modelId="{CB2FC95F-F37D-4EF0-8BD8-4460C8E4D44D}" type="pres">
      <dgm:prSet presAssocID="{62F98842-E26A-4AF5-A4BD-D79736C28F36}" presName="linear" presStyleCnt="0">
        <dgm:presLayoutVars>
          <dgm:animLvl val="lvl"/>
          <dgm:resizeHandles val="exact"/>
        </dgm:presLayoutVars>
      </dgm:prSet>
      <dgm:spPr/>
    </dgm:pt>
    <dgm:pt modelId="{1C4212DD-168D-432B-B930-3F63861EB592}" type="pres">
      <dgm:prSet presAssocID="{C437BDAF-D9AF-4D78-8F52-2ADC2B5EC7DF}" presName="parentText" presStyleLbl="node1" presStyleIdx="0" presStyleCnt="1">
        <dgm:presLayoutVars>
          <dgm:chMax val="0"/>
          <dgm:bulletEnabled val="1"/>
        </dgm:presLayoutVars>
      </dgm:prSet>
      <dgm:spPr/>
    </dgm:pt>
    <dgm:pt modelId="{33A0D15F-D82B-43C8-83C3-495E3E159104}" type="pres">
      <dgm:prSet presAssocID="{C437BDAF-D9AF-4D78-8F52-2ADC2B5EC7DF}" presName="childText" presStyleLbl="revTx" presStyleIdx="0" presStyleCnt="1" custLinFactNeighborY="10078">
        <dgm:presLayoutVars>
          <dgm:bulletEnabled val="1"/>
        </dgm:presLayoutVars>
      </dgm:prSet>
      <dgm:spPr/>
    </dgm:pt>
  </dgm:ptLst>
  <dgm:cxnLst>
    <dgm:cxn modelId="{65ED0B74-53FC-4B8C-9059-EFDEDDA6184B}" srcId="{62F98842-E26A-4AF5-A4BD-D79736C28F36}" destId="{C437BDAF-D9AF-4D78-8F52-2ADC2B5EC7DF}" srcOrd="0" destOrd="0" parTransId="{F93F214A-8DD6-4244-9621-BE20084B39F8}" sibTransId="{3DFE0D7C-E185-4051-AC48-58D87FD41473}"/>
    <dgm:cxn modelId="{942BE474-9033-44D4-8DDF-60D2D8B36CC2}" type="presOf" srcId="{4BD03DFE-E598-4D00-B0B1-38A9F6D3A243}" destId="{33A0D15F-D82B-43C8-83C3-495E3E159104}" srcOrd="0" destOrd="0" presId="urn:microsoft.com/office/officeart/2005/8/layout/vList2"/>
    <dgm:cxn modelId="{F290ED89-A32A-41C0-A42E-A379FE59FCF1}" srcId="{C437BDAF-D9AF-4D78-8F52-2ADC2B5EC7DF}" destId="{4BD03DFE-E598-4D00-B0B1-38A9F6D3A243}" srcOrd="0" destOrd="0" parTransId="{99B72D33-E289-46FF-952E-890B3A689359}" sibTransId="{914A7F32-836E-43E5-9DB7-B2A7C66A695A}"/>
    <dgm:cxn modelId="{89C3E5C0-04F9-4731-8B08-FB3D7AC20978}" type="presOf" srcId="{62F98842-E26A-4AF5-A4BD-D79736C28F36}" destId="{CB2FC95F-F37D-4EF0-8BD8-4460C8E4D44D}" srcOrd="0" destOrd="0" presId="urn:microsoft.com/office/officeart/2005/8/layout/vList2"/>
    <dgm:cxn modelId="{3BBFADF2-F369-4534-91B6-B105609EC603}" type="presOf" srcId="{C437BDAF-D9AF-4D78-8F52-2ADC2B5EC7DF}" destId="{1C4212DD-168D-432B-B930-3F63861EB592}" srcOrd="0" destOrd="0" presId="urn:microsoft.com/office/officeart/2005/8/layout/vList2"/>
    <dgm:cxn modelId="{383760F1-C892-42D1-B048-E8E95537243F}" type="presParOf" srcId="{CB2FC95F-F37D-4EF0-8BD8-4460C8E4D44D}" destId="{1C4212DD-168D-432B-B930-3F63861EB592}" srcOrd="0" destOrd="0" presId="urn:microsoft.com/office/officeart/2005/8/layout/vList2"/>
    <dgm:cxn modelId="{3C4342E9-6AC2-45B9-A372-32CD9EFC7301}" type="presParOf" srcId="{CB2FC95F-F37D-4EF0-8BD8-4460C8E4D44D}" destId="{33A0D15F-D82B-43C8-83C3-495E3E159104}" srcOrd="1"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4307D7F-0BE2-4960-BD22-145C3E13A0A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F36710B5-177D-4992-A865-B783F9484A32}">
      <dgm:prSet custT="1"/>
      <dgm:spPr>
        <a:solidFill>
          <a:schemeClr val="tx2"/>
        </a:solidFill>
      </dgm:spPr>
      <dgm:t>
        <a:bodyPr/>
        <a:lstStyle/>
        <a:p>
          <a:r>
            <a:rPr lang="en-GB" sz="2400" dirty="0"/>
            <a:t>• </a:t>
          </a:r>
          <a:r>
            <a:rPr lang="en-GB" sz="2400" dirty="0" err="1"/>
            <a:t>Odaberite</a:t>
          </a:r>
          <a:r>
            <a:rPr lang="en-GB" sz="2400" dirty="0"/>
            <a:t> </a:t>
          </a:r>
          <a:r>
            <a:rPr lang="en-GB" sz="2400" dirty="0" err="1"/>
            <a:t>prigodan</a:t>
          </a:r>
          <a:r>
            <a:rPr lang="en-GB" sz="2400" dirty="0"/>
            <a:t> </a:t>
          </a:r>
          <a:r>
            <a:rPr lang="en-GB" sz="2400" dirty="0" err="1"/>
            <a:t>kanal</a:t>
          </a:r>
          <a:r>
            <a:rPr lang="en-GB" sz="2400" dirty="0"/>
            <a:t> za </a:t>
          </a:r>
          <a:r>
            <a:rPr lang="en-GB" sz="2400" dirty="0" err="1"/>
            <a:t>priliku</a:t>
          </a:r>
          <a:r>
            <a:rPr lang="en-GB" sz="2400" dirty="0"/>
            <a:t>. </a:t>
          </a:r>
          <a:endParaRPr lang="es-ES" sz="2400" dirty="0"/>
        </a:p>
      </dgm:t>
    </dgm:pt>
    <dgm:pt modelId="{A60EE7CE-ED51-4EFC-80FB-AACD62277D9A}" type="parTrans" cxnId="{FE953D4E-95BE-4CFC-851F-A6FD58470EAB}">
      <dgm:prSet/>
      <dgm:spPr/>
      <dgm:t>
        <a:bodyPr/>
        <a:lstStyle/>
        <a:p>
          <a:endParaRPr lang="es-ES"/>
        </a:p>
      </dgm:t>
    </dgm:pt>
    <dgm:pt modelId="{F9E67F19-DAC3-44CA-9768-C7A6CD6206D1}" type="sibTrans" cxnId="{FE953D4E-95BE-4CFC-851F-A6FD58470EAB}">
      <dgm:prSet/>
      <dgm:spPr/>
      <dgm:t>
        <a:bodyPr/>
        <a:lstStyle/>
        <a:p>
          <a:endParaRPr lang="es-ES"/>
        </a:p>
      </dgm:t>
    </dgm:pt>
    <dgm:pt modelId="{C80DA441-9E69-401B-9AB2-B70E8F2BCA82}" type="pres">
      <dgm:prSet presAssocID="{F4307D7F-0BE2-4960-BD22-145C3E13A0A7}" presName="linear" presStyleCnt="0">
        <dgm:presLayoutVars>
          <dgm:animLvl val="lvl"/>
          <dgm:resizeHandles val="exact"/>
        </dgm:presLayoutVars>
      </dgm:prSet>
      <dgm:spPr/>
    </dgm:pt>
    <dgm:pt modelId="{2BF97F96-DD72-4F55-821F-4657993E036F}" type="pres">
      <dgm:prSet presAssocID="{F36710B5-177D-4992-A865-B783F9484A32}" presName="parentText" presStyleLbl="node1" presStyleIdx="0" presStyleCnt="1" custLinFactY="-100000" custLinFactNeighborX="-27132" custLinFactNeighborY="-141948">
        <dgm:presLayoutVars>
          <dgm:chMax val="0"/>
          <dgm:bulletEnabled val="1"/>
        </dgm:presLayoutVars>
      </dgm:prSet>
      <dgm:spPr/>
    </dgm:pt>
  </dgm:ptLst>
  <dgm:cxnLst>
    <dgm:cxn modelId="{FE953D4E-95BE-4CFC-851F-A6FD58470EAB}" srcId="{F4307D7F-0BE2-4960-BD22-145C3E13A0A7}" destId="{F36710B5-177D-4992-A865-B783F9484A32}" srcOrd="0" destOrd="0" parTransId="{A60EE7CE-ED51-4EFC-80FB-AACD62277D9A}" sibTransId="{F9E67F19-DAC3-44CA-9768-C7A6CD6206D1}"/>
    <dgm:cxn modelId="{73C4094F-32E6-471F-B631-E796E2C5CF2F}" type="presOf" srcId="{F4307D7F-0BE2-4960-BD22-145C3E13A0A7}" destId="{C80DA441-9E69-401B-9AB2-B70E8F2BCA82}" srcOrd="0" destOrd="0" presId="urn:microsoft.com/office/officeart/2005/8/layout/vList2"/>
    <dgm:cxn modelId="{01EA31C6-B030-4CB7-8350-2DF7F483D36C}" type="presOf" srcId="{F36710B5-177D-4992-A865-B783F9484A32}" destId="{2BF97F96-DD72-4F55-821F-4657993E036F}" srcOrd="0" destOrd="0" presId="urn:microsoft.com/office/officeart/2005/8/layout/vList2"/>
    <dgm:cxn modelId="{8001B4B8-7F4E-44E8-B1AA-049CE22A549D}" type="presParOf" srcId="{C80DA441-9E69-401B-9AB2-B70E8F2BCA82}" destId="{2BF97F96-DD72-4F55-821F-4657993E036F}" srcOrd="0"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C584576-1D4D-4B4F-A356-464B495E6BE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9256D40E-8799-4B7E-B0AC-78FCB017E737}">
      <dgm:prSet custT="1"/>
      <dgm:spPr>
        <a:solidFill>
          <a:schemeClr val="tx2"/>
        </a:solidFill>
      </dgm:spPr>
      <dgm:t>
        <a:bodyPr/>
        <a:lstStyle/>
        <a:p>
          <a:r>
            <a:rPr lang="en-GB" sz="2400" dirty="0"/>
            <a:t>• </a:t>
          </a:r>
          <a:r>
            <a:rPr lang="en-GB" sz="2400" dirty="0" err="1"/>
            <a:t>Sastavite</a:t>
          </a:r>
          <a:r>
            <a:rPr lang="en-GB" sz="2400" dirty="0"/>
            <a:t> </a:t>
          </a:r>
          <a:r>
            <a:rPr lang="en-GB" sz="2400" dirty="0" err="1"/>
            <a:t>svoju</a:t>
          </a:r>
          <a:r>
            <a:rPr lang="en-GB" sz="2400" dirty="0"/>
            <a:t> </a:t>
          </a:r>
          <a:r>
            <a:rPr lang="en-GB" sz="2400" dirty="0" err="1"/>
            <a:t>poruku</a:t>
          </a:r>
          <a:r>
            <a:rPr lang="en-GB" sz="2400" dirty="0"/>
            <a:t> </a:t>
          </a:r>
          <a:r>
            <a:rPr lang="en-GB" sz="2400" dirty="0" err="1"/>
            <a:t>na</a:t>
          </a:r>
          <a:r>
            <a:rPr lang="en-GB" sz="2400" dirty="0"/>
            <a:t> </a:t>
          </a:r>
          <a:r>
            <a:rPr lang="en-GB" sz="2400" dirty="0" err="1"/>
            <a:t>jasan</a:t>
          </a:r>
          <a:r>
            <a:rPr lang="en-GB" sz="2400" dirty="0"/>
            <a:t> </a:t>
          </a:r>
          <a:r>
            <a:rPr lang="en-GB" sz="2400" dirty="0" err="1"/>
            <a:t>i</a:t>
          </a:r>
          <a:r>
            <a:rPr lang="en-GB" sz="2400" dirty="0"/>
            <a:t> </a:t>
          </a:r>
          <a:r>
            <a:rPr lang="en-GB" sz="2400" dirty="0" err="1"/>
            <a:t>koncizan</a:t>
          </a:r>
          <a:r>
            <a:rPr lang="en-GB" sz="2400" dirty="0"/>
            <a:t> </a:t>
          </a:r>
          <a:r>
            <a:rPr lang="en-GB" sz="2400" dirty="0" err="1"/>
            <a:t>način</a:t>
          </a:r>
          <a:r>
            <a:rPr lang="en-GB" sz="2400" dirty="0"/>
            <a:t>, ne </a:t>
          </a:r>
          <a:r>
            <a:rPr lang="en-GB" sz="2400" dirty="0" err="1"/>
            <a:t>uzimajte</a:t>
          </a:r>
          <a:r>
            <a:rPr lang="en-GB" sz="2400" dirty="0"/>
            <a:t> </a:t>
          </a:r>
          <a:r>
            <a:rPr lang="en-GB" sz="2400" dirty="0" err="1"/>
            <a:t>ništa</a:t>
          </a:r>
          <a:r>
            <a:rPr lang="en-GB" sz="2400" dirty="0"/>
            <a:t> </a:t>
          </a:r>
          <a:r>
            <a:rPr lang="en-GB" sz="2400" dirty="0" err="1"/>
            <a:t>zdravo</a:t>
          </a:r>
          <a:r>
            <a:rPr lang="en-GB" sz="2400" dirty="0"/>
            <a:t> za </a:t>
          </a:r>
          <a:r>
            <a:rPr lang="en-GB" sz="2400" dirty="0" err="1"/>
            <a:t>gotovo</a:t>
          </a:r>
          <a:r>
            <a:rPr lang="en-GB" sz="2400" dirty="0"/>
            <a:t>.</a:t>
          </a:r>
          <a:endParaRPr lang="es-ES" sz="2400" dirty="0"/>
        </a:p>
      </dgm:t>
    </dgm:pt>
    <dgm:pt modelId="{0ED9C50F-95C4-4A41-8473-8711FBD75D70}" type="parTrans" cxnId="{1FAC3ECC-FA04-447B-A957-1EAF5BD84ED3}">
      <dgm:prSet/>
      <dgm:spPr/>
      <dgm:t>
        <a:bodyPr/>
        <a:lstStyle/>
        <a:p>
          <a:endParaRPr lang="es-ES" sz="2400"/>
        </a:p>
      </dgm:t>
    </dgm:pt>
    <dgm:pt modelId="{7073E3A0-733E-4E0F-90F2-CD988460F5D4}" type="sibTrans" cxnId="{1FAC3ECC-FA04-447B-A957-1EAF5BD84ED3}">
      <dgm:prSet/>
      <dgm:spPr/>
      <dgm:t>
        <a:bodyPr/>
        <a:lstStyle/>
        <a:p>
          <a:endParaRPr lang="es-ES" sz="2400"/>
        </a:p>
      </dgm:t>
    </dgm:pt>
    <dgm:pt modelId="{28D4B019-5419-4A99-8E45-61784C3BFEBE}" type="pres">
      <dgm:prSet presAssocID="{2C584576-1D4D-4B4F-A356-464B495E6BE6}" presName="linear" presStyleCnt="0">
        <dgm:presLayoutVars>
          <dgm:animLvl val="lvl"/>
          <dgm:resizeHandles val="exact"/>
        </dgm:presLayoutVars>
      </dgm:prSet>
      <dgm:spPr/>
    </dgm:pt>
    <dgm:pt modelId="{E8998910-F0F5-41B8-B941-BDE9461CA623}" type="pres">
      <dgm:prSet presAssocID="{9256D40E-8799-4B7E-B0AC-78FCB017E737}" presName="parentText" presStyleLbl="node1" presStyleIdx="0" presStyleCnt="1" custLinFactNeighborX="25287" custLinFactNeighborY="-54642">
        <dgm:presLayoutVars>
          <dgm:chMax val="0"/>
          <dgm:bulletEnabled val="1"/>
        </dgm:presLayoutVars>
      </dgm:prSet>
      <dgm:spPr/>
    </dgm:pt>
  </dgm:ptLst>
  <dgm:cxnLst>
    <dgm:cxn modelId="{37101B10-152E-4FCD-9BF6-5DD49A1B30D6}" type="presOf" srcId="{2C584576-1D4D-4B4F-A356-464B495E6BE6}" destId="{28D4B019-5419-4A99-8E45-61784C3BFEBE}" srcOrd="0" destOrd="0" presId="urn:microsoft.com/office/officeart/2005/8/layout/vList2"/>
    <dgm:cxn modelId="{B760A14E-92B8-4501-9581-2423A0DF2D6C}" type="presOf" srcId="{9256D40E-8799-4B7E-B0AC-78FCB017E737}" destId="{E8998910-F0F5-41B8-B941-BDE9461CA623}" srcOrd="0" destOrd="0" presId="urn:microsoft.com/office/officeart/2005/8/layout/vList2"/>
    <dgm:cxn modelId="{1FAC3ECC-FA04-447B-A957-1EAF5BD84ED3}" srcId="{2C584576-1D4D-4B4F-A356-464B495E6BE6}" destId="{9256D40E-8799-4B7E-B0AC-78FCB017E737}" srcOrd="0" destOrd="0" parTransId="{0ED9C50F-95C4-4A41-8473-8711FBD75D70}" sibTransId="{7073E3A0-733E-4E0F-90F2-CD988460F5D4}"/>
    <dgm:cxn modelId="{DCF9ABD5-1826-4C51-A8BA-71EC265BEBBD}" type="presParOf" srcId="{28D4B019-5419-4A99-8E45-61784C3BFEBE}" destId="{E8998910-F0F5-41B8-B941-BDE9461CA623}" srcOrd="0"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E4AFAEC-0D4A-46CC-BB91-78231B8A0C9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8ACB18B5-EEA4-4338-9159-5BF2248D4DA5}">
      <dgm:prSet custT="1"/>
      <dgm:spPr>
        <a:solidFill>
          <a:schemeClr val="tx2"/>
        </a:solidFill>
      </dgm:spPr>
      <dgm:t>
        <a:bodyPr/>
        <a:lstStyle/>
        <a:p>
          <a:r>
            <a:rPr lang="en-GB" sz="2400" dirty="0"/>
            <a:t>• “</a:t>
          </a:r>
          <a:r>
            <a:rPr lang="en-GB" sz="2400" dirty="0" err="1"/>
            <a:t>Najbolji</a:t>
          </a:r>
          <a:r>
            <a:rPr lang="en-GB" sz="2400" dirty="0"/>
            <a:t> </a:t>
          </a:r>
          <a:r>
            <a:rPr lang="en-GB" sz="2400" dirty="0" err="1"/>
            <a:t>komunikatori</a:t>
          </a:r>
          <a:r>
            <a:rPr lang="en-GB" sz="2400" dirty="0"/>
            <a:t> </a:t>
          </a:r>
          <a:r>
            <a:rPr lang="en-GB" sz="2400" dirty="0" err="1"/>
            <a:t>su</a:t>
          </a:r>
          <a:r>
            <a:rPr lang="en-GB" sz="2400" dirty="0"/>
            <a:t> </a:t>
          </a:r>
          <a:r>
            <a:rPr lang="en-GB" sz="2400" dirty="0" err="1"/>
            <a:t>skoro</a:t>
          </a:r>
          <a:r>
            <a:rPr lang="en-GB" sz="2400" dirty="0"/>
            <a:t> </a:t>
          </a:r>
          <a:r>
            <a:rPr lang="en-GB" sz="2400" dirty="0" err="1"/>
            <a:t>uvijek</a:t>
          </a:r>
          <a:r>
            <a:rPr lang="en-GB" sz="2400" dirty="0"/>
            <a:t> </a:t>
          </a:r>
          <a:r>
            <a:rPr lang="en-GB" sz="2400" dirty="0" err="1"/>
            <a:t>najbolji</a:t>
          </a:r>
          <a:r>
            <a:rPr lang="en-GB" sz="2400" dirty="0"/>
            <a:t> </a:t>
          </a:r>
          <a:r>
            <a:rPr lang="en-GB" sz="2400" dirty="0" err="1"/>
            <a:t>slušatelji</a:t>
          </a:r>
          <a:r>
            <a:rPr lang="en-GB" sz="2400" dirty="0"/>
            <a:t>". </a:t>
          </a:r>
          <a:r>
            <a:rPr lang="en-GB" sz="2400" dirty="0" err="1"/>
            <a:t>Zato</a:t>
          </a:r>
          <a:r>
            <a:rPr lang="en-GB" sz="2400" dirty="0"/>
            <a:t> je </a:t>
          </a:r>
          <a:r>
            <a:rPr lang="en-GB" sz="2400" dirty="0" err="1"/>
            <a:t>vrlo</a:t>
          </a:r>
          <a:r>
            <a:rPr lang="en-GB" sz="2400" dirty="0"/>
            <a:t> </a:t>
          </a:r>
          <a:r>
            <a:rPr lang="en-GB" sz="2400" dirty="0" err="1"/>
            <a:t>važno</a:t>
          </a:r>
          <a:r>
            <a:rPr lang="en-GB" sz="2400" dirty="0"/>
            <a:t> </a:t>
          </a:r>
          <a:r>
            <a:rPr lang="en-GB" sz="2400" dirty="0" err="1"/>
            <a:t>vježbati</a:t>
          </a:r>
          <a:r>
            <a:rPr lang="en-GB" sz="2400" dirty="0"/>
            <a:t> </a:t>
          </a:r>
          <a:r>
            <a:rPr lang="en-GB" sz="2400" dirty="0" err="1"/>
            <a:t>aktivno</a:t>
          </a:r>
          <a:r>
            <a:rPr lang="en-GB" sz="2400" dirty="0"/>
            <a:t> </a:t>
          </a:r>
          <a:r>
            <a:rPr lang="en-GB" sz="2400" dirty="0" err="1"/>
            <a:t>slušanje</a:t>
          </a:r>
          <a:r>
            <a:rPr lang="en-GB" sz="2400" dirty="0"/>
            <a:t> </a:t>
          </a:r>
          <a:r>
            <a:rPr lang="en-GB" sz="2400" dirty="0" err="1"/>
            <a:t>ako</a:t>
          </a:r>
          <a:r>
            <a:rPr lang="en-GB" sz="2400" dirty="0"/>
            <a:t> </a:t>
          </a:r>
          <a:r>
            <a:rPr lang="en-GB" sz="2400" dirty="0" err="1"/>
            <a:t>želimo</a:t>
          </a:r>
          <a:r>
            <a:rPr lang="en-GB" sz="2400" dirty="0"/>
            <a:t> </a:t>
          </a:r>
          <a:r>
            <a:rPr lang="en-GB" sz="2400" dirty="0" err="1"/>
            <a:t>prenijeti</a:t>
          </a:r>
          <a:r>
            <a:rPr lang="en-GB" sz="2400" dirty="0"/>
            <a:t> </a:t>
          </a:r>
          <a:r>
            <a:rPr lang="en-GB" sz="2400" dirty="0" err="1"/>
            <a:t>poruku</a:t>
          </a:r>
          <a:r>
            <a:rPr lang="en-GB" sz="2400" dirty="0"/>
            <a:t>.</a:t>
          </a:r>
          <a:endParaRPr lang="es-ES" sz="2400" dirty="0"/>
        </a:p>
      </dgm:t>
    </dgm:pt>
    <dgm:pt modelId="{A9C86B38-0D16-412A-A3C1-F13BF41D118A}" type="parTrans" cxnId="{791F639F-E98F-4CF0-92C2-7DE84EEC9EE6}">
      <dgm:prSet/>
      <dgm:spPr/>
      <dgm:t>
        <a:bodyPr/>
        <a:lstStyle/>
        <a:p>
          <a:endParaRPr lang="es-ES"/>
        </a:p>
      </dgm:t>
    </dgm:pt>
    <dgm:pt modelId="{E5CCDB7D-1FE6-4277-9549-FCDDD3D9949C}" type="sibTrans" cxnId="{791F639F-E98F-4CF0-92C2-7DE84EEC9EE6}">
      <dgm:prSet/>
      <dgm:spPr/>
      <dgm:t>
        <a:bodyPr/>
        <a:lstStyle/>
        <a:p>
          <a:endParaRPr lang="es-ES"/>
        </a:p>
      </dgm:t>
    </dgm:pt>
    <dgm:pt modelId="{F00B2B20-974B-4025-AB29-7CCBBA12BA23}" type="pres">
      <dgm:prSet presAssocID="{4E4AFAEC-0D4A-46CC-BB91-78231B8A0C9A}" presName="linear" presStyleCnt="0">
        <dgm:presLayoutVars>
          <dgm:animLvl val="lvl"/>
          <dgm:resizeHandles val="exact"/>
        </dgm:presLayoutVars>
      </dgm:prSet>
      <dgm:spPr/>
    </dgm:pt>
    <dgm:pt modelId="{1F04F417-9FF7-4F1E-A0F4-215EF87CD2DA}" type="pres">
      <dgm:prSet presAssocID="{8ACB18B5-EEA4-4338-9159-5BF2248D4DA5}" presName="parentText" presStyleLbl="node1" presStyleIdx="0" presStyleCnt="1" custLinFactNeighborY="8678">
        <dgm:presLayoutVars>
          <dgm:chMax val="0"/>
          <dgm:bulletEnabled val="1"/>
        </dgm:presLayoutVars>
      </dgm:prSet>
      <dgm:spPr/>
    </dgm:pt>
  </dgm:ptLst>
  <dgm:cxnLst>
    <dgm:cxn modelId="{8481112A-EE0D-47DA-ADF4-3F496D80ADE9}" type="presOf" srcId="{4E4AFAEC-0D4A-46CC-BB91-78231B8A0C9A}" destId="{F00B2B20-974B-4025-AB29-7CCBBA12BA23}" srcOrd="0" destOrd="0" presId="urn:microsoft.com/office/officeart/2005/8/layout/vList2"/>
    <dgm:cxn modelId="{791F639F-E98F-4CF0-92C2-7DE84EEC9EE6}" srcId="{4E4AFAEC-0D4A-46CC-BB91-78231B8A0C9A}" destId="{8ACB18B5-EEA4-4338-9159-5BF2248D4DA5}" srcOrd="0" destOrd="0" parTransId="{A9C86B38-0D16-412A-A3C1-F13BF41D118A}" sibTransId="{E5CCDB7D-1FE6-4277-9549-FCDDD3D9949C}"/>
    <dgm:cxn modelId="{12B22AC0-350E-41BB-B0E0-666E8FB89B17}" type="presOf" srcId="{8ACB18B5-EEA4-4338-9159-5BF2248D4DA5}" destId="{1F04F417-9FF7-4F1E-A0F4-215EF87CD2DA}" srcOrd="0" destOrd="0" presId="urn:microsoft.com/office/officeart/2005/8/layout/vList2"/>
    <dgm:cxn modelId="{A5B0A862-EFBE-4619-B777-C01B86F41F62}" type="presParOf" srcId="{F00B2B20-974B-4025-AB29-7CCBBA12BA23}" destId="{1F04F417-9FF7-4F1E-A0F4-215EF87CD2DA}" srcOrd="0" destOrd="0" presId="urn:microsoft.com/office/officeart/2005/8/layout/vList2"/>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A8C107-E8CB-4023-818E-FA722D7426E2}">
      <dsp:nvSpPr>
        <dsp:cNvPr id="0" name=""/>
        <dsp:cNvSpPr/>
      </dsp:nvSpPr>
      <dsp:spPr>
        <a:xfrm>
          <a:off x="0" y="992607"/>
          <a:ext cx="9894132" cy="25438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C9CC3AD-029C-4071-8F9B-63F400834DBE}">
      <dsp:nvSpPr>
        <dsp:cNvPr id="0" name=""/>
        <dsp:cNvSpPr/>
      </dsp:nvSpPr>
      <dsp:spPr>
        <a:xfrm>
          <a:off x="685678" y="22362"/>
          <a:ext cx="9599502" cy="1191645"/>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193" tIns="0" rIns="363193" bIns="0" numCol="1" spcCol="1270" anchor="ctr" anchorCtr="0">
          <a:noAutofit/>
        </a:bodyPr>
        <a:lstStyle/>
        <a:p>
          <a:pPr marL="0" lvl="0" indent="0" algn="l" defTabSz="1066800">
            <a:lnSpc>
              <a:spcPct val="90000"/>
            </a:lnSpc>
            <a:spcBef>
              <a:spcPct val="0"/>
            </a:spcBef>
            <a:spcAft>
              <a:spcPct val="35000"/>
            </a:spcAft>
            <a:buNone/>
          </a:pPr>
          <a:r>
            <a:rPr lang="en-GB" sz="2400" kern="1200" dirty="0"/>
            <a:t>•	Active listening, and encouraging participation in a bidirectional way. </a:t>
          </a:r>
          <a:endParaRPr lang="es-ES" sz="2400" kern="1200" dirty="0"/>
        </a:p>
      </dsp:txBody>
      <dsp:txXfrm>
        <a:off x="743849" y="80533"/>
        <a:ext cx="9483160" cy="1075303"/>
      </dsp:txXfrm>
    </dsp:sp>
    <dsp:sp modelId="{9E219CD8-8E91-49AF-B7A7-626449466CDD}">
      <dsp:nvSpPr>
        <dsp:cNvPr id="0" name=""/>
        <dsp:cNvSpPr/>
      </dsp:nvSpPr>
      <dsp:spPr>
        <a:xfrm>
          <a:off x="0" y="2298236"/>
          <a:ext cx="9894132" cy="25438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F557BF-B191-4472-B312-F217AF56AFD8}">
      <dsp:nvSpPr>
        <dsp:cNvPr id="0" name=""/>
        <dsp:cNvSpPr/>
      </dsp:nvSpPr>
      <dsp:spPr>
        <a:xfrm>
          <a:off x="685678" y="1327990"/>
          <a:ext cx="9599502" cy="1191645"/>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193" tIns="0" rIns="363193" bIns="0" numCol="1" spcCol="1270" anchor="ctr" anchorCtr="0">
          <a:noAutofit/>
        </a:bodyPr>
        <a:lstStyle/>
        <a:p>
          <a:pPr marL="0" lvl="0" indent="0" algn="l" defTabSz="1066800">
            <a:lnSpc>
              <a:spcPct val="90000"/>
            </a:lnSpc>
            <a:spcBef>
              <a:spcPct val="0"/>
            </a:spcBef>
            <a:spcAft>
              <a:spcPct val="35000"/>
            </a:spcAft>
            <a:buNone/>
          </a:pPr>
          <a:r>
            <a:rPr lang="en-GB" sz="2400" kern="1200" dirty="0"/>
            <a:t>•	Identify the barriers that hinder communication both individually and in the work team.</a:t>
          </a:r>
          <a:endParaRPr lang="es-ES" sz="2400" kern="1200" dirty="0"/>
        </a:p>
      </dsp:txBody>
      <dsp:txXfrm>
        <a:off x="743849" y="1386161"/>
        <a:ext cx="9483160" cy="10753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063C51-9284-44BF-B75F-8BCCDDD2DE63}">
      <dsp:nvSpPr>
        <dsp:cNvPr id="0" name=""/>
        <dsp:cNvSpPr/>
      </dsp:nvSpPr>
      <dsp:spPr>
        <a:xfrm>
          <a:off x="0" y="857772"/>
          <a:ext cx="9894132" cy="22046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85300D4-8F6D-4E6C-AEC1-3070C9DB2825}">
      <dsp:nvSpPr>
        <dsp:cNvPr id="0" name=""/>
        <dsp:cNvSpPr/>
      </dsp:nvSpPr>
      <dsp:spPr>
        <a:xfrm>
          <a:off x="685678" y="16892"/>
          <a:ext cx="9599502" cy="1032759"/>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193" tIns="0" rIns="363193" bIns="0" numCol="1" spcCol="1270" anchor="ctr" anchorCtr="0">
          <a:noAutofit/>
        </a:bodyPr>
        <a:lstStyle/>
        <a:p>
          <a:pPr marL="0" lvl="0" indent="0" algn="l" defTabSz="1066800">
            <a:lnSpc>
              <a:spcPct val="90000"/>
            </a:lnSpc>
            <a:spcBef>
              <a:spcPct val="0"/>
            </a:spcBef>
            <a:spcAft>
              <a:spcPct val="35000"/>
            </a:spcAft>
            <a:buNone/>
          </a:pPr>
          <a:r>
            <a:rPr lang="en-GB" sz="2400" kern="1200"/>
            <a:t>•	Breaking down the identified barriers to improve communication.</a:t>
          </a:r>
          <a:endParaRPr lang="es-ES" sz="2400" kern="1200" dirty="0"/>
        </a:p>
      </dsp:txBody>
      <dsp:txXfrm>
        <a:off x="736093" y="67307"/>
        <a:ext cx="9498672" cy="931929"/>
      </dsp:txXfrm>
    </dsp:sp>
    <dsp:sp modelId="{B5EFBC64-E654-4C7B-9100-43B6C33BC419}">
      <dsp:nvSpPr>
        <dsp:cNvPr id="0" name=""/>
        <dsp:cNvSpPr/>
      </dsp:nvSpPr>
      <dsp:spPr>
        <a:xfrm>
          <a:off x="0" y="1989317"/>
          <a:ext cx="9894132" cy="22046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A8048BC-A50F-4EF1-B41B-25611D23F1D4}">
      <dsp:nvSpPr>
        <dsp:cNvPr id="0" name=""/>
        <dsp:cNvSpPr/>
      </dsp:nvSpPr>
      <dsp:spPr>
        <a:xfrm>
          <a:off x="685678" y="1148437"/>
          <a:ext cx="9599502" cy="1032759"/>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193" tIns="0" rIns="363193" bIns="0" numCol="1" spcCol="1270" anchor="ctr" anchorCtr="0">
          <a:noAutofit/>
        </a:bodyPr>
        <a:lstStyle/>
        <a:p>
          <a:pPr marL="0" lvl="0" indent="0" algn="l" defTabSz="1066800">
            <a:lnSpc>
              <a:spcPct val="90000"/>
            </a:lnSpc>
            <a:spcBef>
              <a:spcPct val="0"/>
            </a:spcBef>
            <a:spcAft>
              <a:spcPct val="35000"/>
            </a:spcAft>
            <a:buNone/>
          </a:pPr>
          <a:r>
            <a:rPr lang="en-GB" sz="2400" kern="1200" dirty="0"/>
            <a:t>•	Create individual and group strategies to prevent the identified communication problems.</a:t>
          </a:r>
          <a:endParaRPr lang="es-ES" sz="2400" kern="1200" dirty="0"/>
        </a:p>
      </dsp:txBody>
      <dsp:txXfrm>
        <a:off x="736093" y="1198852"/>
        <a:ext cx="9498672" cy="9319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4212DD-168D-432B-B930-3F63861EB592}">
      <dsp:nvSpPr>
        <dsp:cNvPr id="0" name=""/>
        <dsp:cNvSpPr/>
      </dsp:nvSpPr>
      <dsp:spPr>
        <a:xfrm>
          <a:off x="0" y="77571"/>
          <a:ext cx="11049000" cy="962324"/>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 </a:t>
          </a:r>
          <a:r>
            <a:rPr lang="en-GB" sz="2400" kern="1200" dirty="0" err="1"/>
            <a:t>Računajte</a:t>
          </a:r>
          <a:r>
            <a:rPr lang="en-GB" sz="2400" kern="1200" dirty="0"/>
            <a:t> </a:t>
          </a:r>
          <a:r>
            <a:rPr lang="en-GB" sz="2400" kern="1200" dirty="0" err="1"/>
            <a:t>na</a:t>
          </a:r>
          <a:r>
            <a:rPr lang="en-GB" sz="2400" kern="1200" dirty="0"/>
            <a:t> </a:t>
          </a:r>
          <a:r>
            <a:rPr lang="en-GB" sz="2400" kern="1200" dirty="0" err="1"/>
            <a:t>najučinkovitije</a:t>
          </a:r>
          <a:r>
            <a:rPr lang="en-GB" sz="2400" kern="1200" dirty="0"/>
            <a:t> </a:t>
          </a:r>
          <a:r>
            <a:rPr lang="en-GB" sz="2400" kern="1200" dirty="0" err="1"/>
            <a:t>i</a:t>
          </a:r>
          <a:r>
            <a:rPr lang="en-GB" sz="2400" kern="1200" dirty="0"/>
            <a:t> </a:t>
          </a:r>
          <a:r>
            <a:rPr lang="en-GB" sz="2400" kern="1200" dirty="0" err="1"/>
            <a:t>najprikladnije</a:t>
          </a:r>
          <a:r>
            <a:rPr lang="en-GB" sz="2400" kern="1200" dirty="0"/>
            <a:t> </a:t>
          </a:r>
          <a:r>
            <a:rPr lang="en-GB" sz="2400" kern="1200" dirty="0" err="1"/>
            <a:t>digitalne</a:t>
          </a:r>
          <a:r>
            <a:rPr lang="en-GB" sz="2400" kern="1200" dirty="0"/>
            <a:t> alate za </a:t>
          </a:r>
          <a:r>
            <a:rPr lang="en-GB" sz="2400" kern="1200" dirty="0" err="1"/>
            <a:t>komunikaciju</a:t>
          </a:r>
          <a:r>
            <a:rPr lang="en-GB" sz="2400" kern="1200" dirty="0"/>
            <a:t> u </a:t>
          </a:r>
          <a:r>
            <a:rPr lang="en-GB" sz="2400" kern="1200" dirty="0" err="1"/>
            <a:t>svom</a:t>
          </a:r>
          <a:r>
            <a:rPr lang="en-GB" sz="2400" kern="1200" dirty="0"/>
            <a:t> </a:t>
          </a:r>
          <a:r>
            <a:rPr lang="en-GB" sz="2400" kern="1200" dirty="0" err="1"/>
            <a:t>radnom</a:t>
          </a:r>
          <a:r>
            <a:rPr lang="en-GB" sz="2400" kern="1200" dirty="0"/>
            <a:t> </a:t>
          </a:r>
          <a:r>
            <a:rPr lang="en-GB" sz="2400" kern="1200" dirty="0" err="1"/>
            <a:t>okruženju</a:t>
          </a:r>
          <a:r>
            <a:rPr lang="en-GB" sz="2400" kern="1200" dirty="0"/>
            <a:t>.</a:t>
          </a:r>
          <a:endParaRPr lang="es-ES" sz="2400" kern="1200" dirty="0"/>
        </a:p>
      </dsp:txBody>
      <dsp:txXfrm>
        <a:off x="46977" y="124548"/>
        <a:ext cx="10955046" cy="868370"/>
      </dsp:txXfrm>
    </dsp:sp>
    <dsp:sp modelId="{33A0D15F-D82B-43C8-83C3-495E3E159104}">
      <dsp:nvSpPr>
        <dsp:cNvPr id="0" name=""/>
        <dsp:cNvSpPr/>
      </dsp:nvSpPr>
      <dsp:spPr>
        <a:xfrm>
          <a:off x="0" y="1117467"/>
          <a:ext cx="11049000" cy="579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0806" tIns="44450" rIns="248920" bIns="44450" numCol="1" spcCol="1270" anchor="t" anchorCtr="0">
          <a:noAutofit/>
        </a:bodyPr>
        <a:lstStyle/>
        <a:p>
          <a:pPr marL="228600" lvl="1" indent="-228600" algn="l" defTabSz="1200150">
            <a:lnSpc>
              <a:spcPct val="90000"/>
            </a:lnSpc>
            <a:spcBef>
              <a:spcPct val="0"/>
            </a:spcBef>
            <a:spcAft>
              <a:spcPct val="20000"/>
            </a:spcAft>
            <a:buFont typeface="Courier New" panose="02070309020205020404" pitchFamily="49" charset="0"/>
            <a:buChar char="o"/>
          </a:pPr>
          <a:r>
            <a:rPr lang="en-GB" sz="2700" kern="1200" dirty="0" err="1">
              <a:solidFill>
                <a:srgbClr val="243255"/>
              </a:solidFill>
            </a:rPr>
            <a:t>Budite</a:t>
          </a:r>
          <a:r>
            <a:rPr lang="en-GB" sz="2700" kern="1200" dirty="0">
              <a:solidFill>
                <a:srgbClr val="243255"/>
              </a:solidFill>
            </a:rPr>
            <a:t> </a:t>
          </a:r>
          <a:r>
            <a:rPr lang="en-GB" sz="2700" kern="1200" dirty="0" err="1">
              <a:solidFill>
                <a:srgbClr val="243255"/>
              </a:solidFill>
            </a:rPr>
            <a:t>znatiželjni</a:t>
          </a:r>
          <a:r>
            <a:rPr lang="en-GB" sz="2700" kern="1200" dirty="0">
              <a:solidFill>
                <a:srgbClr val="243255"/>
              </a:solidFill>
            </a:rPr>
            <a:t>, </a:t>
          </a:r>
          <a:r>
            <a:rPr lang="en-GB" sz="2700" kern="1200" dirty="0" err="1">
              <a:solidFill>
                <a:srgbClr val="243255"/>
              </a:solidFill>
            </a:rPr>
            <a:t>saznajte</a:t>
          </a:r>
          <a:r>
            <a:rPr lang="en-GB" sz="2700" kern="1200" dirty="0">
              <a:solidFill>
                <a:srgbClr val="243255"/>
              </a:solidFill>
            </a:rPr>
            <a:t> </a:t>
          </a:r>
          <a:r>
            <a:rPr lang="en-GB" sz="2700" kern="1200" dirty="0" err="1">
              <a:solidFill>
                <a:srgbClr val="243255"/>
              </a:solidFill>
            </a:rPr>
            <a:t>i</a:t>
          </a:r>
          <a:r>
            <a:rPr lang="en-GB" sz="2700" kern="1200" dirty="0">
              <a:solidFill>
                <a:srgbClr val="243255"/>
              </a:solidFill>
            </a:rPr>
            <a:t> </a:t>
          </a:r>
          <a:r>
            <a:rPr lang="en-GB" sz="2700" kern="1200" dirty="0" err="1">
              <a:solidFill>
                <a:srgbClr val="243255"/>
              </a:solidFill>
            </a:rPr>
            <a:t>osposobite</a:t>
          </a:r>
          <a:r>
            <a:rPr lang="en-GB" sz="2700" kern="1200" dirty="0">
              <a:solidFill>
                <a:srgbClr val="243255"/>
              </a:solidFill>
            </a:rPr>
            <a:t> se za alate </a:t>
          </a:r>
          <a:r>
            <a:rPr lang="en-GB" sz="2700" kern="1200" dirty="0" err="1">
              <a:solidFill>
                <a:srgbClr val="243255"/>
              </a:solidFill>
            </a:rPr>
            <a:t>koje</a:t>
          </a:r>
          <a:r>
            <a:rPr lang="en-GB" sz="2700" kern="1200" dirty="0">
              <a:solidFill>
                <a:srgbClr val="243255"/>
              </a:solidFill>
            </a:rPr>
            <a:t> ne </a:t>
          </a:r>
          <a:r>
            <a:rPr lang="en-GB" sz="2700" kern="1200" dirty="0" err="1">
              <a:solidFill>
                <a:srgbClr val="243255"/>
              </a:solidFill>
            </a:rPr>
            <a:t>znate</a:t>
          </a:r>
          <a:r>
            <a:rPr lang="en-GB" sz="2700" kern="1200" dirty="0">
              <a:solidFill>
                <a:srgbClr val="243255"/>
              </a:solidFill>
            </a:rPr>
            <a:t> </a:t>
          </a:r>
          <a:r>
            <a:rPr lang="en-GB" sz="2700" kern="1200" dirty="0" err="1">
              <a:solidFill>
                <a:srgbClr val="243255"/>
              </a:solidFill>
            </a:rPr>
            <a:t>koristiti</a:t>
          </a:r>
          <a:r>
            <a:rPr lang="en-GB" sz="2700" kern="1200" dirty="0">
              <a:solidFill>
                <a:srgbClr val="243255"/>
              </a:solidFill>
            </a:rPr>
            <a:t>.</a:t>
          </a:r>
          <a:endParaRPr lang="es-ES" sz="2700" kern="1200" dirty="0">
            <a:solidFill>
              <a:srgbClr val="243255"/>
            </a:solidFill>
          </a:endParaRPr>
        </a:p>
      </dsp:txBody>
      <dsp:txXfrm>
        <a:off x="0" y="1117467"/>
        <a:ext cx="11049000" cy="5796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F97F96-DD72-4F55-821F-4657993E036F}">
      <dsp:nvSpPr>
        <dsp:cNvPr id="0" name=""/>
        <dsp:cNvSpPr/>
      </dsp:nvSpPr>
      <dsp:spPr>
        <a:xfrm>
          <a:off x="0" y="0"/>
          <a:ext cx="11330144" cy="78624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 </a:t>
          </a:r>
          <a:r>
            <a:rPr lang="en-GB" sz="2400" kern="1200" dirty="0" err="1"/>
            <a:t>Odaberite</a:t>
          </a:r>
          <a:r>
            <a:rPr lang="en-GB" sz="2400" kern="1200" dirty="0"/>
            <a:t> </a:t>
          </a:r>
          <a:r>
            <a:rPr lang="en-GB" sz="2400" kern="1200" dirty="0" err="1"/>
            <a:t>prigodan</a:t>
          </a:r>
          <a:r>
            <a:rPr lang="en-GB" sz="2400" kern="1200" dirty="0"/>
            <a:t> </a:t>
          </a:r>
          <a:r>
            <a:rPr lang="en-GB" sz="2400" kern="1200" dirty="0" err="1"/>
            <a:t>kanal</a:t>
          </a:r>
          <a:r>
            <a:rPr lang="en-GB" sz="2400" kern="1200" dirty="0"/>
            <a:t> za </a:t>
          </a:r>
          <a:r>
            <a:rPr lang="en-GB" sz="2400" kern="1200" dirty="0" err="1"/>
            <a:t>priliku</a:t>
          </a:r>
          <a:r>
            <a:rPr lang="en-GB" sz="2400" kern="1200" dirty="0"/>
            <a:t>. </a:t>
          </a:r>
          <a:endParaRPr lang="es-ES" sz="2400" kern="1200" dirty="0"/>
        </a:p>
      </dsp:txBody>
      <dsp:txXfrm>
        <a:off x="38381" y="38381"/>
        <a:ext cx="11253382" cy="7094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998910-F0F5-41B8-B941-BDE9461CA623}">
      <dsp:nvSpPr>
        <dsp:cNvPr id="0" name=""/>
        <dsp:cNvSpPr/>
      </dsp:nvSpPr>
      <dsp:spPr>
        <a:xfrm>
          <a:off x="0" y="0"/>
          <a:ext cx="10972800" cy="99216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 </a:t>
          </a:r>
          <a:r>
            <a:rPr lang="en-GB" sz="2400" kern="1200" dirty="0" err="1"/>
            <a:t>Sastavite</a:t>
          </a:r>
          <a:r>
            <a:rPr lang="en-GB" sz="2400" kern="1200" dirty="0"/>
            <a:t> </a:t>
          </a:r>
          <a:r>
            <a:rPr lang="en-GB" sz="2400" kern="1200" dirty="0" err="1"/>
            <a:t>svoju</a:t>
          </a:r>
          <a:r>
            <a:rPr lang="en-GB" sz="2400" kern="1200" dirty="0"/>
            <a:t> </a:t>
          </a:r>
          <a:r>
            <a:rPr lang="en-GB" sz="2400" kern="1200" dirty="0" err="1"/>
            <a:t>poruku</a:t>
          </a:r>
          <a:r>
            <a:rPr lang="en-GB" sz="2400" kern="1200" dirty="0"/>
            <a:t> </a:t>
          </a:r>
          <a:r>
            <a:rPr lang="en-GB" sz="2400" kern="1200" dirty="0" err="1"/>
            <a:t>na</a:t>
          </a:r>
          <a:r>
            <a:rPr lang="en-GB" sz="2400" kern="1200" dirty="0"/>
            <a:t> </a:t>
          </a:r>
          <a:r>
            <a:rPr lang="en-GB" sz="2400" kern="1200" dirty="0" err="1"/>
            <a:t>jasan</a:t>
          </a:r>
          <a:r>
            <a:rPr lang="en-GB" sz="2400" kern="1200" dirty="0"/>
            <a:t> </a:t>
          </a:r>
          <a:r>
            <a:rPr lang="en-GB" sz="2400" kern="1200" dirty="0" err="1"/>
            <a:t>i</a:t>
          </a:r>
          <a:r>
            <a:rPr lang="en-GB" sz="2400" kern="1200" dirty="0"/>
            <a:t> </a:t>
          </a:r>
          <a:r>
            <a:rPr lang="en-GB" sz="2400" kern="1200" dirty="0" err="1"/>
            <a:t>koncizan</a:t>
          </a:r>
          <a:r>
            <a:rPr lang="en-GB" sz="2400" kern="1200" dirty="0"/>
            <a:t> </a:t>
          </a:r>
          <a:r>
            <a:rPr lang="en-GB" sz="2400" kern="1200" dirty="0" err="1"/>
            <a:t>način</a:t>
          </a:r>
          <a:r>
            <a:rPr lang="en-GB" sz="2400" kern="1200" dirty="0"/>
            <a:t>, ne </a:t>
          </a:r>
          <a:r>
            <a:rPr lang="en-GB" sz="2400" kern="1200" dirty="0" err="1"/>
            <a:t>uzimajte</a:t>
          </a:r>
          <a:r>
            <a:rPr lang="en-GB" sz="2400" kern="1200" dirty="0"/>
            <a:t> </a:t>
          </a:r>
          <a:r>
            <a:rPr lang="en-GB" sz="2400" kern="1200" dirty="0" err="1"/>
            <a:t>ništa</a:t>
          </a:r>
          <a:r>
            <a:rPr lang="en-GB" sz="2400" kern="1200" dirty="0"/>
            <a:t> </a:t>
          </a:r>
          <a:r>
            <a:rPr lang="en-GB" sz="2400" kern="1200" dirty="0" err="1"/>
            <a:t>zdravo</a:t>
          </a:r>
          <a:r>
            <a:rPr lang="en-GB" sz="2400" kern="1200" dirty="0"/>
            <a:t> za </a:t>
          </a:r>
          <a:r>
            <a:rPr lang="en-GB" sz="2400" kern="1200" dirty="0" err="1"/>
            <a:t>gotovo</a:t>
          </a:r>
          <a:r>
            <a:rPr lang="en-GB" sz="2400" kern="1200" dirty="0"/>
            <a:t>.</a:t>
          </a:r>
          <a:endParaRPr lang="es-ES" sz="2400" kern="1200" dirty="0"/>
        </a:p>
      </dsp:txBody>
      <dsp:txXfrm>
        <a:off x="48433" y="48433"/>
        <a:ext cx="10875934" cy="89529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04F417-9FF7-4F1E-A0F4-215EF87CD2DA}">
      <dsp:nvSpPr>
        <dsp:cNvPr id="0" name=""/>
        <dsp:cNvSpPr/>
      </dsp:nvSpPr>
      <dsp:spPr>
        <a:xfrm>
          <a:off x="0" y="69"/>
          <a:ext cx="11136179" cy="878825"/>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 “</a:t>
          </a:r>
          <a:r>
            <a:rPr lang="en-GB" sz="2400" kern="1200" dirty="0" err="1"/>
            <a:t>Najbolji</a:t>
          </a:r>
          <a:r>
            <a:rPr lang="en-GB" sz="2400" kern="1200" dirty="0"/>
            <a:t> </a:t>
          </a:r>
          <a:r>
            <a:rPr lang="en-GB" sz="2400" kern="1200" dirty="0" err="1"/>
            <a:t>komunikatori</a:t>
          </a:r>
          <a:r>
            <a:rPr lang="en-GB" sz="2400" kern="1200" dirty="0"/>
            <a:t> </a:t>
          </a:r>
          <a:r>
            <a:rPr lang="en-GB" sz="2400" kern="1200" dirty="0" err="1"/>
            <a:t>su</a:t>
          </a:r>
          <a:r>
            <a:rPr lang="en-GB" sz="2400" kern="1200" dirty="0"/>
            <a:t> </a:t>
          </a:r>
          <a:r>
            <a:rPr lang="en-GB" sz="2400" kern="1200" dirty="0" err="1"/>
            <a:t>skoro</a:t>
          </a:r>
          <a:r>
            <a:rPr lang="en-GB" sz="2400" kern="1200" dirty="0"/>
            <a:t> </a:t>
          </a:r>
          <a:r>
            <a:rPr lang="en-GB" sz="2400" kern="1200" dirty="0" err="1"/>
            <a:t>uvijek</a:t>
          </a:r>
          <a:r>
            <a:rPr lang="en-GB" sz="2400" kern="1200" dirty="0"/>
            <a:t> </a:t>
          </a:r>
          <a:r>
            <a:rPr lang="en-GB" sz="2400" kern="1200" dirty="0" err="1"/>
            <a:t>najbolji</a:t>
          </a:r>
          <a:r>
            <a:rPr lang="en-GB" sz="2400" kern="1200" dirty="0"/>
            <a:t> </a:t>
          </a:r>
          <a:r>
            <a:rPr lang="en-GB" sz="2400" kern="1200" dirty="0" err="1"/>
            <a:t>slušatelji</a:t>
          </a:r>
          <a:r>
            <a:rPr lang="en-GB" sz="2400" kern="1200" dirty="0"/>
            <a:t>". </a:t>
          </a:r>
          <a:r>
            <a:rPr lang="en-GB" sz="2400" kern="1200" dirty="0" err="1"/>
            <a:t>Zato</a:t>
          </a:r>
          <a:r>
            <a:rPr lang="en-GB" sz="2400" kern="1200" dirty="0"/>
            <a:t> je </a:t>
          </a:r>
          <a:r>
            <a:rPr lang="en-GB" sz="2400" kern="1200" dirty="0" err="1"/>
            <a:t>vrlo</a:t>
          </a:r>
          <a:r>
            <a:rPr lang="en-GB" sz="2400" kern="1200" dirty="0"/>
            <a:t> </a:t>
          </a:r>
          <a:r>
            <a:rPr lang="en-GB" sz="2400" kern="1200" dirty="0" err="1"/>
            <a:t>važno</a:t>
          </a:r>
          <a:r>
            <a:rPr lang="en-GB" sz="2400" kern="1200" dirty="0"/>
            <a:t> </a:t>
          </a:r>
          <a:r>
            <a:rPr lang="en-GB" sz="2400" kern="1200" dirty="0" err="1"/>
            <a:t>vježbati</a:t>
          </a:r>
          <a:r>
            <a:rPr lang="en-GB" sz="2400" kern="1200" dirty="0"/>
            <a:t> </a:t>
          </a:r>
          <a:r>
            <a:rPr lang="en-GB" sz="2400" kern="1200" dirty="0" err="1"/>
            <a:t>aktivno</a:t>
          </a:r>
          <a:r>
            <a:rPr lang="en-GB" sz="2400" kern="1200" dirty="0"/>
            <a:t> </a:t>
          </a:r>
          <a:r>
            <a:rPr lang="en-GB" sz="2400" kern="1200" dirty="0" err="1"/>
            <a:t>slušanje</a:t>
          </a:r>
          <a:r>
            <a:rPr lang="en-GB" sz="2400" kern="1200" dirty="0"/>
            <a:t> </a:t>
          </a:r>
          <a:r>
            <a:rPr lang="en-GB" sz="2400" kern="1200" dirty="0" err="1"/>
            <a:t>ako</a:t>
          </a:r>
          <a:r>
            <a:rPr lang="en-GB" sz="2400" kern="1200" dirty="0"/>
            <a:t> </a:t>
          </a:r>
          <a:r>
            <a:rPr lang="en-GB" sz="2400" kern="1200" dirty="0" err="1"/>
            <a:t>želimo</a:t>
          </a:r>
          <a:r>
            <a:rPr lang="en-GB" sz="2400" kern="1200" dirty="0"/>
            <a:t> </a:t>
          </a:r>
          <a:r>
            <a:rPr lang="en-GB" sz="2400" kern="1200" dirty="0" err="1"/>
            <a:t>prenijeti</a:t>
          </a:r>
          <a:r>
            <a:rPr lang="en-GB" sz="2400" kern="1200" dirty="0"/>
            <a:t> </a:t>
          </a:r>
          <a:r>
            <a:rPr lang="en-GB" sz="2400" kern="1200" dirty="0" err="1"/>
            <a:t>poruku</a:t>
          </a:r>
          <a:r>
            <a:rPr lang="en-GB" sz="2400" kern="1200" dirty="0"/>
            <a:t>.</a:t>
          </a:r>
          <a:endParaRPr lang="es-ES" sz="2400" kern="1200" dirty="0"/>
        </a:p>
      </dsp:txBody>
      <dsp:txXfrm>
        <a:off x="42901" y="42970"/>
        <a:ext cx="11050377" cy="79302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EC313640-A9D7-4474-A8EE-605C28A1E708}" type="datetimeFigureOut">
              <a:rPr lang="es-ES" smtClean="0"/>
              <a:t>18/02/2022</a:t>
            </a:fld>
            <a:endParaRPr lang="es-ES"/>
          </a:p>
        </p:txBody>
      </p:sp>
      <p:sp>
        <p:nvSpPr>
          <p:cNvPr id="4" name="Marcador de imagen de diapositiva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12FB2E4B-9468-4FDF-9F87-37DCA28F108B}" type="slidenum">
              <a:rPr lang="es-ES" smtClean="0"/>
              <a:t>‹Nº›</a:t>
            </a:fld>
            <a:endParaRPr lang="es-ES"/>
          </a:p>
        </p:txBody>
      </p:sp>
    </p:spTree>
    <p:extLst>
      <p:ext uri="{BB962C8B-B14F-4D97-AF65-F5344CB8AC3E}">
        <p14:creationId xmlns:p14="http://schemas.microsoft.com/office/powerpoint/2010/main" val="2952647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44030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37219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21902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17419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08518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93861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48562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12423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73204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5129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94267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13456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43101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767A38-6BE8-48B4-8B8F-3257C75110C3}"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6379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9622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0089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522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1676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9139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rtl="0"/>
            <a:endParaRPr lang="es-ES" dirty="0"/>
          </a:p>
        </p:txBody>
      </p:sp>
      <p:sp>
        <p:nvSpPr>
          <p:cNvPr id="4" name="Marcador de número de diapositiva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3281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2/18/2022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152D54"/>
          </a:solidFill>
        </p:spPr>
        <p:txBody>
          <a:bodyPr wrap="square" lIns="0" tIns="0" rIns="0" bIns="0" rtlCol="0"/>
          <a:lstStyle/>
          <a:p>
            <a:endParaRPr/>
          </a:p>
        </p:txBody>
      </p:sp>
      <p:pic>
        <p:nvPicPr>
          <p:cNvPr id="17" name="bg object 17"/>
          <p:cNvPicPr/>
          <p:nvPr/>
        </p:nvPicPr>
        <p:blipFill>
          <a:blip r:embed="rId2" cstate="email">
            <a:extLst>
              <a:ext uri="{28A0092B-C50C-407E-A947-70E740481C1C}">
                <a14:useLocalDpi xmlns:a14="http://schemas.microsoft.com/office/drawing/2010/main"/>
              </a:ext>
            </a:extLst>
          </a:blip>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152D54"/>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2/18/2022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3380610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ppt_x"/>
                                          </p:val>
                                        </p:tav>
                                        <p:tav tm="100000">
                                          <p:val>
                                            <p:strVal val="#ppt_x"/>
                                          </p:val>
                                        </p:tav>
                                      </p:tavLst>
                                    </p:anim>
                                    <p:anim calcmode="lin" valueType="num">
                                      <p:cBhvr additive="base">
                                        <p:cTn id="12" dur="500" fill="hold"/>
                                        <p:tgtEl>
                                          <p:spTgt spid="19"/>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additive="base">
                                        <p:cTn id="16" dur="500" fill="hold"/>
                                        <p:tgtEl>
                                          <p:spTgt spid="16"/>
                                        </p:tgtEl>
                                        <p:attrNameLst>
                                          <p:attrName>ppt_x</p:attrName>
                                        </p:attrNameLst>
                                      </p:cBhvr>
                                      <p:tavLst>
                                        <p:tav tm="0">
                                          <p:val>
                                            <p:strVal val="#ppt_x"/>
                                          </p:val>
                                        </p:tav>
                                        <p:tav tm="100000">
                                          <p:val>
                                            <p:strVal val="#ppt_x"/>
                                          </p:val>
                                        </p:tav>
                                      </p:tavLst>
                                    </p:anim>
                                    <p:anim calcmode="lin" valueType="num">
                                      <p:cBhvr additive="base">
                                        <p:cTn id="17" dur="500" fill="hold"/>
                                        <p:tgtEl>
                                          <p:spTgt spid="16"/>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6" presetClass="entr" presetSubtype="0" fill="hold" nodeType="after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wipe(down)">
                                      <p:cBhvr>
                                        <p:cTn id="21" dur="580">
                                          <p:stCondLst>
                                            <p:cond delay="0"/>
                                          </p:stCondLst>
                                        </p:cTn>
                                        <p:tgtEl>
                                          <p:spTgt spid="17"/>
                                        </p:tgtEl>
                                      </p:cBhvr>
                                    </p:animEffect>
                                    <p:anim calcmode="lin" valueType="num">
                                      <p:cBhvr>
                                        <p:cTn id="22"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27" dur="26">
                                          <p:stCondLst>
                                            <p:cond delay="650"/>
                                          </p:stCondLst>
                                        </p:cTn>
                                        <p:tgtEl>
                                          <p:spTgt spid="17"/>
                                        </p:tgtEl>
                                      </p:cBhvr>
                                      <p:to x="100000" y="60000"/>
                                    </p:animScale>
                                    <p:animScale>
                                      <p:cBhvr>
                                        <p:cTn id="28" dur="166" decel="50000">
                                          <p:stCondLst>
                                            <p:cond delay="676"/>
                                          </p:stCondLst>
                                        </p:cTn>
                                        <p:tgtEl>
                                          <p:spTgt spid="17"/>
                                        </p:tgtEl>
                                      </p:cBhvr>
                                      <p:to x="100000" y="100000"/>
                                    </p:animScale>
                                    <p:animScale>
                                      <p:cBhvr>
                                        <p:cTn id="29" dur="26">
                                          <p:stCondLst>
                                            <p:cond delay="1312"/>
                                          </p:stCondLst>
                                        </p:cTn>
                                        <p:tgtEl>
                                          <p:spTgt spid="17"/>
                                        </p:tgtEl>
                                      </p:cBhvr>
                                      <p:to x="100000" y="80000"/>
                                    </p:animScale>
                                    <p:animScale>
                                      <p:cBhvr>
                                        <p:cTn id="30" dur="166" decel="50000">
                                          <p:stCondLst>
                                            <p:cond delay="1338"/>
                                          </p:stCondLst>
                                        </p:cTn>
                                        <p:tgtEl>
                                          <p:spTgt spid="17"/>
                                        </p:tgtEl>
                                      </p:cBhvr>
                                      <p:to x="100000" y="100000"/>
                                    </p:animScale>
                                    <p:animScale>
                                      <p:cBhvr>
                                        <p:cTn id="31" dur="26">
                                          <p:stCondLst>
                                            <p:cond delay="1642"/>
                                          </p:stCondLst>
                                        </p:cTn>
                                        <p:tgtEl>
                                          <p:spTgt spid="17"/>
                                        </p:tgtEl>
                                      </p:cBhvr>
                                      <p:to x="100000" y="90000"/>
                                    </p:animScale>
                                    <p:animScale>
                                      <p:cBhvr>
                                        <p:cTn id="32" dur="166" decel="50000">
                                          <p:stCondLst>
                                            <p:cond delay="1668"/>
                                          </p:stCondLst>
                                        </p:cTn>
                                        <p:tgtEl>
                                          <p:spTgt spid="17"/>
                                        </p:tgtEl>
                                      </p:cBhvr>
                                      <p:to x="100000" y="100000"/>
                                    </p:animScale>
                                    <p:animScale>
                                      <p:cBhvr>
                                        <p:cTn id="33" dur="26">
                                          <p:stCondLst>
                                            <p:cond delay="1808"/>
                                          </p:stCondLst>
                                        </p:cTn>
                                        <p:tgtEl>
                                          <p:spTgt spid="17"/>
                                        </p:tgtEl>
                                      </p:cBhvr>
                                      <p:to x="100000" y="95000"/>
                                    </p:animScale>
                                    <p:animScale>
                                      <p:cBhvr>
                                        <p:cTn id="34" dur="166" decel="50000">
                                          <p:stCondLst>
                                            <p:cond delay="1834"/>
                                          </p:stCondLst>
                                        </p:cTn>
                                        <p:tgtEl>
                                          <p:spTgt spid="1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8" grpId="0" animBg="1"/>
      <p:bldP spid="19"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2/18/2022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2/18/2022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FF1B20"/>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2/18/2022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FF1B20"/>
          </a:solidFill>
        </p:spPr>
        <p:txBody>
          <a:bodyPr wrap="square" lIns="0" tIns="0" rIns="0" bIns="0" rtlCol="0"/>
          <a:lstStyle/>
          <a:p>
            <a:endParaRPr/>
          </a:p>
        </p:txBody>
      </p:sp>
      <p:pic>
        <p:nvPicPr>
          <p:cNvPr id="17" name="bg object 17"/>
          <p:cNvPicPr/>
          <p:nvPr/>
        </p:nvPicPr>
        <p:blipFill>
          <a:blip r:embed="rId2" cstate="email">
            <a:extLst>
              <a:ext uri="{28A0092B-C50C-407E-A947-70E740481C1C}">
                <a14:useLocalDpi xmlns:a14="http://schemas.microsoft.com/office/drawing/2010/main"/>
              </a:ext>
            </a:extLst>
          </a:blip>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2/18/2022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2/18/2022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825693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2/18/2022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931522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2/18/2022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351422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152D54"/>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152D54"/>
          </a:solidFill>
        </p:spPr>
        <p:txBody>
          <a:bodyPr wrap="square" lIns="0" tIns="0" rIns="0" bIns="0" rtlCol="0"/>
          <a:lstStyle/>
          <a:p>
            <a:endParaRPr/>
          </a:p>
        </p:txBody>
      </p:sp>
      <p:pic>
        <p:nvPicPr>
          <p:cNvPr id="19" name="bg object 19"/>
          <p:cNvPicPr/>
          <p:nvPr/>
        </p:nvPicPr>
        <p:blipFill>
          <a:blip r:embed="rId2" cstate="print"/>
          <a:stretch>
            <a:fillRect/>
          </a:stretch>
        </p:blipFill>
        <p:spPr>
          <a:xfrm>
            <a:off x="6370720" y="9572870"/>
            <a:ext cx="11740249" cy="529936"/>
          </a:xfrm>
          <a:prstGeom prst="rect">
            <a:avLst/>
          </a:prstGeom>
        </p:spPr>
      </p:pic>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2/18/2022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885114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additive="base">
                                        <p:cTn id="16" dur="500" fill="hold"/>
                                        <p:tgtEl>
                                          <p:spTgt spid="16"/>
                                        </p:tgtEl>
                                        <p:attrNameLst>
                                          <p:attrName>ppt_x</p:attrName>
                                        </p:attrNameLst>
                                      </p:cBhvr>
                                      <p:tavLst>
                                        <p:tav tm="0">
                                          <p:val>
                                            <p:strVal val="#ppt_x"/>
                                          </p:val>
                                        </p:tav>
                                        <p:tav tm="100000">
                                          <p:val>
                                            <p:strVal val="#ppt_x"/>
                                          </p:val>
                                        </p:tav>
                                      </p:tavLst>
                                    </p:anim>
                                    <p:anim calcmode="lin" valueType="num">
                                      <p:cBhvr additive="base">
                                        <p:cTn id="1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152D54"/>
          </a:solidFill>
        </p:spPr>
        <p:txBody>
          <a:bodyPr wrap="square" lIns="0" tIns="0" rIns="0" bIns="0" rtlCol="0"/>
          <a:lstStyle/>
          <a:p>
            <a:endParaRPr/>
          </a:p>
        </p:txBody>
      </p:sp>
      <p:sp>
        <p:nvSpPr>
          <p:cNvPr id="17" name="bg object 17"/>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18" name="bg object 18"/>
          <p:cNvSpPr/>
          <p:nvPr/>
        </p:nvSpPr>
        <p:spPr>
          <a:xfrm>
            <a:off x="2322659" y="8517270"/>
            <a:ext cx="6817359" cy="1769745"/>
          </a:xfrm>
          <a:custGeom>
            <a:avLst/>
            <a:gdLst/>
            <a:ahLst/>
            <a:cxnLst/>
            <a:rect l="l" t="t" r="r" b="b"/>
            <a:pathLst>
              <a:path w="6817359" h="1769745">
                <a:moveTo>
                  <a:pt x="6817229" y="0"/>
                </a:moveTo>
                <a:lnTo>
                  <a:pt x="5048259" y="1769728"/>
                </a:lnTo>
                <a:lnTo>
                  <a:pt x="0" y="1769728"/>
                </a:lnTo>
                <a:lnTo>
                  <a:pt x="1768979" y="0"/>
                </a:lnTo>
                <a:lnTo>
                  <a:pt x="6817229" y="0"/>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2/18/2022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FF1B20"/>
          </a:solidFill>
        </p:spPr>
        <p:txBody>
          <a:bodyPr wrap="square" lIns="0" tIns="0" rIns="0" bIns="0" rtlCol="0"/>
          <a:lstStyle/>
          <a:p>
            <a:endParaRPr/>
          </a:p>
        </p:txBody>
      </p:sp>
      <p:sp>
        <p:nvSpPr>
          <p:cNvPr id="17" name="bg object 17"/>
          <p:cNvSpPr/>
          <p:nvPr/>
        </p:nvSpPr>
        <p:spPr>
          <a:xfrm>
            <a:off x="1209657" y="8521585"/>
            <a:ext cx="7934325" cy="1765935"/>
          </a:xfrm>
          <a:custGeom>
            <a:avLst/>
            <a:gdLst/>
            <a:ahLst/>
            <a:cxnLst/>
            <a:rect l="l" t="t" r="r" b="b"/>
            <a:pathLst>
              <a:path w="7934325" h="1765934">
                <a:moveTo>
                  <a:pt x="0" y="0"/>
                </a:moveTo>
                <a:lnTo>
                  <a:pt x="7934323" y="0"/>
                </a:lnTo>
                <a:lnTo>
                  <a:pt x="7910915" y="41690"/>
                </a:lnTo>
                <a:lnTo>
                  <a:pt x="7887081" y="83107"/>
                </a:lnTo>
                <a:lnTo>
                  <a:pt x="7862825" y="124248"/>
                </a:lnTo>
                <a:lnTo>
                  <a:pt x="7838151" y="165111"/>
                </a:lnTo>
                <a:lnTo>
                  <a:pt x="7813060" y="205691"/>
                </a:lnTo>
                <a:lnTo>
                  <a:pt x="7787556" y="245987"/>
                </a:lnTo>
                <a:lnTo>
                  <a:pt x="7761642" y="285994"/>
                </a:lnTo>
                <a:lnTo>
                  <a:pt x="7735320" y="325711"/>
                </a:lnTo>
                <a:lnTo>
                  <a:pt x="7708595" y="365134"/>
                </a:lnTo>
                <a:lnTo>
                  <a:pt x="7681468" y="404260"/>
                </a:lnTo>
                <a:lnTo>
                  <a:pt x="7653942" y="443086"/>
                </a:lnTo>
                <a:lnTo>
                  <a:pt x="7626021" y="481610"/>
                </a:lnTo>
                <a:lnTo>
                  <a:pt x="7597708" y="519828"/>
                </a:lnTo>
                <a:lnTo>
                  <a:pt x="7569005" y="557737"/>
                </a:lnTo>
                <a:lnTo>
                  <a:pt x="7539915" y="595335"/>
                </a:lnTo>
                <a:lnTo>
                  <a:pt x="7510442" y="632618"/>
                </a:lnTo>
                <a:lnTo>
                  <a:pt x="7480588" y="669584"/>
                </a:lnTo>
                <a:lnTo>
                  <a:pt x="7450357" y="706229"/>
                </a:lnTo>
                <a:lnTo>
                  <a:pt x="7419751" y="742551"/>
                </a:lnTo>
                <a:lnTo>
                  <a:pt x="7388772" y="778546"/>
                </a:lnTo>
                <a:lnTo>
                  <a:pt x="7357425" y="814212"/>
                </a:lnTo>
                <a:lnTo>
                  <a:pt x="7325712" y="849546"/>
                </a:lnTo>
                <a:lnTo>
                  <a:pt x="7293636" y="884545"/>
                </a:lnTo>
                <a:lnTo>
                  <a:pt x="7261200" y="919205"/>
                </a:lnTo>
                <a:lnTo>
                  <a:pt x="7228407" y="953524"/>
                </a:lnTo>
                <a:lnTo>
                  <a:pt x="7195260" y="987498"/>
                </a:lnTo>
                <a:lnTo>
                  <a:pt x="7161762" y="1021126"/>
                </a:lnTo>
                <a:lnTo>
                  <a:pt x="7127915" y="1054404"/>
                </a:lnTo>
                <a:lnTo>
                  <a:pt x="7093724" y="1087328"/>
                </a:lnTo>
                <a:lnTo>
                  <a:pt x="7059189" y="1119896"/>
                </a:lnTo>
                <a:lnTo>
                  <a:pt x="7024316" y="1152106"/>
                </a:lnTo>
                <a:lnTo>
                  <a:pt x="6989106" y="1183953"/>
                </a:lnTo>
                <a:lnTo>
                  <a:pt x="6953563" y="1215436"/>
                </a:lnTo>
                <a:lnTo>
                  <a:pt x="6917689" y="1246550"/>
                </a:lnTo>
                <a:lnTo>
                  <a:pt x="6881488" y="1277294"/>
                </a:lnTo>
                <a:lnTo>
                  <a:pt x="6844962" y="1307664"/>
                </a:lnTo>
                <a:lnTo>
                  <a:pt x="6808114" y="1337657"/>
                </a:lnTo>
                <a:lnTo>
                  <a:pt x="6770948" y="1367271"/>
                </a:lnTo>
                <a:lnTo>
                  <a:pt x="6733466" y="1396501"/>
                </a:lnTo>
                <a:lnTo>
                  <a:pt x="6695671" y="1425347"/>
                </a:lnTo>
                <a:lnTo>
                  <a:pt x="6657566" y="1453803"/>
                </a:lnTo>
                <a:lnTo>
                  <a:pt x="6619155" y="1481868"/>
                </a:lnTo>
                <a:lnTo>
                  <a:pt x="6580439" y="1509538"/>
                </a:lnTo>
                <a:lnTo>
                  <a:pt x="6541423" y="1536811"/>
                </a:lnTo>
                <a:lnTo>
                  <a:pt x="6502108" y="1563683"/>
                </a:lnTo>
                <a:lnTo>
                  <a:pt x="6462499" y="1590152"/>
                </a:lnTo>
                <a:lnTo>
                  <a:pt x="6422597" y="1616215"/>
                </a:lnTo>
                <a:lnTo>
                  <a:pt x="6382406" y="1641868"/>
                </a:lnTo>
                <a:lnTo>
                  <a:pt x="6341929" y="1667108"/>
                </a:lnTo>
                <a:lnTo>
                  <a:pt x="6301168" y="1691934"/>
                </a:lnTo>
                <a:lnTo>
                  <a:pt x="6260128" y="1716341"/>
                </a:lnTo>
                <a:lnTo>
                  <a:pt x="6218810" y="1740327"/>
                </a:lnTo>
                <a:lnTo>
                  <a:pt x="6177217" y="1763889"/>
                </a:lnTo>
                <a:lnTo>
                  <a:pt x="6174459" y="1765413"/>
                </a:lnTo>
                <a:lnTo>
                  <a:pt x="1759920" y="1765413"/>
                </a:lnTo>
                <a:lnTo>
                  <a:pt x="1715568" y="1740327"/>
                </a:lnTo>
                <a:lnTo>
                  <a:pt x="1674249" y="1716341"/>
                </a:lnTo>
                <a:lnTo>
                  <a:pt x="1633207" y="1691934"/>
                </a:lnTo>
                <a:lnTo>
                  <a:pt x="1592446" y="1667108"/>
                </a:lnTo>
                <a:lnTo>
                  <a:pt x="1551968" y="1641868"/>
                </a:lnTo>
                <a:lnTo>
                  <a:pt x="1511776" y="1616215"/>
                </a:lnTo>
                <a:lnTo>
                  <a:pt x="1471874" y="1590152"/>
                </a:lnTo>
                <a:lnTo>
                  <a:pt x="1432264" y="1563683"/>
                </a:lnTo>
                <a:lnTo>
                  <a:pt x="1392948" y="1536811"/>
                </a:lnTo>
                <a:lnTo>
                  <a:pt x="1353931" y="1509538"/>
                </a:lnTo>
                <a:lnTo>
                  <a:pt x="1315215" y="1481868"/>
                </a:lnTo>
                <a:lnTo>
                  <a:pt x="1276802" y="1453803"/>
                </a:lnTo>
                <a:lnTo>
                  <a:pt x="1238697" y="1425347"/>
                </a:lnTo>
                <a:lnTo>
                  <a:pt x="1200901" y="1396501"/>
                </a:lnTo>
                <a:lnTo>
                  <a:pt x="1163418" y="1367271"/>
                </a:lnTo>
                <a:lnTo>
                  <a:pt x="1126251" y="1337657"/>
                </a:lnTo>
                <a:lnTo>
                  <a:pt x="1089403" y="1307664"/>
                </a:lnTo>
                <a:lnTo>
                  <a:pt x="1052876" y="1277294"/>
                </a:lnTo>
                <a:lnTo>
                  <a:pt x="1016673" y="1246550"/>
                </a:lnTo>
                <a:lnTo>
                  <a:pt x="980799" y="1215436"/>
                </a:lnTo>
                <a:lnTo>
                  <a:pt x="945255" y="1183953"/>
                </a:lnTo>
                <a:lnTo>
                  <a:pt x="910044" y="1152106"/>
                </a:lnTo>
                <a:lnTo>
                  <a:pt x="875169" y="1119896"/>
                </a:lnTo>
                <a:lnTo>
                  <a:pt x="840634" y="1087328"/>
                </a:lnTo>
                <a:lnTo>
                  <a:pt x="806442" y="1054404"/>
                </a:lnTo>
                <a:lnTo>
                  <a:pt x="772594" y="1021126"/>
                </a:lnTo>
                <a:lnTo>
                  <a:pt x="739095" y="987498"/>
                </a:lnTo>
                <a:lnTo>
                  <a:pt x="705947" y="953524"/>
                </a:lnTo>
                <a:lnTo>
                  <a:pt x="673153" y="919205"/>
                </a:lnTo>
                <a:lnTo>
                  <a:pt x="640716" y="884545"/>
                </a:lnTo>
                <a:lnTo>
                  <a:pt x="608639" y="849546"/>
                </a:lnTo>
                <a:lnTo>
                  <a:pt x="576925" y="814212"/>
                </a:lnTo>
                <a:lnTo>
                  <a:pt x="545577" y="778546"/>
                </a:lnTo>
                <a:lnTo>
                  <a:pt x="514597" y="742551"/>
                </a:lnTo>
                <a:lnTo>
                  <a:pt x="483990" y="706229"/>
                </a:lnTo>
                <a:lnTo>
                  <a:pt x="453757" y="669584"/>
                </a:lnTo>
                <a:lnTo>
                  <a:pt x="423902" y="632618"/>
                </a:lnTo>
                <a:lnTo>
                  <a:pt x="394428" y="595335"/>
                </a:lnTo>
                <a:lnTo>
                  <a:pt x="365337" y="557737"/>
                </a:lnTo>
                <a:lnTo>
                  <a:pt x="336633" y="519828"/>
                </a:lnTo>
                <a:lnTo>
                  <a:pt x="308318" y="481610"/>
                </a:lnTo>
                <a:lnTo>
                  <a:pt x="280396" y="443086"/>
                </a:lnTo>
                <a:lnTo>
                  <a:pt x="252870" y="404260"/>
                </a:lnTo>
                <a:lnTo>
                  <a:pt x="225741" y="365134"/>
                </a:lnTo>
                <a:lnTo>
                  <a:pt x="199014" y="325711"/>
                </a:lnTo>
                <a:lnTo>
                  <a:pt x="172691" y="285994"/>
                </a:lnTo>
                <a:lnTo>
                  <a:pt x="146776" y="245987"/>
                </a:lnTo>
                <a:lnTo>
                  <a:pt x="121270" y="205691"/>
                </a:lnTo>
                <a:lnTo>
                  <a:pt x="96178" y="165111"/>
                </a:lnTo>
                <a:lnTo>
                  <a:pt x="71502" y="124248"/>
                </a:lnTo>
                <a:lnTo>
                  <a:pt x="47245" y="83107"/>
                </a:lnTo>
                <a:lnTo>
                  <a:pt x="23410" y="41690"/>
                </a:lnTo>
                <a:lnTo>
                  <a:pt x="0" y="0"/>
                </a:lnTo>
                <a:close/>
              </a:path>
            </a:pathLst>
          </a:custGeom>
          <a:solidFill>
            <a:srgbClr val="152D54"/>
          </a:solidFill>
        </p:spPr>
        <p:txBody>
          <a:bodyPr wrap="square" lIns="0" tIns="0" rIns="0" bIns="0" rtlCol="0"/>
          <a:lstStyle/>
          <a:p>
            <a:endParaRPr/>
          </a:p>
        </p:txBody>
      </p:sp>
      <p:sp>
        <p:nvSpPr>
          <p:cNvPr id="18" name="bg object 18"/>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2/18/2022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58967279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17.png"/><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diagramColors" Target="../diagrams/colors2.xml"/><Relationship Id="rId3" Type="http://schemas.openxmlformats.org/officeDocument/2006/relationships/image" Target="../media/image8.jpeg"/><Relationship Id="rId7" Type="http://schemas.openxmlformats.org/officeDocument/2006/relationships/diagramQuickStyle" Target="../diagrams/quickStyle1.xml"/><Relationship Id="rId12" Type="http://schemas.openxmlformats.org/officeDocument/2006/relationships/diagramQuickStyle" Target="../diagrams/quickStyle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Layout" Target="../diagrams/layout1.xml"/><Relationship Id="rId11" Type="http://schemas.openxmlformats.org/officeDocument/2006/relationships/diagramLayout" Target="../diagrams/layout2.xml"/><Relationship Id="rId5" Type="http://schemas.openxmlformats.org/officeDocument/2006/relationships/diagramData" Target="../diagrams/data1.xml"/><Relationship Id="rId10" Type="http://schemas.openxmlformats.org/officeDocument/2006/relationships/diagramData" Target="../diagrams/data2.xml"/><Relationship Id="rId4" Type="http://schemas.openxmlformats.org/officeDocument/2006/relationships/image" Target="../media/image9.png"/><Relationship Id="rId9" Type="http://schemas.microsoft.com/office/2007/relationships/diagramDrawing" Target="../diagrams/drawing1.xml"/><Relationship Id="rId14" Type="http://schemas.microsoft.com/office/2007/relationships/diagramDrawing" Target="../diagrams/drawing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8.jpeg"/><Relationship Id="rId7" Type="http://schemas.openxmlformats.org/officeDocument/2006/relationships/diagramQuickStyle" Target="../diagrams/quickStyle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9.png"/><Relationship Id="rId9" Type="http://schemas.microsoft.com/office/2007/relationships/diagramDrawing" Target="../diagrams/drawing3.xml"/></Relationships>
</file>

<file path=ppt/slides/_rels/slide19.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media/image8.jpeg"/><Relationship Id="rId7" Type="http://schemas.openxmlformats.org/officeDocument/2006/relationships/diagramQuickStyle" Target="../diagrams/quickStyle4.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9.png"/><Relationship Id="rId9" Type="http://schemas.microsoft.com/office/2007/relationships/diagramDrawing" Target="../diagrams/drawing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8" Type="http://schemas.openxmlformats.org/officeDocument/2006/relationships/diagramColors" Target="../diagrams/colors5.xml"/><Relationship Id="rId13" Type="http://schemas.openxmlformats.org/officeDocument/2006/relationships/diagramColors" Target="../diagrams/colors6.xml"/><Relationship Id="rId3" Type="http://schemas.openxmlformats.org/officeDocument/2006/relationships/image" Target="../media/image8.jpeg"/><Relationship Id="rId7" Type="http://schemas.openxmlformats.org/officeDocument/2006/relationships/diagramQuickStyle" Target="../diagrams/quickStyle5.xml"/><Relationship Id="rId12" Type="http://schemas.openxmlformats.org/officeDocument/2006/relationships/diagramQuickStyle" Target="../diagrams/quickStyle6.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Layout" Target="../diagrams/layout5.xml"/><Relationship Id="rId11" Type="http://schemas.openxmlformats.org/officeDocument/2006/relationships/diagramLayout" Target="../diagrams/layout6.xml"/><Relationship Id="rId5" Type="http://schemas.openxmlformats.org/officeDocument/2006/relationships/diagramData" Target="../diagrams/data5.xml"/><Relationship Id="rId10" Type="http://schemas.openxmlformats.org/officeDocument/2006/relationships/diagramData" Target="../diagrams/data6.xml"/><Relationship Id="rId4" Type="http://schemas.openxmlformats.org/officeDocument/2006/relationships/image" Target="../media/image9.png"/><Relationship Id="rId9" Type="http://schemas.microsoft.com/office/2007/relationships/diagramDrawing" Target="../diagrams/drawing5.xml"/><Relationship Id="rId14" Type="http://schemas.microsoft.com/office/2007/relationships/diagramDrawing" Target="../diagrams/drawing6.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9.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563100" y="6057900"/>
            <a:ext cx="6019800" cy="889346"/>
          </a:xfrm>
          <a:prstGeom prst="rect">
            <a:avLst/>
          </a:prstGeom>
        </p:spPr>
        <p:txBody>
          <a:bodyPr vert="horz" wrap="square" lIns="0" tIns="67945" rIns="0" bIns="0" rtlCol="0">
            <a:spAutoFit/>
          </a:bodyPr>
          <a:lstStyle/>
          <a:p>
            <a:pPr marL="572770" marR="0" lvl="0" indent="0" algn="l" defTabSz="914400" rtl="0" eaLnBrk="1" fontAlgn="auto" latinLnBrk="0" hangingPunct="1">
              <a:lnSpc>
                <a:spcPct val="100000"/>
              </a:lnSpc>
              <a:spcBef>
                <a:spcPts val="535"/>
              </a:spcBef>
              <a:spcAft>
                <a:spcPts val="0"/>
              </a:spcAft>
              <a:buClrTx/>
              <a:buSzTx/>
              <a:buFontTx/>
              <a:buNone/>
              <a:tabLst>
                <a:tab pos="2402205" algn="l"/>
                <a:tab pos="3403600" algn="l"/>
                <a:tab pos="4709160" algn="l"/>
                <a:tab pos="5283200" algn="l"/>
              </a:tabLst>
              <a:defRPr/>
            </a:pP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nh</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f</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k</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ll</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 t</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 </a:t>
            </a:r>
            <a:r>
              <a:rPr kumimoji="0" lang="en-US" sz="2500" b="1" i="0" u="none" strike="noStrike" kern="1200" cap="none" spc="1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434"/>
              </a:spcBef>
              <a:spcAft>
                <a:spcPts val="0"/>
              </a:spcAft>
              <a:buClrTx/>
              <a:buSzTx/>
              <a:buFontTx/>
              <a:buNone/>
              <a:tabLst>
                <a:tab pos="3549015" algn="l"/>
                <a:tab pos="4462145" algn="l"/>
              </a:tabLst>
              <a:defRPr/>
            </a:pP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v</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ss </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d </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b</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5" name="CuadroTexto 4">
            <a:extLst>
              <a:ext uri="{FF2B5EF4-FFF2-40B4-BE49-F238E27FC236}">
                <a16:creationId xmlns:a16="http://schemas.microsoft.com/office/drawing/2014/main" id="{C7FEDA95-0A56-4050-BF37-D149971C5E0B}"/>
              </a:ext>
            </a:extLst>
          </p:cNvPr>
          <p:cNvSpPr txBox="1"/>
          <p:nvPr/>
        </p:nvSpPr>
        <p:spPr>
          <a:xfrm>
            <a:off x="7734300" y="7200900"/>
            <a:ext cx="9677400" cy="477054"/>
          </a:xfrm>
          <a:prstGeom prst="rect">
            <a:avLst/>
          </a:prstGeom>
          <a:noFill/>
        </p:spPr>
        <p:txBody>
          <a:bodyPr wrap="square">
            <a:spAutoFit/>
          </a:bodyPr>
          <a:lstStyle/>
          <a:p>
            <a:pPr lvl="0" algn="ctr">
              <a:spcBef>
                <a:spcPts val="5"/>
              </a:spcBef>
              <a:tabLst>
                <a:tab pos="1205230" algn="l"/>
                <a:tab pos="1926589" algn="l"/>
                <a:tab pos="2915920" algn="l"/>
                <a:tab pos="3444875" algn="l"/>
                <a:tab pos="4383405" algn="l"/>
                <a:tab pos="6796405" algn="l"/>
              </a:tabLst>
              <a:defRPr/>
            </a:pPr>
            <a:r>
              <a:rPr lang="en-GB" sz="2500" b="1" dirty="0" err="1">
                <a:solidFill>
                  <a:srgbClr val="E12227"/>
                </a:solidFill>
                <a:latin typeface="Tahoma" panose="020B0604030504040204" pitchFamily="34" charset="0"/>
                <a:ea typeface="Tahoma" panose="020B0604030504040204" pitchFamily="34" charset="0"/>
                <a:cs typeface="Tahoma" panose="020B0604030504040204" pitchFamily="34" charset="0"/>
              </a:rPr>
              <a:t>Učinkovita</a:t>
            </a:r>
            <a:r>
              <a:rPr lang="en-GB" sz="25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en-GB" sz="2500" b="1" dirty="0" err="1">
                <a:solidFill>
                  <a:srgbClr val="E12227"/>
                </a:solidFill>
                <a:latin typeface="Tahoma" panose="020B0604030504040204" pitchFamily="34" charset="0"/>
                <a:ea typeface="Tahoma" panose="020B0604030504040204" pitchFamily="34" charset="0"/>
                <a:cs typeface="Tahoma" panose="020B0604030504040204" pitchFamily="34" charset="0"/>
              </a:rPr>
              <a:t>komunikacija</a:t>
            </a:r>
            <a:r>
              <a:rPr lang="en-GB" sz="2500" b="1" dirty="0">
                <a:solidFill>
                  <a:srgbClr val="E12227"/>
                </a:solidFill>
                <a:latin typeface="Tahoma" panose="020B0604030504040204" pitchFamily="34" charset="0"/>
                <a:ea typeface="Tahoma" panose="020B0604030504040204" pitchFamily="34" charset="0"/>
                <a:cs typeface="Tahoma" panose="020B0604030504040204" pitchFamily="34" charset="0"/>
              </a:rPr>
              <a:t> u </a:t>
            </a:r>
            <a:r>
              <a:rPr lang="en-GB" sz="2500" b="1" dirty="0" err="1">
                <a:solidFill>
                  <a:srgbClr val="E12227"/>
                </a:solidFill>
                <a:latin typeface="Tahoma" panose="020B0604030504040204" pitchFamily="34" charset="0"/>
                <a:ea typeface="Tahoma" panose="020B0604030504040204" pitchFamily="34" charset="0"/>
                <a:cs typeface="Tahoma" panose="020B0604030504040204" pitchFamily="34" charset="0"/>
              </a:rPr>
              <a:t>digitalnom</a:t>
            </a:r>
            <a:r>
              <a:rPr lang="en-GB" sz="25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en-GB" sz="2500" b="1" dirty="0" err="1">
                <a:solidFill>
                  <a:srgbClr val="E12227"/>
                </a:solidFill>
                <a:latin typeface="Tahoma" panose="020B0604030504040204" pitchFamily="34" charset="0"/>
                <a:ea typeface="Tahoma" panose="020B0604030504040204" pitchFamily="34" charset="0"/>
                <a:cs typeface="Tahoma" panose="020B0604030504040204" pitchFamily="34" charset="0"/>
              </a:rPr>
              <a:t>okruženju</a:t>
            </a:r>
            <a:endParaRPr lang="pt-BR" sz="2500"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pic>
        <p:nvPicPr>
          <p:cNvPr id="8" name="Picture 9">
            <a:extLst>
              <a:ext uri="{FF2B5EF4-FFF2-40B4-BE49-F238E27FC236}">
                <a16:creationId xmlns:a16="http://schemas.microsoft.com/office/drawing/2014/main" id="{2BDD780B-BA5B-4AEE-B637-7A9940B2B8EC}"/>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8289503" y="9661769"/>
            <a:ext cx="10058400" cy="556688"/>
          </a:xfrm>
          <a:prstGeom prst="rect">
            <a:avLst/>
          </a:prstGeom>
          <a:noFill/>
          <a:ln cap="flat">
            <a:noFill/>
          </a:ln>
        </p:spPr>
      </p:pic>
      <p:pic>
        <p:nvPicPr>
          <p:cNvPr id="9" name="Picture 3">
            <a:extLst>
              <a:ext uri="{FF2B5EF4-FFF2-40B4-BE49-F238E27FC236}">
                <a16:creationId xmlns:a16="http://schemas.microsoft.com/office/drawing/2014/main" id="{8020D37D-7110-4D40-ACA1-FA70F807005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324600" y="9705175"/>
            <a:ext cx="1985322" cy="432844"/>
          </a:xfrm>
          <a:prstGeom prst="rect">
            <a:avLst/>
          </a:prstGeom>
          <a:noFill/>
          <a:ln cap="flat">
            <a:noFill/>
          </a:ln>
        </p:spPr>
      </p:pic>
      <p:pic>
        <p:nvPicPr>
          <p:cNvPr id="10" name="Imagen 9">
            <a:extLst>
              <a:ext uri="{FF2B5EF4-FFF2-40B4-BE49-F238E27FC236}">
                <a16:creationId xmlns:a16="http://schemas.microsoft.com/office/drawing/2014/main" id="{9EBA414C-4770-4267-896F-E9209710F16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257800" y="9715392"/>
            <a:ext cx="936335" cy="449441"/>
          </a:xfrm>
          <a:prstGeom prst="rect">
            <a:avLst/>
          </a:prstGeom>
        </p:spPr>
      </p:pic>
      <p:sp>
        <p:nvSpPr>
          <p:cNvPr id="11" name="CuadroTexto 10">
            <a:extLst>
              <a:ext uri="{FF2B5EF4-FFF2-40B4-BE49-F238E27FC236}">
                <a16:creationId xmlns:a16="http://schemas.microsoft.com/office/drawing/2014/main" id="{8D6FD40E-974E-4899-B2AE-AFC9BA64F374}"/>
              </a:ext>
            </a:extLst>
          </p:cNvPr>
          <p:cNvSpPr txBox="1"/>
          <p:nvPr/>
        </p:nvSpPr>
        <p:spPr>
          <a:xfrm>
            <a:off x="10248900" y="7931608"/>
            <a:ext cx="4648200" cy="400110"/>
          </a:xfrm>
          <a:prstGeom prst="rect">
            <a:avLst/>
          </a:prstGeom>
          <a:noFill/>
        </p:spPr>
        <p:txBody>
          <a:bodyPr wrap="square">
            <a:spAutoFit/>
          </a:bodyPr>
          <a:lstStyle/>
          <a:p>
            <a:r>
              <a:rPr lang="en-US" altLang="es-ES" sz="2000" b="1" dirty="0">
                <a:solidFill>
                  <a:srgbClr val="243255"/>
                </a:solidFill>
                <a:latin typeface="Tahoma" panose="020B0604030504040204" pitchFamily="34" charset="0"/>
                <a:ea typeface="Tahoma" panose="020B0604030504040204" pitchFamily="34" charset="0"/>
                <a:cs typeface="Tahoma" panose="020B0604030504040204" pitchFamily="34" charset="0"/>
              </a:rPr>
              <a:t>PARTNER: Internet Web Solutions</a:t>
            </a:r>
            <a:endParaRPr lang="es-ES" sz="2000" b="1" dirty="0">
              <a:solidFill>
                <a:srgbClr val="243255"/>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370F055F-C75D-42C4-BF42-E6136C71766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72887" y="0"/>
            <a:ext cx="9708573" cy="6036200"/>
          </a:xfrm>
          <a:prstGeom prst="rect">
            <a:avLst/>
          </a:prstGeom>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2</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2819400" y="3162300"/>
            <a:ext cx="11887200" cy="1200329"/>
          </a:xfrm>
          <a:prstGeom prst="rect">
            <a:avLst/>
          </a:prstGeom>
          <a:noFill/>
        </p:spPr>
        <p:txBody>
          <a:bodyPr wrap="square" rtlCol="0">
            <a:spAutoFit/>
          </a:bodyPr>
          <a:lstStyle/>
          <a:p>
            <a:pPr marL="342900" indent="-342900" algn="l" rtl="0" fontAlgn="base">
              <a:buFont typeface="Arial" panose="020B0604020202020204" pitchFamily="34" charset="0"/>
              <a:buChar char="•"/>
            </a:pPr>
            <a:r>
              <a:rPr lang="en-GB" sz="2400" b="1" dirty="0">
                <a:solidFill>
                  <a:srgbClr val="E12227"/>
                </a:solidFill>
                <a:effectLst/>
                <a:latin typeface="Calibri" panose="020F0502020204030204" pitchFamily="34" charset="0"/>
                <a:ea typeface="Times New Roman" panose="02020603050405020304" pitchFamily="18" charset="0"/>
              </a:rPr>
              <a:t>Nedostatak jasnoće u uputama i ciljevima:</a:t>
            </a:r>
            <a:r>
              <a:rPr lang="en-GB" sz="2400" dirty="0">
                <a:solidFill>
                  <a:srgbClr val="E12227"/>
                </a:solidFill>
                <a:effectLst/>
                <a:latin typeface="Calibri" panose="020F0502020204030204" pitchFamily="34" charset="0"/>
                <a:ea typeface="Times New Roman" panose="02020603050405020304" pitchFamily="18" charset="0"/>
              </a:rPr>
              <a:t> </a:t>
            </a:r>
            <a:r>
              <a:rPr lang="en-GB" sz="2400" dirty="0">
                <a:solidFill>
                  <a:srgbClr val="243255"/>
                </a:solidFill>
                <a:effectLst/>
                <a:latin typeface="Calibri" panose="020F0502020204030204" pitchFamily="34" charset="0"/>
                <a:ea typeface="Times New Roman" panose="02020603050405020304" pitchFamily="18" charset="0"/>
              </a:rPr>
              <a:t>Jasnoća informacija i smjernica u digitalnom okruženju je od iznimne važnosti. To je ono što će omogućiti timu da ih pravilno slijedi i postigne predložene ciljeve.</a:t>
            </a:r>
            <a:endParaRPr lang="es-ES" sz="2400" dirty="0">
              <a:effectLst/>
              <a:latin typeface="Times New Roman" panose="02020603050405020304" pitchFamily="18" charset="0"/>
              <a:ea typeface="Times New Roman" panose="02020603050405020304" pitchFamily="18" charset="0"/>
            </a:endParaRPr>
          </a:p>
        </p:txBody>
      </p:sp>
      <p:sp>
        <p:nvSpPr>
          <p:cNvPr id="9" name="object 3">
            <a:extLst>
              <a:ext uri="{FF2B5EF4-FFF2-40B4-BE49-F238E27FC236}">
                <a16:creationId xmlns:a16="http://schemas.microsoft.com/office/drawing/2014/main" id="{B269729B-373A-4BEB-BC78-DE3F1CAF2125}"/>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72A6646E-2551-4BFE-9358-C6959E94D999}"/>
              </a:ext>
            </a:extLst>
          </p:cNvPr>
          <p:cNvSpPr txBox="1"/>
          <p:nvPr/>
        </p:nvSpPr>
        <p:spPr>
          <a:xfrm>
            <a:off x="2837543" y="4389071"/>
            <a:ext cx="11887200" cy="1569660"/>
          </a:xfrm>
          <a:prstGeom prst="rect">
            <a:avLst/>
          </a:prstGeom>
          <a:noFill/>
        </p:spPr>
        <p:txBody>
          <a:bodyPr wrap="square">
            <a:spAutoFit/>
          </a:bodyPr>
          <a:lstStyle/>
          <a:p>
            <a:pPr marL="342900" indent="-342900" algn="l" rtl="0" fontAlgn="base">
              <a:buFont typeface="Arial" panose="020B0604020202020204" pitchFamily="34" charset="0"/>
              <a:buChar char="•"/>
            </a:pPr>
            <a:r>
              <a:rPr lang="en-GB" sz="2400" b="1" dirty="0">
                <a:solidFill>
                  <a:srgbClr val="E12227"/>
                </a:solidFill>
                <a:effectLst/>
                <a:latin typeface="Calibri" panose="020F0502020204030204" pitchFamily="34" charset="0"/>
                <a:ea typeface="Times New Roman" panose="02020603050405020304" pitchFamily="18" charset="0"/>
              </a:rPr>
              <a:t>Nema saznanja o poslu koji obavljaju drugi:</a:t>
            </a:r>
            <a:r>
              <a:rPr lang="en-GB" sz="2400" dirty="0">
                <a:solidFill>
                  <a:srgbClr val="E12227"/>
                </a:solidFill>
                <a:effectLst/>
                <a:latin typeface="Calibri" panose="020F0502020204030204" pitchFamily="34" charset="0"/>
                <a:ea typeface="Times New Roman" panose="02020603050405020304" pitchFamily="18" charset="0"/>
              </a:rPr>
              <a:t> </a:t>
            </a:r>
            <a:r>
              <a:rPr lang="en-GB" sz="2400" dirty="0">
                <a:solidFill>
                  <a:srgbClr val="243255"/>
                </a:solidFill>
                <a:effectLst/>
                <a:latin typeface="Calibri" panose="020F0502020204030204" pitchFamily="34" charset="0"/>
                <a:ea typeface="Times New Roman" panose="02020603050405020304" pitchFamily="18" charset="0"/>
              </a:rPr>
              <a:t>Mnogo puta nemamo odgovarajući alat za tu svrhu. Taj osjećaj može biti i zbog nedostatka fizičke prisutnosti na koju smo tako navikli, te suživota u novom okruženju u kojem je prisutnost virtualna.</a:t>
            </a:r>
          </a:p>
        </p:txBody>
      </p:sp>
      <p:sp>
        <p:nvSpPr>
          <p:cNvPr id="12" name="CuadroTexto 11">
            <a:extLst>
              <a:ext uri="{FF2B5EF4-FFF2-40B4-BE49-F238E27FC236}">
                <a16:creationId xmlns:a16="http://schemas.microsoft.com/office/drawing/2014/main" id="{DF74A892-9B4C-4BBA-B20D-53FE9BF59CE0}"/>
              </a:ext>
            </a:extLst>
          </p:cNvPr>
          <p:cNvSpPr txBox="1"/>
          <p:nvPr/>
        </p:nvSpPr>
        <p:spPr>
          <a:xfrm>
            <a:off x="2837543" y="6062642"/>
            <a:ext cx="11887200" cy="1200329"/>
          </a:xfrm>
          <a:prstGeom prst="rect">
            <a:avLst/>
          </a:prstGeom>
          <a:noFill/>
        </p:spPr>
        <p:txBody>
          <a:bodyPr wrap="square">
            <a:spAutoFit/>
          </a:bodyPr>
          <a:lstStyle/>
          <a:p>
            <a:pPr marL="342900" indent="-342900" algn="l" rtl="0" fontAlgn="base">
              <a:buFont typeface="Arial" panose="020B0604020202020204" pitchFamily="34" charset="0"/>
              <a:buChar char="•"/>
            </a:pPr>
            <a:r>
              <a:rPr lang="en-GB" sz="2400" b="1" dirty="0">
                <a:solidFill>
                  <a:srgbClr val="E12227"/>
                </a:solidFill>
                <a:effectLst/>
                <a:latin typeface="Calibri" panose="020F0502020204030204" pitchFamily="34" charset="0"/>
                <a:ea typeface="Times New Roman" panose="02020603050405020304" pitchFamily="18" charset="0"/>
              </a:rPr>
              <a:t>Nedostatak odgovornosti i samostalnosti:</a:t>
            </a:r>
            <a:r>
              <a:rPr lang="en-GB" sz="2400" dirty="0">
                <a:solidFill>
                  <a:srgbClr val="E12227"/>
                </a:solidFill>
                <a:effectLst/>
                <a:latin typeface="Calibri" panose="020F0502020204030204" pitchFamily="34" charset="0"/>
                <a:ea typeface="Times New Roman" panose="02020603050405020304" pitchFamily="18" charset="0"/>
              </a:rPr>
              <a:t> </a:t>
            </a:r>
            <a:r>
              <a:rPr lang="en-GB" sz="2400" dirty="0">
                <a:solidFill>
                  <a:srgbClr val="243255"/>
                </a:solidFill>
                <a:effectLst/>
                <a:latin typeface="Calibri" panose="020F0502020204030204" pitchFamily="34" charset="0"/>
                <a:ea typeface="Times New Roman" panose="02020603050405020304" pitchFamily="18" charset="0"/>
              </a:rPr>
              <a:t>Autonomno upravljanje vremenom i samodostatnost ključni su za izvedbu u današnjim digitalnim radnim okruženjima, čimbenik koji zauzvrat utječe na koordinaciju s ostatkom tima.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31" presetClass="entr" presetSubtype="0"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1000" fill="hold"/>
                                        <p:tgtEl>
                                          <p:spTgt spid="3"/>
                                        </p:tgtEl>
                                        <p:attrNameLst>
                                          <p:attrName>ppt_w</p:attrName>
                                        </p:attrNameLst>
                                      </p:cBhvr>
                                      <p:tavLst>
                                        <p:tav tm="0">
                                          <p:val>
                                            <p:fltVal val="0"/>
                                          </p:val>
                                        </p:tav>
                                        <p:tav tm="100000">
                                          <p:val>
                                            <p:strVal val="#ppt_w"/>
                                          </p:val>
                                        </p:tav>
                                      </p:tavLst>
                                    </p:anim>
                                    <p:anim calcmode="lin" valueType="num">
                                      <p:cBhvr>
                                        <p:cTn id="16" dur="1000" fill="hold"/>
                                        <p:tgtEl>
                                          <p:spTgt spid="3"/>
                                        </p:tgtEl>
                                        <p:attrNameLst>
                                          <p:attrName>ppt_h</p:attrName>
                                        </p:attrNameLst>
                                      </p:cBhvr>
                                      <p:tavLst>
                                        <p:tav tm="0">
                                          <p:val>
                                            <p:fltVal val="0"/>
                                          </p:val>
                                        </p:tav>
                                        <p:tav tm="100000">
                                          <p:val>
                                            <p:strVal val="#ppt_h"/>
                                          </p:val>
                                        </p:tav>
                                      </p:tavLst>
                                    </p:anim>
                                    <p:anim calcmode="lin" valueType="num">
                                      <p:cBhvr>
                                        <p:cTn id="17" dur="1000" fill="hold"/>
                                        <p:tgtEl>
                                          <p:spTgt spid="3"/>
                                        </p:tgtEl>
                                        <p:attrNameLst>
                                          <p:attrName>style.rotation</p:attrName>
                                        </p:attrNameLst>
                                      </p:cBhvr>
                                      <p:tavLst>
                                        <p:tav tm="0">
                                          <p:val>
                                            <p:fltVal val="90"/>
                                          </p:val>
                                        </p:tav>
                                        <p:tav tm="100000">
                                          <p:val>
                                            <p:fltVal val="0"/>
                                          </p:val>
                                        </p:tav>
                                      </p:tavLst>
                                    </p:anim>
                                    <p:animEffect transition="in" filter="fade">
                                      <p:cBhvr>
                                        <p:cTn id="18" dur="10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1"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omunicación digitalizada: formas de generar presencia - Entercomm">
            <a:extLst>
              <a:ext uri="{FF2B5EF4-FFF2-40B4-BE49-F238E27FC236}">
                <a16:creationId xmlns:a16="http://schemas.microsoft.com/office/drawing/2014/main" id="{95ACEAC8-B240-498B-B079-FB7C1DBC693A}"/>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12039600" y="2500369"/>
            <a:ext cx="6248400" cy="4598670"/>
          </a:xfrm>
          <a:prstGeom prst="rect">
            <a:avLst/>
          </a:prstGeom>
          <a:noFill/>
          <a:extLst>
            <a:ext uri="{909E8E84-426E-40DD-AFC4-6F175D3DCCD1}">
              <a14:hiddenFill xmlns:a14="http://schemas.microsoft.com/office/drawing/2010/main">
                <a:solidFill>
                  <a:srgbClr val="FFFFFF"/>
                </a:solidFill>
              </a14:hiddenFill>
            </a:ext>
          </a:extLst>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2</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03420" y="1983549"/>
            <a:ext cx="11430000" cy="1569660"/>
          </a:xfrm>
          <a:prstGeom prst="rect">
            <a:avLst/>
          </a:prstGeom>
          <a:noFill/>
        </p:spPr>
        <p:txBody>
          <a:bodyPr wrap="square" rtlCol="0">
            <a:spAutoFit/>
          </a:bodyPr>
          <a:lstStyle/>
          <a:p>
            <a:pPr marL="342900" indent="-342900" algn="l" rtl="0" fontAlgn="base">
              <a:buFont typeface="Arial" panose="020B0604020202020204" pitchFamily="34" charset="0"/>
              <a:buChar char="•"/>
            </a:pPr>
            <a:r>
              <a:rPr lang="en-GB" sz="2400" b="1" dirty="0">
                <a:solidFill>
                  <a:srgbClr val="E12227"/>
                </a:solidFill>
                <a:effectLst/>
                <a:ea typeface="Times New Roman" panose="02020603050405020304" pitchFamily="18" charset="0"/>
              </a:rPr>
              <a:t>Nesporazumi unutar multikulturalnih timova:</a:t>
            </a:r>
            <a:r>
              <a:rPr lang="en-GB" sz="2400" dirty="0">
                <a:solidFill>
                  <a:srgbClr val="E12227"/>
                </a:solidFill>
                <a:effectLst/>
                <a:ea typeface="Times New Roman" panose="02020603050405020304" pitchFamily="18" charset="0"/>
              </a:rPr>
              <a:t> </a:t>
            </a:r>
            <a:r>
              <a:rPr lang="en-GB" sz="2400" dirty="0">
                <a:solidFill>
                  <a:srgbClr val="243255"/>
                </a:solidFill>
                <a:effectLst/>
                <a:ea typeface="Times New Roman" panose="02020603050405020304" pitchFamily="18" charset="0"/>
              </a:rPr>
              <a:t>Jedan čimbenik koji treba uzeti u obzir je poruka u multikulturalnim digitalnim okruženjima, u kojima nemaju svi iste interpretativne kodove ili komunikacijsko ponašanje. Otuda i potreba za radom na učinkovitoj digitalnoj poruci, asertivnoj i prilagođenoj mediju i okruženju.</a:t>
            </a:r>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169FE28C-C76C-47B4-8321-70D52035A3CB}"/>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9E045F18-8F05-48C2-B4BF-3B87B6C95FD7}"/>
              </a:ext>
            </a:extLst>
          </p:cNvPr>
          <p:cNvSpPr txBox="1"/>
          <p:nvPr/>
        </p:nvSpPr>
        <p:spPr>
          <a:xfrm>
            <a:off x="903420" y="3647339"/>
            <a:ext cx="11430000" cy="1569660"/>
          </a:xfrm>
          <a:prstGeom prst="rect">
            <a:avLst/>
          </a:prstGeom>
          <a:noFill/>
        </p:spPr>
        <p:txBody>
          <a:bodyPr wrap="square">
            <a:spAutoFit/>
          </a:bodyPr>
          <a:lstStyle/>
          <a:p>
            <a:pPr marL="342900" indent="-342900" algn="l" rtl="0" fontAlgn="base">
              <a:buFont typeface="Arial" panose="020B0604020202020204" pitchFamily="34" charset="0"/>
              <a:buChar char="•"/>
            </a:pPr>
            <a:r>
              <a:rPr lang="en-GB" sz="2400" b="1" dirty="0">
                <a:solidFill>
                  <a:srgbClr val="E12227"/>
                </a:solidFill>
                <a:effectLst/>
                <a:ea typeface="Times New Roman" panose="02020603050405020304" pitchFamily="18" charset="0"/>
              </a:rPr>
              <a:t>Nedostatak povratnih informacija:</a:t>
            </a:r>
            <a:r>
              <a:rPr lang="en-GB" sz="2400" dirty="0">
                <a:solidFill>
                  <a:srgbClr val="E12227"/>
                </a:solidFill>
                <a:effectLst/>
                <a:ea typeface="Times New Roman" panose="02020603050405020304" pitchFamily="18" charset="0"/>
              </a:rPr>
              <a:t> </a:t>
            </a:r>
            <a:r>
              <a:rPr lang="en-GB" sz="2400" dirty="0">
                <a:solidFill>
                  <a:srgbClr val="243255"/>
                </a:solidFill>
                <a:effectLst/>
                <a:ea typeface="Times New Roman" panose="02020603050405020304" pitchFamily="18" charset="0"/>
              </a:rPr>
              <a:t>Povratne informacije u digitalnom radnom okruženju pomažu fluidnosti i sinergiji komunikacije, u ovom mediju bitno je održavati razmjenu informacija koja nas uvijek drži u tijeku, a u kojoj je poznato da se naše informacije primaju, čitaju i razumiju . </a:t>
            </a:r>
            <a:endParaRPr lang="es-ES" sz="2400" dirty="0">
              <a:effectLst/>
              <a:ea typeface="Times New Roman" panose="02020603050405020304" pitchFamily="18" charset="0"/>
            </a:endParaRPr>
          </a:p>
        </p:txBody>
      </p:sp>
      <p:sp>
        <p:nvSpPr>
          <p:cNvPr id="12" name="CuadroTexto 11">
            <a:extLst>
              <a:ext uri="{FF2B5EF4-FFF2-40B4-BE49-F238E27FC236}">
                <a16:creationId xmlns:a16="http://schemas.microsoft.com/office/drawing/2014/main" id="{658F60D1-F461-436C-90CF-BE644A25A13D}"/>
              </a:ext>
            </a:extLst>
          </p:cNvPr>
          <p:cNvSpPr txBox="1"/>
          <p:nvPr/>
        </p:nvSpPr>
        <p:spPr>
          <a:xfrm>
            <a:off x="903420" y="5398336"/>
            <a:ext cx="11430000" cy="1938992"/>
          </a:xfrm>
          <a:prstGeom prst="rect">
            <a:avLst/>
          </a:prstGeom>
          <a:noFill/>
        </p:spPr>
        <p:txBody>
          <a:bodyPr wrap="square">
            <a:spAutoFit/>
          </a:bodyPr>
          <a:lstStyle/>
          <a:p>
            <a:pPr marL="342900" indent="-342900" algn="l" rtl="0" fontAlgn="base">
              <a:buFont typeface="Arial" panose="020B0604020202020204" pitchFamily="34" charset="0"/>
              <a:buChar char="•"/>
            </a:pPr>
            <a:r>
              <a:rPr lang="en-GB" sz="2400" b="1" dirty="0">
                <a:solidFill>
                  <a:srgbClr val="E12227"/>
                </a:solidFill>
                <a:effectLst/>
                <a:ea typeface="Times New Roman" panose="02020603050405020304" pitchFamily="18" charset="0"/>
              </a:rPr>
              <a:t>Utvrđen nedostatak općeg digitalnog jezika:</a:t>
            </a:r>
            <a:r>
              <a:rPr lang="en-GB" sz="2400" dirty="0">
                <a:solidFill>
                  <a:srgbClr val="E12227"/>
                </a:solidFill>
                <a:effectLst/>
                <a:ea typeface="Times New Roman" panose="02020603050405020304" pitchFamily="18" charset="0"/>
              </a:rPr>
              <a:t> </a:t>
            </a:r>
            <a:r>
              <a:rPr lang="en-GB" sz="2400" dirty="0">
                <a:solidFill>
                  <a:srgbClr val="243255"/>
                </a:solidFill>
                <a:effectLst/>
                <a:ea typeface="Times New Roman" panose="02020603050405020304" pitchFamily="18" charset="0"/>
              </a:rPr>
              <a:t>Digitalni jezik je vrlo noviji u usporedbi s poviješću tradicionalnog jezika koji svi poznajemo i koji smo naučili. Za ovaj novi digitalni jezik još uvijek nije uspostavljena zajednička formalna osnova koju svi možemo slijediti i tumačiti prema zajedničkom standardu, što može dovesti do različitih tumačenja.</a:t>
            </a:r>
            <a:endParaRPr lang="es-ES" sz="2400" dirty="0">
              <a:effectLst/>
              <a:ea typeface="Times New Roman" panose="02020603050405020304" pitchFamily="18" charset="0"/>
            </a:endParaRPr>
          </a:p>
        </p:txBody>
      </p:sp>
    </p:spTree>
    <p:extLst>
      <p:ext uri="{BB962C8B-B14F-4D97-AF65-F5344CB8AC3E}">
        <p14:creationId xmlns:p14="http://schemas.microsoft.com/office/powerpoint/2010/main" val="8282063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grpId="0" nodeType="after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childTnLst>
                          </p:cTn>
                        </p:par>
                        <p:par>
                          <p:cTn id="26" fill="hold">
                            <p:stCondLst>
                              <p:cond delay="500"/>
                            </p:stCondLst>
                            <p:childTnLst>
                              <p:par>
                                <p:cTn id="27" presetID="53" presetClass="entr" presetSubtype="16" fill="hold" nodeType="afterEffect">
                                  <p:stCondLst>
                                    <p:cond delay="0"/>
                                  </p:stCondLst>
                                  <p:childTnLst>
                                    <p:set>
                                      <p:cBhvr>
                                        <p:cTn id="28" dur="1" fill="hold">
                                          <p:stCondLst>
                                            <p:cond delay="0"/>
                                          </p:stCondLst>
                                        </p:cTn>
                                        <p:tgtEl>
                                          <p:spTgt spid="4098"/>
                                        </p:tgtEl>
                                        <p:attrNameLst>
                                          <p:attrName>style.visibility</p:attrName>
                                        </p:attrNameLst>
                                      </p:cBhvr>
                                      <p:to>
                                        <p:strVal val="visible"/>
                                      </p:to>
                                    </p:set>
                                    <p:anim calcmode="lin" valueType="num">
                                      <p:cBhvr>
                                        <p:cTn id="29" dur="500" fill="hold"/>
                                        <p:tgtEl>
                                          <p:spTgt spid="4098"/>
                                        </p:tgtEl>
                                        <p:attrNameLst>
                                          <p:attrName>ppt_w</p:attrName>
                                        </p:attrNameLst>
                                      </p:cBhvr>
                                      <p:tavLst>
                                        <p:tav tm="0">
                                          <p:val>
                                            <p:fltVal val="0"/>
                                          </p:val>
                                        </p:tav>
                                        <p:tav tm="100000">
                                          <p:val>
                                            <p:strVal val="#ppt_w"/>
                                          </p:val>
                                        </p:tav>
                                      </p:tavLst>
                                    </p:anim>
                                    <p:anim calcmode="lin" valueType="num">
                                      <p:cBhvr>
                                        <p:cTn id="30" dur="500" fill="hold"/>
                                        <p:tgtEl>
                                          <p:spTgt spid="4098"/>
                                        </p:tgtEl>
                                        <p:attrNameLst>
                                          <p:attrName>ppt_h</p:attrName>
                                        </p:attrNameLst>
                                      </p:cBhvr>
                                      <p:tavLst>
                                        <p:tav tm="0">
                                          <p:val>
                                            <p:fltVal val="0"/>
                                          </p:val>
                                        </p:tav>
                                        <p:tav tm="100000">
                                          <p:val>
                                            <p:strVal val="#ppt_h"/>
                                          </p:val>
                                        </p:tav>
                                      </p:tavLst>
                                    </p:anim>
                                    <p:animEffect transition="in" filter="fade">
                                      <p:cBhvr>
                                        <p:cTn id="31"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1"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94AB2880-5ADF-4BBC-912D-8A0F0AEDF30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2836684" y="2658419"/>
            <a:ext cx="5094647" cy="4970161"/>
          </a:xfrm>
          <a:prstGeom prst="rect">
            <a:avLst/>
          </a:prstGeom>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3</a:t>
            </a:r>
          </a:p>
        </p:txBody>
      </p:sp>
      <p:sp>
        <p:nvSpPr>
          <p:cNvPr id="5" name="object 3">
            <a:extLst>
              <a:ext uri="{FF2B5EF4-FFF2-40B4-BE49-F238E27FC236}">
                <a16:creationId xmlns:a16="http://schemas.microsoft.com/office/drawing/2014/main" id="{0409B19A-6693-43E7-B35B-C85E49857B17}"/>
              </a:ext>
            </a:extLst>
          </p:cNvPr>
          <p:cNvSpPr txBox="1"/>
          <p:nvPr/>
        </p:nvSpPr>
        <p:spPr>
          <a:xfrm>
            <a:off x="633256" y="1728776"/>
            <a:ext cx="14454344" cy="1245213"/>
          </a:xfrm>
          <a:prstGeom prst="rect">
            <a:avLst/>
          </a:prstGeom>
        </p:spPr>
        <p:txBody>
          <a:bodyPr vert="horz" wrap="square" lIns="0" tIns="13970" rIns="0" bIns="0" rtlCol="0">
            <a:spAutoFit/>
          </a:bodyPr>
          <a:lstStyle/>
          <a:p>
            <a:pPr marL="228600" algn="l" rtl="0" fontAlgn="base"/>
            <a:r>
              <a:rPr lang="en-GB" sz="4000" b="1" dirty="0">
                <a:solidFill>
                  <a:srgbClr val="243255"/>
                </a:solidFill>
                <a:effectLst/>
                <a:latin typeface="Calibri" panose="020F0502020204030204" pitchFamily="34" charset="0"/>
                <a:ea typeface="Times New Roman" panose="02020603050405020304" pitchFamily="18" charset="0"/>
              </a:rPr>
              <a:t>Jačanje vaših komunikacijskih vještina u digitalnom okruženju. Praktični vodič.</a:t>
            </a:r>
            <a:endParaRPr lang="es-ES" sz="4000" dirty="0">
              <a:effectLst/>
              <a:latin typeface="Times New Roman" panose="02020603050405020304" pitchFamily="18" charset="0"/>
              <a:ea typeface="Times New Roman" panose="02020603050405020304" pitchFamily="18" charset="0"/>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3334750"/>
            <a:ext cx="11811000" cy="3785652"/>
          </a:xfrm>
          <a:prstGeom prst="rect">
            <a:avLst/>
          </a:prstGeom>
          <a:noFill/>
        </p:spPr>
        <p:txBody>
          <a:bodyPr wrap="square" rtlCol="0">
            <a:spAutoFit/>
          </a:bodyPr>
          <a:lstStyle/>
          <a:p>
            <a:pPr algn="l" rtl="0" fontAlgn="base"/>
            <a:r>
              <a:rPr lang="en-GB" sz="2400" dirty="0">
                <a:solidFill>
                  <a:srgbClr val="243255"/>
                </a:solidFill>
                <a:effectLst/>
                <a:ea typeface="Times New Roman" panose="02020603050405020304" pitchFamily="18" charset="0"/>
              </a:rPr>
              <a:t>Kao što smo već vidjeli, virtualni radni timovi izloženi su brojnim poteškoćama koje često usporavaju rad i onemogućuju pravilan napredak. Kako bi se spriječilo da ove neugodnosti utječu na radni tim, njegove projekte i ciljeve, važno je osmisliti strategije kako bismo ih znali prevladati.</a:t>
            </a:r>
          </a:p>
          <a:p>
            <a:pPr algn="l" rtl="0" fontAlgn="base"/>
            <a:endParaRPr lang="en-GB" sz="2400" dirty="0">
              <a:solidFill>
                <a:srgbClr val="243255"/>
              </a:solidFill>
              <a:ea typeface="Times New Roman" panose="02020603050405020304" pitchFamily="18" charset="0"/>
            </a:endParaRPr>
          </a:p>
          <a:p>
            <a:pPr algn="l" rtl="0" fontAlgn="base"/>
            <a:r>
              <a:rPr lang="en-GB" sz="2400" dirty="0">
                <a:solidFill>
                  <a:srgbClr val="243255"/>
                </a:solidFill>
                <a:effectLst/>
                <a:ea typeface="Times New Roman" panose="02020603050405020304" pitchFamily="18" charset="0"/>
              </a:rPr>
              <a:t>Asertivna komunikacija na digitalnom radnom mjestu od vitalne je važnosti za postizanje profesionalnih ciljeva kako individualno tako i kao dio tima, te u svim područjima poslovne komunikacije, od menadžmenta do komunikacije između zaposlenika ili s kupcima.</a:t>
            </a:r>
            <a:endParaRPr lang="es-ES" sz="2400" dirty="0">
              <a:effectLst/>
              <a:ea typeface="Times New Roman" panose="02020603050405020304" pitchFamily="18" charset="0"/>
            </a:endParaRPr>
          </a:p>
          <a:p>
            <a:pPr algn="l" rtl="0" fontAlgn="base"/>
            <a:endParaRPr lang="es-ES" sz="2400" dirty="0">
              <a:effectLst/>
              <a:latin typeface="Times New Roman" panose="02020603050405020304" pitchFamily="18" charset="0"/>
              <a:ea typeface="Times New Roman" panose="02020603050405020304" pitchFamily="18" charset="0"/>
            </a:endParaRPr>
          </a:p>
        </p:txBody>
      </p:sp>
      <p:sp>
        <p:nvSpPr>
          <p:cNvPr id="9" name="object 3">
            <a:extLst>
              <a:ext uri="{FF2B5EF4-FFF2-40B4-BE49-F238E27FC236}">
                <a16:creationId xmlns:a16="http://schemas.microsoft.com/office/drawing/2014/main" id="{EC5FB142-B5E1-40EA-B0C1-8D26859F61C4}"/>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spTree>
    <p:extLst>
      <p:ext uri="{BB962C8B-B14F-4D97-AF65-F5344CB8AC3E}">
        <p14:creationId xmlns:p14="http://schemas.microsoft.com/office/powerpoint/2010/main" val="257867870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par>
                          <p:cTn id="21" fill="hold">
                            <p:stCondLst>
                              <p:cond delay="500"/>
                            </p:stCondLst>
                            <p:childTnLst>
                              <p:par>
                                <p:cTn id="22" presetID="42" presetClass="entr" presetSubtype="0" fill="hold" nodeType="after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1000"/>
                                        <p:tgtEl>
                                          <p:spTgt spid="12"/>
                                        </p:tgtEl>
                                      </p:cBhvr>
                                    </p:animEffect>
                                    <p:anim calcmode="lin" valueType="num">
                                      <p:cBhvr>
                                        <p:cTn id="25" dur="1000" fill="hold"/>
                                        <p:tgtEl>
                                          <p:spTgt spid="12"/>
                                        </p:tgtEl>
                                        <p:attrNameLst>
                                          <p:attrName>ppt_x</p:attrName>
                                        </p:attrNameLst>
                                      </p:cBhvr>
                                      <p:tavLst>
                                        <p:tav tm="0">
                                          <p:val>
                                            <p:strVal val="#ppt_x"/>
                                          </p:val>
                                        </p:tav>
                                        <p:tav tm="100000">
                                          <p:val>
                                            <p:strVal val="#ppt_x"/>
                                          </p:val>
                                        </p:tav>
                                      </p:tavLst>
                                    </p:anim>
                                    <p:anim calcmode="lin" valueType="num">
                                      <p:cBhvr>
                                        <p:cTn id="2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03420" y="1866900"/>
            <a:ext cx="8763000" cy="2308324"/>
          </a:xfrm>
          <a:prstGeom prst="rect">
            <a:avLst/>
          </a:prstGeom>
          <a:noFill/>
        </p:spPr>
        <p:txBody>
          <a:bodyPr wrap="square" rtlCol="0">
            <a:spAutoFit/>
          </a:bodyPr>
          <a:lstStyle/>
          <a:p>
            <a:pPr algn="l" rtl="0" fontAlgn="base"/>
            <a:r>
              <a:rPr lang="en-GB" sz="2400" dirty="0">
                <a:solidFill>
                  <a:srgbClr val="243255"/>
                </a:solidFill>
                <a:effectLst/>
                <a:latin typeface="Calibri" panose="020F0502020204030204" pitchFamily="34" charset="0"/>
                <a:ea typeface="Times New Roman" panose="02020603050405020304" pitchFamily="18" charset="0"/>
              </a:rPr>
              <a:t>Asertivna komunikacija je učinkovita komunikacija koja kroz koherentnost, poštivanje sebe i drugih, razumijevanje, aktivno slušanje, iskrenost i jasnoću prenosi poruku na najučinkovitiji i najpraktičniji mogući način. Ova vrsta vještina, nezamjenjiva u radnom okruženju, utječe na poboljšanje profesionalnog učinka, ali i na osobnu dobrobit pojedinca.</a:t>
            </a:r>
            <a:endParaRPr lang="es-ES" sz="2400" dirty="0">
              <a:effectLst/>
              <a:latin typeface="Times New Roman" panose="02020603050405020304" pitchFamily="18" charset="0"/>
              <a:ea typeface="Times New Roman" panose="02020603050405020304" pitchFamily="18" charset="0"/>
            </a:endParaRPr>
          </a:p>
        </p:txBody>
      </p:sp>
      <p:sp>
        <p:nvSpPr>
          <p:cNvPr id="9" name="object 3">
            <a:extLst>
              <a:ext uri="{FF2B5EF4-FFF2-40B4-BE49-F238E27FC236}">
                <a16:creationId xmlns:a16="http://schemas.microsoft.com/office/drawing/2014/main" id="{EB1FFFB1-7953-46D8-94DF-0CDAC3E546A1}"/>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pic>
        <p:nvPicPr>
          <p:cNvPr id="3" name="Imagen 2">
            <a:extLst>
              <a:ext uri="{FF2B5EF4-FFF2-40B4-BE49-F238E27FC236}">
                <a16:creationId xmlns:a16="http://schemas.microsoft.com/office/drawing/2014/main" id="{00D9B6F9-4690-4F9B-BBE3-8580006BE27F}"/>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762582" y="2482323"/>
            <a:ext cx="10770764" cy="6058555"/>
          </a:xfrm>
          <a:prstGeom prst="rect">
            <a:avLst/>
          </a:prstGeom>
        </p:spPr>
      </p:pic>
    </p:spTree>
    <p:extLst>
      <p:ext uri="{BB962C8B-B14F-4D97-AF65-F5344CB8AC3E}">
        <p14:creationId xmlns:p14="http://schemas.microsoft.com/office/powerpoint/2010/main" val="415287656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par>
                          <p:cTn id="17" fill="hold">
                            <p:stCondLst>
                              <p:cond delay="500"/>
                            </p:stCondLst>
                            <p:childTnLst>
                              <p:par>
                                <p:cTn id="18" presetID="26" presetClass="entr" presetSubtype="0" fill="hold" nodeType="after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down)">
                                      <p:cBhvr>
                                        <p:cTn id="20" dur="580">
                                          <p:stCondLst>
                                            <p:cond delay="0"/>
                                          </p:stCondLst>
                                        </p:cTn>
                                        <p:tgtEl>
                                          <p:spTgt spid="3"/>
                                        </p:tgtEl>
                                      </p:cBhvr>
                                    </p:animEffect>
                                    <p:anim calcmode="lin" valueType="num">
                                      <p:cBhvr>
                                        <p:cTn id="21"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6" dur="26">
                                          <p:stCondLst>
                                            <p:cond delay="650"/>
                                          </p:stCondLst>
                                        </p:cTn>
                                        <p:tgtEl>
                                          <p:spTgt spid="3"/>
                                        </p:tgtEl>
                                      </p:cBhvr>
                                      <p:to x="100000" y="60000"/>
                                    </p:animScale>
                                    <p:animScale>
                                      <p:cBhvr>
                                        <p:cTn id="27" dur="166" decel="50000">
                                          <p:stCondLst>
                                            <p:cond delay="676"/>
                                          </p:stCondLst>
                                        </p:cTn>
                                        <p:tgtEl>
                                          <p:spTgt spid="3"/>
                                        </p:tgtEl>
                                      </p:cBhvr>
                                      <p:to x="100000" y="100000"/>
                                    </p:animScale>
                                    <p:animScale>
                                      <p:cBhvr>
                                        <p:cTn id="28" dur="26">
                                          <p:stCondLst>
                                            <p:cond delay="1312"/>
                                          </p:stCondLst>
                                        </p:cTn>
                                        <p:tgtEl>
                                          <p:spTgt spid="3"/>
                                        </p:tgtEl>
                                      </p:cBhvr>
                                      <p:to x="100000" y="80000"/>
                                    </p:animScale>
                                    <p:animScale>
                                      <p:cBhvr>
                                        <p:cTn id="29" dur="166" decel="50000">
                                          <p:stCondLst>
                                            <p:cond delay="1338"/>
                                          </p:stCondLst>
                                        </p:cTn>
                                        <p:tgtEl>
                                          <p:spTgt spid="3"/>
                                        </p:tgtEl>
                                      </p:cBhvr>
                                      <p:to x="100000" y="100000"/>
                                    </p:animScale>
                                    <p:animScale>
                                      <p:cBhvr>
                                        <p:cTn id="30" dur="26">
                                          <p:stCondLst>
                                            <p:cond delay="1642"/>
                                          </p:stCondLst>
                                        </p:cTn>
                                        <p:tgtEl>
                                          <p:spTgt spid="3"/>
                                        </p:tgtEl>
                                      </p:cBhvr>
                                      <p:to x="100000" y="90000"/>
                                    </p:animScale>
                                    <p:animScale>
                                      <p:cBhvr>
                                        <p:cTn id="31" dur="166" decel="50000">
                                          <p:stCondLst>
                                            <p:cond delay="1668"/>
                                          </p:stCondLst>
                                        </p:cTn>
                                        <p:tgtEl>
                                          <p:spTgt spid="3"/>
                                        </p:tgtEl>
                                      </p:cBhvr>
                                      <p:to x="100000" y="100000"/>
                                    </p:animScale>
                                    <p:animScale>
                                      <p:cBhvr>
                                        <p:cTn id="32" dur="26">
                                          <p:stCondLst>
                                            <p:cond delay="1808"/>
                                          </p:stCondLst>
                                        </p:cTn>
                                        <p:tgtEl>
                                          <p:spTgt spid="3"/>
                                        </p:tgtEl>
                                      </p:cBhvr>
                                      <p:to x="100000" y="95000"/>
                                    </p:animScale>
                                    <p:animScale>
                                      <p:cBhvr>
                                        <p:cTn id="33"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aphicFrame>
        <p:nvGraphicFramePr>
          <p:cNvPr id="2" name="Diagrama 1">
            <a:extLst>
              <a:ext uri="{FF2B5EF4-FFF2-40B4-BE49-F238E27FC236}">
                <a16:creationId xmlns:a16="http://schemas.microsoft.com/office/drawing/2014/main" id="{DE4295D2-6F9D-4361-B885-F4746A6A0A7C}"/>
              </a:ext>
            </a:extLst>
          </p:cNvPr>
          <p:cNvGraphicFramePr/>
          <p:nvPr/>
        </p:nvGraphicFramePr>
        <p:xfrm>
          <a:off x="903420" y="2946125"/>
          <a:ext cx="13726980" cy="257498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9" name="object 3">
            <a:extLst>
              <a:ext uri="{FF2B5EF4-FFF2-40B4-BE49-F238E27FC236}">
                <a16:creationId xmlns:a16="http://schemas.microsoft.com/office/drawing/2014/main" id="{AAD1C0B2-B191-442C-A266-4D75D383AF91}"/>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sp>
        <p:nvSpPr>
          <p:cNvPr id="3" name="CuadroTexto 2">
            <a:extLst>
              <a:ext uri="{FF2B5EF4-FFF2-40B4-BE49-F238E27FC236}">
                <a16:creationId xmlns:a16="http://schemas.microsoft.com/office/drawing/2014/main" id="{037858B4-DBBB-4F72-B332-253FF7AD1EF0}"/>
              </a:ext>
            </a:extLst>
          </p:cNvPr>
          <p:cNvSpPr txBox="1"/>
          <p:nvPr/>
        </p:nvSpPr>
        <p:spPr>
          <a:xfrm>
            <a:off x="903420" y="1943100"/>
            <a:ext cx="8545380" cy="738664"/>
          </a:xfrm>
          <a:prstGeom prst="rect">
            <a:avLst/>
          </a:prstGeom>
          <a:noFill/>
        </p:spPr>
        <p:txBody>
          <a:bodyPr wrap="square" rtlCol="0">
            <a:spAutoFit/>
          </a:bodyPr>
          <a:lstStyle/>
          <a:p>
            <a:pPr algn="l" rtl="0"/>
            <a:r>
              <a:rPr lang="en-GB" sz="2400" b="1" dirty="0">
                <a:solidFill>
                  <a:srgbClr val="243255"/>
                </a:solidFill>
              </a:rPr>
              <a:t>Pogledajmo osnovne korake za asertivnu komunikaciju:</a:t>
            </a:r>
            <a:endParaRPr lang="es-ES" sz="2400" dirty="0">
              <a:solidFill>
                <a:srgbClr val="243255"/>
              </a:solidFill>
            </a:endParaRPr>
          </a:p>
          <a:p>
            <a:pPr algn="l" rtl="0"/>
            <a:endParaRPr lang="es-ES" dirty="0"/>
          </a:p>
        </p:txBody>
      </p:sp>
      <p:graphicFrame>
        <p:nvGraphicFramePr>
          <p:cNvPr id="10" name="Diagrama 9">
            <a:extLst>
              <a:ext uri="{FF2B5EF4-FFF2-40B4-BE49-F238E27FC236}">
                <a16:creationId xmlns:a16="http://schemas.microsoft.com/office/drawing/2014/main" id="{EF325EA8-72C0-4DBA-B986-43B4C2F03FF2}"/>
              </a:ext>
            </a:extLst>
          </p:cNvPr>
          <p:cNvGraphicFramePr/>
          <p:nvPr/>
        </p:nvGraphicFramePr>
        <p:xfrm>
          <a:off x="903420" y="5660025"/>
          <a:ext cx="13726980" cy="2226675"/>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Tree>
    <p:extLst>
      <p:ext uri="{BB962C8B-B14F-4D97-AF65-F5344CB8AC3E}">
        <p14:creationId xmlns:p14="http://schemas.microsoft.com/office/powerpoint/2010/main" val="131149464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arn(inVertical)">
                                      <p:cBhvr>
                                        <p:cTn id="20" dur="5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arn(inVertical)">
                                      <p:cBhvr>
                                        <p:cTn id="2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Graphic spid="2" grpId="0">
        <p:bldAsOne/>
      </p:bldGraphic>
      <p:bldP spid="9" grpId="0"/>
      <p:bldP spid="3" grpId="0"/>
      <p:bldGraphic spid="10"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1588680"/>
            <a:ext cx="14173200" cy="1938992"/>
          </a:xfrm>
          <a:prstGeom prst="rect">
            <a:avLst/>
          </a:prstGeom>
          <a:noFill/>
        </p:spPr>
        <p:txBody>
          <a:bodyPr wrap="square" rtlCol="0">
            <a:spAutoFit/>
          </a:bodyPr>
          <a:lstStyle/>
          <a:p>
            <a:pPr algn="l" rtl="0" fontAlgn="base"/>
            <a:r>
              <a:rPr lang="en-GB" sz="2400" dirty="0">
                <a:solidFill>
                  <a:srgbClr val="243255"/>
                </a:solidFill>
                <a:effectLst/>
                <a:latin typeface="Calibri" panose="020F0502020204030204" pitchFamily="34" charset="0"/>
                <a:ea typeface="Times New Roman" panose="02020603050405020304" pitchFamily="18" charset="0"/>
              </a:rPr>
              <a:t>Poznavajući osnove asertivne komunikacije, pogledajmo nekoliko savjeta za poboljšanje naših komunikacijskih vještina, u </a:t>
            </a:r>
            <a:r>
              <a:rPr lang="en-GB" sz="2400" b="1" dirty="0">
                <a:solidFill>
                  <a:srgbClr val="243255"/>
                </a:solidFill>
                <a:effectLst/>
                <a:latin typeface="Calibri" panose="020F0502020204030204" pitchFamily="34" charset="0"/>
                <a:ea typeface="Times New Roman" panose="02020603050405020304" pitchFamily="18" charset="0"/>
              </a:rPr>
              <a:t>Praktični vodič za poboljšanje komunikacije u digitalnom okruženju:</a:t>
            </a:r>
          </a:p>
          <a:p>
            <a:pPr algn="l" rtl="0" fontAlgn="base"/>
            <a:endParaRPr lang="en-GB" sz="2400" b="1" dirty="0">
              <a:solidFill>
                <a:srgbClr val="243255"/>
              </a:solidFill>
              <a:ea typeface="Times New Roman" panose="02020603050405020304" pitchFamily="18" charset="0"/>
            </a:endParaRPr>
          </a:p>
          <a:p>
            <a:pPr algn="l" rtl="0" fontAlgn="base"/>
            <a:r>
              <a:rPr lang="en-GB" sz="2400" b="1" dirty="0">
                <a:solidFill>
                  <a:srgbClr val="243255"/>
                </a:solidFill>
                <a:effectLst/>
                <a:ea typeface="Times New Roman" panose="02020603050405020304" pitchFamily="18" charset="0"/>
              </a:rPr>
              <a:t>- </a:t>
            </a:r>
            <a:r>
              <a:rPr lang="en-GB" sz="2400" b="1" dirty="0">
                <a:solidFill>
                  <a:srgbClr val="E12227"/>
                </a:solidFill>
                <a:effectLst/>
                <a:ea typeface="Times New Roman" panose="02020603050405020304" pitchFamily="18" charset="0"/>
              </a:rPr>
              <a:t>Upravljačka perspektiva: </a:t>
            </a:r>
            <a:endParaRPr lang="es-ES" sz="2400" dirty="0">
              <a:solidFill>
                <a:srgbClr val="E12227"/>
              </a:solidFill>
              <a:effectLst/>
              <a:ea typeface="Times New Roman" panose="02020603050405020304" pitchFamily="18" charset="0"/>
            </a:endParaRPr>
          </a:p>
          <a:p>
            <a:pPr algn="l" rtl="0" fontAlgn="base"/>
            <a:r>
              <a:rPr lang="en-GB" sz="2400" dirty="0">
                <a:solidFill>
                  <a:srgbClr val="243255"/>
                </a:solidFill>
                <a:effectLst/>
                <a:latin typeface="Calibri" panose="020F0502020204030204" pitchFamily="34" charset="0"/>
                <a:ea typeface="Times New Roman" panose="02020603050405020304" pitchFamily="18" charset="0"/>
              </a:rPr>
              <a:t> </a:t>
            </a:r>
            <a:endParaRPr lang="es-ES" sz="2400" dirty="0">
              <a:effectLst/>
              <a:latin typeface="Times New Roman" panose="02020603050405020304" pitchFamily="18" charset="0"/>
              <a:ea typeface="Times New Roman" panose="02020603050405020304" pitchFamily="18" charset="0"/>
            </a:endParaRPr>
          </a:p>
        </p:txBody>
      </p:sp>
      <p:sp>
        <p:nvSpPr>
          <p:cNvPr id="9" name="object 3">
            <a:extLst>
              <a:ext uri="{FF2B5EF4-FFF2-40B4-BE49-F238E27FC236}">
                <a16:creationId xmlns:a16="http://schemas.microsoft.com/office/drawing/2014/main" id="{EAF44A37-F552-4E8F-B846-68F7B791F854}"/>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grpSp>
        <p:nvGrpSpPr>
          <p:cNvPr id="34" name="Grupo 33">
            <a:extLst>
              <a:ext uri="{FF2B5EF4-FFF2-40B4-BE49-F238E27FC236}">
                <a16:creationId xmlns:a16="http://schemas.microsoft.com/office/drawing/2014/main" id="{ECF6FA4F-F88B-4637-B630-BF910901E50F}"/>
              </a:ext>
            </a:extLst>
          </p:cNvPr>
          <p:cNvGrpSpPr/>
          <p:nvPr/>
        </p:nvGrpSpPr>
        <p:grpSpPr>
          <a:xfrm>
            <a:off x="903420" y="3467100"/>
            <a:ext cx="11091212" cy="2751759"/>
            <a:chOff x="4225636" y="2788094"/>
            <a:chExt cx="10852599" cy="3068708"/>
          </a:xfrm>
        </p:grpSpPr>
        <p:sp>
          <p:nvSpPr>
            <p:cNvPr id="25" name="Rectángulo 24">
              <a:extLst>
                <a:ext uri="{FF2B5EF4-FFF2-40B4-BE49-F238E27FC236}">
                  <a16:creationId xmlns:a16="http://schemas.microsoft.com/office/drawing/2014/main" id="{2F73AE60-66F9-4CD8-9E5D-98B61A588EAE}"/>
                </a:ext>
              </a:extLst>
            </p:cNvPr>
            <p:cNvSpPr/>
            <p:nvPr/>
          </p:nvSpPr>
          <p:spPr>
            <a:xfrm>
              <a:off x="4225636" y="3564290"/>
              <a:ext cx="10439976" cy="203506"/>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6" name="Forma libre: forma 25">
              <a:extLst>
                <a:ext uri="{FF2B5EF4-FFF2-40B4-BE49-F238E27FC236}">
                  <a16:creationId xmlns:a16="http://schemas.microsoft.com/office/drawing/2014/main" id="{F2BC02FE-CF17-4B40-B50C-5E2BC10EC5C5}"/>
                </a:ext>
              </a:extLst>
            </p:cNvPr>
            <p:cNvSpPr/>
            <p:nvPr/>
          </p:nvSpPr>
          <p:spPr>
            <a:xfrm>
              <a:off x="4949143" y="2788094"/>
              <a:ext cx="10129092" cy="953316"/>
            </a:xfrm>
            <a:custGeom>
              <a:avLst/>
              <a:gdLst>
                <a:gd name="connsiteX0" fmla="*/ 0 w 9071468"/>
                <a:gd name="connsiteY0" fmla="*/ 158889 h 953316"/>
                <a:gd name="connsiteX1" fmla="*/ 158889 w 9071468"/>
                <a:gd name="connsiteY1" fmla="*/ 0 h 953316"/>
                <a:gd name="connsiteX2" fmla="*/ 8912579 w 9071468"/>
                <a:gd name="connsiteY2" fmla="*/ 0 h 953316"/>
                <a:gd name="connsiteX3" fmla="*/ 9071468 w 9071468"/>
                <a:gd name="connsiteY3" fmla="*/ 158889 h 953316"/>
                <a:gd name="connsiteX4" fmla="*/ 9071468 w 9071468"/>
                <a:gd name="connsiteY4" fmla="*/ 794427 h 953316"/>
                <a:gd name="connsiteX5" fmla="*/ 8912579 w 9071468"/>
                <a:gd name="connsiteY5" fmla="*/ 953316 h 953316"/>
                <a:gd name="connsiteX6" fmla="*/ 158889 w 9071468"/>
                <a:gd name="connsiteY6" fmla="*/ 953316 h 953316"/>
                <a:gd name="connsiteX7" fmla="*/ 0 w 9071468"/>
                <a:gd name="connsiteY7" fmla="*/ 794427 h 953316"/>
                <a:gd name="connsiteX8" fmla="*/ 0 w 9071468"/>
                <a:gd name="connsiteY8" fmla="*/ 158889 h 953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1468" h="953316">
                  <a:moveTo>
                    <a:pt x="0" y="158889"/>
                  </a:moveTo>
                  <a:cubicBezTo>
                    <a:pt x="0" y="71137"/>
                    <a:pt x="71137" y="0"/>
                    <a:pt x="158889" y="0"/>
                  </a:cubicBezTo>
                  <a:lnTo>
                    <a:pt x="8912579" y="0"/>
                  </a:lnTo>
                  <a:cubicBezTo>
                    <a:pt x="9000331" y="0"/>
                    <a:pt x="9071468" y="71137"/>
                    <a:pt x="9071468" y="158889"/>
                  </a:cubicBezTo>
                  <a:lnTo>
                    <a:pt x="9071468" y="794427"/>
                  </a:lnTo>
                  <a:cubicBezTo>
                    <a:pt x="9071468" y="882179"/>
                    <a:pt x="9000331" y="953316"/>
                    <a:pt x="8912579" y="953316"/>
                  </a:cubicBezTo>
                  <a:lnTo>
                    <a:pt x="158889" y="953316"/>
                  </a:lnTo>
                  <a:cubicBezTo>
                    <a:pt x="71137" y="953316"/>
                    <a:pt x="0" y="882179"/>
                    <a:pt x="0" y="794427"/>
                  </a:cubicBezTo>
                  <a:lnTo>
                    <a:pt x="0" y="158889"/>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89752" tIns="46537" rIns="389752" bIns="46537" numCol="1" spcCol="1270" anchor="ctr" anchorCtr="0">
              <a:noAutofit/>
            </a:bodyPr>
            <a:lstStyle/>
            <a:p>
              <a:pPr marL="0" lvl="0" indent="0" algn="l" defTabSz="1066800" rtl="0">
                <a:lnSpc>
                  <a:spcPct val="90000"/>
                </a:lnSpc>
                <a:spcBef>
                  <a:spcPct val="0"/>
                </a:spcBef>
                <a:spcAft>
                  <a:spcPct val="35000"/>
                </a:spcAft>
                <a:buNone/>
              </a:pPr>
              <a:r>
                <a:rPr lang="en-GB" sz="2400" kern="1200" dirty="0"/>
                <a:t>• Humanizirati virtualno okruženje.</a:t>
              </a:r>
              <a:endParaRPr lang="es-ES" sz="2400" kern="1200" dirty="0"/>
            </a:p>
          </p:txBody>
        </p:sp>
        <p:sp>
          <p:nvSpPr>
            <p:cNvPr id="27" name="Rectángulo 26">
              <a:extLst>
                <a:ext uri="{FF2B5EF4-FFF2-40B4-BE49-F238E27FC236}">
                  <a16:creationId xmlns:a16="http://schemas.microsoft.com/office/drawing/2014/main" id="{1DADA73E-A970-4662-BB12-80D3858485F7}"/>
                </a:ext>
              </a:extLst>
            </p:cNvPr>
            <p:cNvSpPr/>
            <p:nvPr/>
          </p:nvSpPr>
          <p:spPr>
            <a:xfrm>
              <a:off x="4225636" y="4608793"/>
              <a:ext cx="10439976" cy="203506"/>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Forma libre: forma 27">
              <a:extLst>
                <a:ext uri="{FF2B5EF4-FFF2-40B4-BE49-F238E27FC236}">
                  <a16:creationId xmlns:a16="http://schemas.microsoft.com/office/drawing/2014/main" id="{4B66F63C-7165-4C35-9F61-8AC73F74553F}"/>
                </a:ext>
              </a:extLst>
            </p:cNvPr>
            <p:cNvSpPr/>
            <p:nvPr/>
          </p:nvSpPr>
          <p:spPr>
            <a:xfrm>
              <a:off x="4949143" y="3832596"/>
              <a:ext cx="10129092" cy="953316"/>
            </a:xfrm>
            <a:custGeom>
              <a:avLst/>
              <a:gdLst>
                <a:gd name="connsiteX0" fmla="*/ 0 w 9071468"/>
                <a:gd name="connsiteY0" fmla="*/ 158889 h 953316"/>
                <a:gd name="connsiteX1" fmla="*/ 158889 w 9071468"/>
                <a:gd name="connsiteY1" fmla="*/ 0 h 953316"/>
                <a:gd name="connsiteX2" fmla="*/ 8912579 w 9071468"/>
                <a:gd name="connsiteY2" fmla="*/ 0 h 953316"/>
                <a:gd name="connsiteX3" fmla="*/ 9071468 w 9071468"/>
                <a:gd name="connsiteY3" fmla="*/ 158889 h 953316"/>
                <a:gd name="connsiteX4" fmla="*/ 9071468 w 9071468"/>
                <a:gd name="connsiteY4" fmla="*/ 794427 h 953316"/>
                <a:gd name="connsiteX5" fmla="*/ 8912579 w 9071468"/>
                <a:gd name="connsiteY5" fmla="*/ 953316 h 953316"/>
                <a:gd name="connsiteX6" fmla="*/ 158889 w 9071468"/>
                <a:gd name="connsiteY6" fmla="*/ 953316 h 953316"/>
                <a:gd name="connsiteX7" fmla="*/ 0 w 9071468"/>
                <a:gd name="connsiteY7" fmla="*/ 794427 h 953316"/>
                <a:gd name="connsiteX8" fmla="*/ 0 w 9071468"/>
                <a:gd name="connsiteY8" fmla="*/ 158889 h 953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1468" h="953316">
                  <a:moveTo>
                    <a:pt x="0" y="158889"/>
                  </a:moveTo>
                  <a:cubicBezTo>
                    <a:pt x="0" y="71137"/>
                    <a:pt x="71137" y="0"/>
                    <a:pt x="158889" y="0"/>
                  </a:cubicBezTo>
                  <a:lnTo>
                    <a:pt x="8912579" y="0"/>
                  </a:lnTo>
                  <a:cubicBezTo>
                    <a:pt x="9000331" y="0"/>
                    <a:pt x="9071468" y="71137"/>
                    <a:pt x="9071468" y="158889"/>
                  </a:cubicBezTo>
                  <a:lnTo>
                    <a:pt x="9071468" y="794427"/>
                  </a:lnTo>
                  <a:cubicBezTo>
                    <a:pt x="9071468" y="882179"/>
                    <a:pt x="9000331" y="953316"/>
                    <a:pt x="8912579" y="953316"/>
                  </a:cubicBezTo>
                  <a:lnTo>
                    <a:pt x="158889" y="953316"/>
                  </a:lnTo>
                  <a:cubicBezTo>
                    <a:pt x="71137" y="953316"/>
                    <a:pt x="0" y="882179"/>
                    <a:pt x="0" y="794427"/>
                  </a:cubicBezTo>
                  <a:lnTo>
                    <a:pt x="0" y="158889"/>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89752" tIns="46537" rIns="389752" bIns="46537" numCol="1" spcCol="1270" anchor="ctr" anchorCtr="0">
              <a:noAutofit/>
            </a:bodyPr>
            <a:lstStyle/>
            <a:p>
              <a:pPr marL="0" lvl="0" indent="0" algn="l" defTabSz="1066800" rtl="0">
                <a:lnSpc>
                  <a:spcPct val="90000"/>
                </a:lnSpc>
                <a:spcBef>
                  <a:spcPct val="0"/>
                </a:spcBef>
                <a:spcAft>
                  <a:spcPct val="35000"/>
                </a:spcAft>
                <a:buNone/>
              </a:pPr>
              <a:r>
                <a:rPr lang="en-GB" sz="2400" kern="1200" dirty="0"/>
                <a:t>• Otvorite pouzdane komunikacijske kanale u virtualnom okruženju i naučite svoj tim kako koristiti te kanale za vlastitu korist.</a:t>
              </a:r>
              <a:endParaRPr lang="es-ES" sz="2400" kern="1200" dirty="0"/>
            </a:p>
          </p:txBody>
        </p:sp>
        <p:sp>
          <p:nvSpPr>
            <p:cNvPr id="29" name="Rectángulo 28">
              <a:extLst>
                <a:ext uri="{FF2B5EF4-FFF2-40B4-BE49-F238E27FC236}">
                  <a16:creationId xmlns:a16="http://schemas.microsoft.com/office/drawing/2014/main" id="{ADC8308B-8206-4190-8529-5C74187D32CC}"/>
                </a:ext>
              </a:extLst>
            </p:cNvPr>
            <p:cNvSpPr/>
            <p:nvPr/>
          </p:nvSpPr>
          <p:spPr>
            <a:xfrm>
              <a:off x="4225636" y="5653296"/>
              <a:ext cx="10439976" cy="203506"/>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Forma libre: forma 29">
              <a:extLst>
                <a:ext uri="{FF2B5EF4-FFF2-40B4-BE49-F238E27FC236}">
                  <a16:creationId xmlns:a16="http://schemas.microsoft.com/office/drawing/2014/main" id="{B3C91BEB-4C47-4A98-A417-D2A3942A1D60}"/>
                </a:ext>
              </a:extLst>
            </p:cNvPr>
            <p:cNvSpPr/>
            <p:nvPr/>
          </p:nvSpPr>
          <p:spPr>
            <a:xfrm>
              <a:off x="4949143" y="4877099"/>
              <a:ext cx="10129092" cy="953316"/>
            </a:xfrm>
            <a:custGeom>
              <a:avLst/>
              <a:gdLst>
                <a:gd name="connsiteX0" fmla="*/ 0 w 9071468"/>
                <a:gd name="connsiteY0" fmla="*/ 158889 h 953316"/>
                <a:gd name="connsiteX1" fmla="*/ 158889 w 9071468"/>
                <a:gd name="connsiteY1" fmla="*/ 0 h 953316"/>
                <a:gd name="connsiteX2" fmla="*/ 8912579 w 9071468"/>
                <a:gd name="connsiteY2" fmla="*/ 0 h 953316"/>
                <a:gd name="connsiteX3" fmla="*/ 9071468 w 9071468"/>
                <a:gd name="connsiteY3" fmla="*/ 158889 h 953316"/>
                <a:gd name="connsiteX4" fmla="*/ 9071468 w 9071468"/>
                <a:gd name="connsiteY4" fmla="*/ 794427 h 953316"/>
                <a:gd name="connsiteX5" fmla="*/ 8912579 w 9071468"/>
                <a:gd name="connsiteY5" fmla="*/ 953316 h 953316"/>
                <a:gd name="connsiteX6" fmla="*/ 158889 w 9071468"/>
                <a:gd name="connsiteY6" fmla="*/ 953316 h 953316"/>
                <a:gd name="connsiteX7" fmla="*/ 0 w 9071468"/>
                <a:gd name="connsiteY7" fmla="*/ 794427 h 953316"/>
                <a:gd name="connsiteX8" fmla="*/ 0 w 9071468"/>
                <a:gd name="connsiteY8" fmla="*/ 158889 h 953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1468" h="953316">
                  <a:moveTo>
                    <a:pt x="0" y="158889"/>
                  </a:moveTo>
                  <a:cubicBezTo>
                    <a:pt x="0" y="71137"/>
                    <a:pt x="71137" y="0"/>
                    <a:pt x="158889" y="0"/>
                  </a:cubicBezTo>
                  <a:lnTo>
                    <a:pt x="8912579" y="0"/>
                  </a:lnTo>
                  <a:cubicBezTo>
                    <a:pt x="9000331" y="0"/>
                    <a:pt x="9071468" y="71137"/>
                    <a:pt x="9071468" y="158889"/>
                  </a:cubicBezTo>
                  <a:lnTo>
                    <a:pt x="9071468" y="794427"/>
                  </a:lnTo>
                  <a:cubicBezTo>
                    <a:pt x="9071468" y="882179"/>
                    <a:pt x="9000331" y="953316"/>
                    <a:pt x="8912579" y="953316"/>
                  </a:cubicBezTo>
                  <a:lnTo>
                    <a:pt x="158889" y="953316"/>
                  </a:lnTo>
                  <a:cubicBezTo>
                    <a:pt x="71137" y="953316"/>
                    <a:pt x="0" y="882179"/>
                    <a:pt x="0" y="794427"/>
                  </a:cubicBezTo>
                  <a:lnTo>
                    <a:pt x="0" y="158889"/>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89752" tIns="46537" rIns="389752" bIns="46537" numCol="1" spcCol="1270" anchor="ctr" anchorCtr="0">
              <a:noAutofit/>
            </a:bodyPr>
            <a:lstStyle/>
            <a:p>
              <a:pPr marL="0" lvl="0" indent="0" algn="l" defTabSz="1066800" rtl="0">
                <a:lnSpc>
                  <a:spcPct val="90000"/>
                </a:lnSpc>
                <a:spcBef>
                  <a:spcPct val="0"/>
                </a:spcBef>
                <a:spcAft>
                  <a:spcPct val="35000"/>
                </a:spcAft>
                <a:buNone/>
              </a:pPr>
              <a:r>
                <a:rPr lang="en-GB" sz="2400" kern="1200" dirty="0"/>
                <a:t>• Jačati motivaciju i povjerenje u radni tim.</a:t>
              </a:r>
              <a:endParaRPr lang="es-ES" sz="2400" kern="1200" dirty="0"/>
            </a:p>
          </p:txBody>
        </p:sp>
      </p:grpSp>
      <p:grpSp>
        <p:nvGrpSpPr>
          <p:cNvPr id="22" name="Grupo 21">
            <a:extLst>
              <a:ext uri="{FF2B5EF4-FFF2-40B4-BE49-F238E27FC236}">
                <a16:creationId xmlns:a16="http://schemas.microsoft.com/office/drawing/2014/main" id="{749978B0-7332-4713-A479-8056B5DE75F1}"/>
              </a:ext>
            </a:extLst>
          </p:cNvPr>
          <p:cNvGrpSpPr/>
          <p:nvPr/>
        </p:nvGrpSpPr>
        <p:grpSpPr>
          <a:xfrm>
            <a:off x="903420" y="6438987"/>
            <a:ext cx="11136180" cy="1671716"/>
            <a:chOff x="4225636" y="6022434"/>
            <a:chExt cx="10896600" cy="1864266"/>
          </a:xfrm>
        </p:grpSpPr>
        <p:sp>
          <p:nvSpPr>
            <p:cNvPr id="23" name="Rectángulo 22">
              <a:extLst>
                <a:ext uri="{FF2B5EF4-FFF2-40B4-BE49-F238E27FC236}">
                  <a16:creationId xmlns:a16="http://schemas.microsoft.com/office/drawing/2014/main" id="{785C6D77-AC5D-4F87-9694-56BD87C2B303}"/>
                </a:ext>
              </a:extLst>
            </p:cNvPr>
            <p:cNvSpPr/>
            <p:nvPr/>
          </p:nvSpPr>
          <p:spPr>
            <a:xfrm>
              <a:off x="4225636" y="7643503"/>
              <a:ext cx="10471179" cy="243197"/>
            </a:xfrm>
            <a:prstGeom prst="rect">
              <a:avLst/>
            </a:prstGeom>
            <a:no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4" name="Forma libre: forma 23">
              <a:extLst>
                <a:ext uri="{FF2B5EF4-FFF2-40B4-BE49-F238E27FC236}">
                  <a16:creationId xmlns:a16="http://schemas.microsoft.com/office/drawing/2014/main" id="{56EDA747-9574-473F-975D-5F8D77D496EA}"/>
                </a:ext>
              </a:extLst>
            </p:cNvPr>
            <p:cNvSpPr/>
            <p:nvPr/>
          </p:nvSpPr>
          <p:spPr>
            <a:xfrm>
              <a:off x="4912154" y="7040697"/>
              <a:ext cx="10210082" cy="797467"/>
            </a:xfrm>
            <a:custGeom>
              <a:avLst/>
              <a:gdLst>
                <a:gd name="connsiteX0" fmla="*/ 0 w 5339679"/>
                <a:gd name="connsiteY0" fmla="*/ 29521 h 177120"/>
                <a:gd name="connsiteX1" fmla="*/ 29521 w 5339679"/>
                <a:gd name="connsiteY1" fmla="*/ 0 h 177120"/>
                <a:gd name="connsiteX2" fmla="*/ 5310158 w 5339679"/>
                <a:gd name="connsiteY2" fmla="*/ 0 h 177120"/>
                <a:gd name="connsiteX3" fmla="*/ 5339679 w 5339679"/>
                <a:gd name="connsiteY3" fmla="*/ 29521 h 177120"/>
                <a:gd name="connsiteX4" fmla="*/ 5339679 w 5339679"/>
                <a:gd name="connsiteY4" fmla="*/ 147599 h 177120"/>
                <a:gd name="connsiteX5" fmla="*/ 5310158 w 5339679"/>
                <a:gd name="connsiteY5" fmla="*/ 177120 h 177120"/>
                <a:gd name="connsiteX6" fmla="*/ 29521 w 5339679"/>
                <a:gd name="connsiteY6" fmla="*/ 177120 h 177120"/>
                <a:gd name="connsiteX7" fmla="*/ 0 w 5339679"/>
                <a:gd name="connsiteY7" fmla="*/ 147599 h 177120"/>
                <a:gd name="connsiteX8" fmla="*/ 0 w 5339679"/>
                <a:gd name="connsiteY8" fmla="*/ 29521 h 17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39679" h="177120">
                  <a:moveTo>
                    <a:pt x="0" y="29521"/>
                  </a:moveTo>
                  <a:cubicBezTo>
                    <a:pt x="0" y="13217"/>
                    <a:pt x="13217" y="0"/>
                    <a:pt x="29521" y="0"/>
                  </a:cubicBezTo>
                  <a:lnTo>
                    <a:pt x="5310158" y="0"/>
                  </a:lnTo>
                  <a:cubicBezTo>
                    <a:pt x="5326462" y="0"/>
                    <a:pt x="5339679" y="13217"/>
                    <a:pt x="5339679" y="29521"/>
                  </a:cubicBezTo>
                  <a:lnTo>
                    <a:pt x="5339679" y="147599"/>
                  </a:lnTo>
                  <a:cubicBezTo>
                    <a:pt x="5339679" y="163903"/>
                    <a:pt x="5326462" y="177120"/>
                    <a:pt x="5310158" y="177120"/>
                  </a:cubicBezTo>
                  <a:lnTo>
                    <a:pt x="29521" y="177120"/>
                  </a:lnTo>
                  <a:cubicBezTo>
                    <a:pt x="13217" y="177120"/>
                    <a:pt x="0" y="163903"/>
                    <a:pt x="0" y="147599"/>
                  </a:cubicBezTo>
                  <a:lnTo>
                    <a:pt x="0" y="2952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10473" tIns="8646" rIns="210473" bIns="8646" numCol="1" spcCol="1270" anchor="ctr" anchorCtr="0">
              <a:noAutofit/>
            </a:bodyPr>
            <a:lstStyle/>
            <a:p>
              <a:pPr marL="0" lvl="0" indent="0" algn="l" defTabSz="266700" rtl="0">
                <a:lnSpc>
                  <a:spcPct val="90000"/>
                </a:lnSpc>
                <a:spcBef>
                  <a:spcPct val="0"/>
                </a:spcBef>
                <a:spcAft>
                  <a:spcPct val="35000"/>
                </a:spcAft>
                <a:buNone/>
              </a:pPr>
              <a:r>
                <a:rPr lang="en-GB" sz="2400" kern="1200" dirty="0"/>
                <a:t>• Jača autonomiju i osnaživanje u timu.</a:t>
              </a:r>
              <a:endParaRPr lang="es-ES" sz="2400" kern="1200" dirty="0"/>
            </a:p>
          </p:txBody>
        </p:sp>
        <p:sp>
          <p:nvSpPr>
            <p:cNvPr id="40" name="Rectángulo 39">
              <a:extLst>
                <a:ext uri="{FF2B5EF4-FFF2-40B4-BE49-F238E27FC236}">
                  <a16:creationId xmlns:a16="http://schemas.microsoft.com/office/drawing/2014/main" id="{13218002-303C-4C17-AA17-E73EA86A2146}"/>
                </a:ext>
              </a:extLst>
            </p:cNvPr>
            <p:cNvSpPr/>
            <p:nvPr/>
          </p:nvSpPr>
          <p:spPr>
            <a:xfrm>
              <a:off x="4225636" y="6697798"/>
              <a:ext cx="10439976" cy="203506"/>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41" name="Forma libre: forma 40">
              <a:extLst>
                <a:ext uri="{FF2B5EF4-FFF2-40B4-BE49-F238E27FC236}">
                  <a16:creationId xmlns:a16="http://schemas.microsoft.com/office/drawing/2014/main" id="{7FE68C88-D71B-4120-911E-ADFCF72CC4E5}"/>
                </a:ext>
              </a:extLst>
            </p:cNvPr>
            <p:cNvSpPr/>
            <p:nvPr/>
          </p:nvSpPr>
          <p:spPr>
            <a:xfrm>
              <a:off x="4949143" y="6022434"/>
              <a:ext cx="10129092" cy="797466"/>
            </a:xfrm>
            <a:custGeom>
              <a:avLst/>
              <a:gdLst>
                <a:gd name="connsiteX0" fmla="*/ 0 w 9071468"/>
                <a:gd name="connsiteY0" fmla="*/ 158889 h 953316"/>
                <a:gd name="connsiteX1" fmla="*/ 158889 w 9071468"/>
                <a:gd name="connsiteY1" fmla="*/ 0 h 953316"/>
                <a:gd name="connsiteX2" fmla="*/ 8912579 w 9071468"/>
                <a:gd name="connsiteY2" fmla="*/ 0 h 953316"/>
                <a:gd name="connsiteX3" fmla="*/ 9071468 w 9071468"/>
                <a:gd name="connsiteY3" fmla="*/ 158889 h 953316"/>
                <a:gd name="connsiteX4" fmla="*/ 9071468 w 9071468"/>
                <a:gd name="connsiteY4" fmla="*/ 794427 h 953316"/>
                <a:gd name="connsiteX5" fmla="*/ 8912579 w 9071468"/>
                <a:gd name="connsiteY5" fmla="*/ 953316 h 953316"/>
                <a:gd name="connsiteX6" fmla="*/ 158889 w 9071468"/>
                <a:gd name="connsiteY6" fmla="*/ 953316 h 953316"/>
                <a:gd name="connsiteX7" fmla="*/ 0 w 9071468"/>
                <a:gd name="connsiteY7" fmla="*/ 794427 h 953316"/>
                <a:gd name="connsiteX8" fmla="*/ 0 w 9071468"/>
                <a:gd name="connsiteY8" fmla="*/ 158889 h 953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1468" h="953316">
                  <a:moveTo>
                    <a:pt x="0" y="158889"/>
                  </a:moveTo>
                  <a:cubicBezTo>
                    <a:pt x="0" y="71137"/>
                    <a:pt x="71137" y="0"/>
                    <a:pt x="158889" y="0"/>
                  </a:cubicBezTo>
                  <a:lnTo>
                    <a:pt x="8912579" y="0"/>
                  </a:lnTo>
                  <a:cubicBezTo>
                    <a:pt x="9000331" y="0"/>
                    <a:pt x="9071468" y="71137"/>
                    <a:pt x="9071468" y="158889"/>
                  </a:cubicBezTo>
                  <a:lnTo>
                    <a:pt x="9071468" y="794427"/>
                  </a:lnTo>
                  <a:cubicBezTo>
                    <a:pt x="9071468" y="882179"/>
                    <a:pt x="9000331" y="953316"/>
                    <a:pt x="8912579" y="953316"/>
                  </a:cubicBezTo>
                  <a:lnTo>
                    <a:pt x="158889" y="953316"/>
                  </a:lnTo>
                  <a:cubicBezTo>
                    <a:pt x="71137" y="953316"/>
                    <a:pt x="0" y="882179"/>
                    <a:pt x="0" y="794427"/>
                  </a:cubicBezTo>
                  <a:lnTo>
                    <a:pt x="0" y="158889"/>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89752" tIns="46537" rIns="389752" bIns="46537" numCol="1" spcCol="1270" anchor="ctr" anchorCtr="0">
              <a:noAutofit/>
            </a:bodyPr>
            <a:lstStyle/>
            <a:p>
              <a:pPr marL="0" lvl="0" indent="0" algn="l" defTabSz="1066800" rtl="0">
                <a:lnSpc>
                  <a:spcPct val="90000"/>
                </a:lnSpc>
                <a:spcBef>
                  <a:spcPct val="0"/>
                </a:spcBef>
                <a:spcAft>
                  <a:spcPct val="35000"/>
                </a:spcAft>
                <a:buNone/>
              </a:pPr>
              <a:r>
                <a:rPr lang="en-GB" sz="2400" kern="1200" dirty="0"/>
                <a:t>• Aktivira sinergiju među članovima tima.</a:t>
              </a:r>
              <a:endParaRPr lang="es-ES" sz="2400" kern="1200" dirty="0"/>
            </a:p>
          </p:txBody>
        </p:sp>
      </p:grpSp>
    </p:spTree>
    <p:extLst>
      <p:ext uri="{BB962C8B-B14F-4D97-AF65-F5344CB8AC3E}">
        <p14:creationId xmlns:p14="http://schemas.microsoft.com/office/powerpoint/2010/main" val="11797467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4"/>
                                        </p:tgtEl>
                                        <p:attrNameLst>
                                          <p:attrName>style.visibility</p:attrName>
                                        </p:attrNameLst>
                                      </p:cBhvr>
                                      <p:to>
                                        <p:strVal val="visible"/>
                                      </p:to>
                                    </p:set>
                                    <p:animEffect transition="in" filter="barn(inVertical)">
                                      <p:cBhvr>
                                        <p:cTn id="20" dur="500"/>
                                        <p:tgtEl>
                                          <p:spTgt spid="34"/>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barn(inVertical)">
                                      <p:cBhvr>
                                        <p:cTn id="2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pSp>
        <p:nvGrpSpPr>
          <p:cNvPr id="3" name="Grupo 2">
            <a:extLst>
              <a:ext uri="{FF2B5EF4-FFF2-40B4-BE49-F238E27FC236}">
                <a16:creationId xmlns:a16="http://schemas.microsoft.com/office/drawing/2014/main" id="{7CA12E3E-977C-46D4-B374-D3F8440DB720}"/>
              </a:ext>
            </a:extLst>
          </p:cNvPr>
          <p:cNvGrpSpPr/>
          <p:nvPr/>
        </p:nvGrpSpPr>
        <p:grpSpPr>
          <a:xfrm>
            <a:off x="762000" y="2208758"/>
            <a:ext cx="10820399" cy="2160363"/>
            <a:chOff x="762001" y="4359920"/>
            <a:chExt cx="10820399" cy="610260"/>
          </a:xfrm>
        </p:grpSpPr>
        <p:sp>
          <p:nvSpPr>
            <p:cNvPr id="5" name="Rectángulo 4">
              <a:extLst>
                <a:ext uri="{FF2B5EF4-FFF2-40B4-BE49-F238E27FC236}">
                  <a16:creationId xmlns:a16="http://schemas.microsoft.com/office/drawing/2014/main" id="{1148870E-CC46-4EA5-8CC1-67D599337ED8}"/>
                </a:ext>
              </a:extLst>
            </p:cNvPr>
            <p:cNvSpPr/>
            <p:nvPr/>
          </p:nvSpPr>
          <p:spPr>
            <a:xfrm>
              <a:off x="762001" y="4575170"/>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Forma libre: forma 5">
              <a:extLst>
                <a:ext uri="{FF2B5EF4-FFF2-40B4-BE49-F238E27FC236}">
                  <a16:creationId xmlns:a16="http://schemas.microsoft.com/office/drawing/2014/main" id="{A40AD922-A06B-4C70-A577-256D6CE23E06}"/>
                </a:ext>
              </a:extLst>
            </p:cNvPr>
            <p:cNvSpPr/>
            <p:nvPr/>
          </p:nvSpPr>
          <p:spPr>
            <a:xfrm>
              <a:off x="1343544" y="435992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0" lvl="0" indent="0" algn="l" defTabSz="311150" rtl="0">
                <a:lnSpc>
                  <a:spcPct val="90000"/>
                </a:lnSpc>
                <a:spcBef>
                  <a:spcPct val="0"/>
                </a:spcBef>
                <a:spcAft>
                  <a:spcPct val="35000"/>
                </a:spcAft>
                <a:buNone/>
              </a:pPr>
              <a:r>
                <a:rPr lang="en-GB" sz="2400" kern="1200" dirty="0"/>
                <a:t>• Obrazuje i osposobljava virtualni tim tako da svi znaju svoje dužnosti i odgovornosti, omogućujući im da unaprijede kvalitetu svog rada.</a:t>
              </a:r>
              <a:endParaRPr lang="es-ES" sz="2400" kern="1200" dirty="0"/>
            </a:p>
          </p:txBody>
        </p:sp>
        <p:sp>
          <p:nvSpPr>
            <p:cNvPr id="11" name="Rectángulo 10">
              <a:extLst>
                <a:ext uri="{FF2B5EF4-FFF2-40B4-BE49-F238E27FC236}">
                  <a16:creationId xmlns:a16="http://schemas.microsoft.com/office/drawing/2014/main" id="{451ACDC3-0EB9-4567-AE92-43A90D1EEE15}"/>
                </a:ext>
              </a:extLst>
            </p:cNvPr>
            <p:cNvSpPr/>
            <p:nvPr/>
          </p:nvSpPr>
          <p:spPr>
            <a:xfrm>
              <a:off x="762001" y="4892689"/>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C094E04A-4712-4065-898B-12984662A01A}"/>
                </a:ext>
              </a:extLst>
            </p:cNvPr>
            <p:cNvSpPr/>
            <p:nvPr/>
          </p:nvSpPr>
          <p:spPr>
            <a:xfrm>
              <a:off x="1343544" y="467744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0" lvl="0" indent="0" algn="l" defTabSz="311150" rtl="0">
                <a:lnSpc>
                  <a:spcPct val="90000"/>
                </a:lnSpc>
                <a:spcBef>
                  <a:spcPct val="0"/>
                </a:spcBef>
                <a:spcAft>
                  <a:spcPct val="35000"/>
                </a:spcAft>
                <a:buNone/>
              </a:pPr>
              <a:r>
                <a:rPr lang="en-GB" sz="2400" kern="1200" dirty="0"/>
                <a:t>• Koristite pouzdane i prikladne alate za svoje radno okruženje i svoj tim. To će pomoći u održavanju većeg osjećaja zajedništva i provođenju sve učinkovitijih procesa.</a:t>
              </a:r>
              <a:endParaRPr lang="es-ES" sz="2400" kern="1200" dirty="0"/>
            </a:p>
          </p:txBody>
        </p:sp>
      </p:grpSp>
      <p:sp>
        <p:nvSpPr>
          <p:cNvPr id="9" name="object 3">
            <a:extLst>
              <a:ext uri="{FF2B5EF4-FFF2-40B4-BE49-F238E27FC236}">
                <a16:creationId xmlns:a16="http://schemas.microsoft.com/office/drawing/2014/main" id="{C51785D9-E540-4715-98D3-603A2BA9AECC}"/>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grpSp>
        <p:nvGrpSpPr>
          <p:cNvPr id="20" name="Grupo 19">
            <a:extLst>
              <a:ext uri="{FF2B5EF4-FFF2-40B4-BE49-F238E27FC236}">
                <a16:creationId xmlns:a16="http://schemas.microsoft.com/office/drawing/2014/main" id="{D84381BF-9ED8-4486-B926-4B0F44DED9F8}"/>
              </a:ext>
            </a:extLst>
          </p:cNvPr>
          <p:cNvGrpSpPr/>
          <p:nvPr/>
        </p:nvGrpSpPr>
        <p:grpSpPr>
          <a:xfrm>
            <a:off x="762000" y="4534565"/>
            <a:ext cx="10820399" cy="3284406"/>
            <a:chOff x="762001" y="4994960"/>
            <a:chExt cx="10820399" cy="927780"/>
          </a:xfrm>
        </p:grpSpPr>
        <p:sp>
          <p:nvSpPr>
            <p:cNvPr id="25" name="Rectángulo 24">
              <a:extLst>
                <a:ext uri="{FF2B5EF4-FFF2-40B4-BE49-F238E27FC236}">
                  <a16:creationId xmlns:a16="http://schemas.microsoft.com/office/drawing/2014/main" id="{A6E692D2-1A35-4BF2-98D9-DE864D32CD90}"/>
                </a:ext>
              </a:extLst>
            </p:cNvPr>
            <p:cNvSpPr/>
            <p:nvPr/>
          </p:nvSpPr>
          <p:spPr>
            <a:xfrm>
              <a:off x="762001" y="5210209"/>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6" name="Forma libre: forma 25">
              <a:extLst>
                <a:ext uri="{FF2B5EF4-FFF2-40B4-BE49-F238E27FC236}">
                  <a16:creationId xmlns:a16="http://schemas.microsoft.com/office/drawing/2014/main" id="{F1B5DE9D-E994-4CA5-8F93-4EBE874E3333}"/>
                </a:ext>
              </a:extLst>
            </p:cNvPr>
            <p:cNvSpPr/>
            <p:nvPr/>
          </p:nvSpPr>
          <p:spPr>
            <a:xfrm>
              <a:off x="1343544" y="499496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0" lvl="0" indent="0" algn="l" defTabSz="311150" rtl="0">
                <a:lnSpc>
                  <a:spcPct val="90000"/>
                </a:lnSpc>
                <a:spcBef>
                  <a:spcPct val="0"/>
                </a:spcBef>
                <a:spcAft>
                  <a:spcPct val="35000"/>
                </a:spcAft>
                <a:buNone/>
              </a:pPr>
              <a:r>
                <a:rPr lang="en-GB" sz="2400" kern="1200"/>
                <a:t>• Izvedite proces povratnih informacija kako biste popratili i obogatili svačiji rad. </a:t>
              </a:r>
              <a:endParaRPr lang="es-ES" sz="2400" kern="1200"/>
            </a:p>
          </p:txBody>
        </p:sp>
        <p:sp>
          <p:nvSpPr>
            <p:cNvPr id="27" name="Rectángulo 26">
              <a:extLst>
                <a:ext uri="{FF2B5EF4-FFF2-40B4-BE49-F238E27FC236}">
                  <a16:creationId xmlns:a16="http://schemas.microsoft.com/office/drawing/2014/main" id="{81CE3D49-EE2A-4895-A414-3B76641FDCF3}"/>
                </a:ext>
              </a:extLst>
            </p:cNvPr>
            <p:cNvSpPr/>
            <p:nvPr/>
          </p:nvSpPr>
          <p:spPr>
            <a:xfrm>
              <a:off x="762001" y="5527729"/>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Forma libre: forma 27">
              <a:extLst>
                <a:ext uri="{FF2B5EF4-FFF2-40B4-BE49-F238E27FC236}">
                  <a16:creationId xmlns:a16="http://schemas.microsoft.com/office/drawing/2014/main" id="{B05943AD-3626-4B2B-8041-A19A95B8BAE5}"/>
                </a:ext>
              </a:extLst>
            </p:cNvPr>
            <p:cNvSpPr/>
            <p:nvPr/>
          </p:nvSpPr>
          <p:spPr>
            <a:xfrm>
              <a:off x="1343544" y="531248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0" lvl="0" indent="0" algn="l" defTabSz="311150" rtl="0">
                <a:lnSpc>
                  <a:spcPct val="90000"/>
                </a:lnSpc>
                <a:spcBef>
                  <a:spcPct val="0"/>
                </a:spcBef>
                <a:spcAft>
                  <a:spcPct val="35000"/>
                </a:spcAft>
                <a:buNone/>
              </a:pPr>
              <a:r>
                <a:rPr lang="en-GB" sz="2400" kern="1200"/>
                <a:t>• Unaprijed uspostavite i odredite rasporede sastanaka i njihovo trajanje, kako ne bi došlo do zastoja u komunikaciji među timom i da su svi spremni i dostupni za tu svrhu.</a:t>
              </a:r>
              <a:endParaRPr lang="es-ES" sz="2400" kern="1200"/>
            </a:p>
          </p:txBody>
        </p:sp>
        <p:sp>
          <p:nvSpPr>
            <p:cNvPr id="29" name="Rectángulo 28">
              <a:extLst>
                <a:ext uri="{FF2B5EF4-FFF2-40B4-BE49-F238E27FC236}">
                  <a16:creationId xmlns:a16="http://schemas.microsoft.com/office/drawing/2014/main" id="{9002997A-109B-474F-AD3E-5D9381A80965}"/>
                </a:ext>
              </a:extLst>
            </p:cNvPr>
            <p:cNvSpPr/>
            <p:nvPr/>
          </p:nvSpPr>
          <p:spPr>
            <a:xfrm>
              <a:off x="762001" y="5845249"/>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Forma libre: forma 29">
              <a:extLst>
                <a:ext uri="{FF2B5EF4-FFF2-40B4-BE49-F238E27FC236}">
                  <a16:creationId xmlns:a16="http://schemas.microsoft.com/office/drawing/2014/main" id="{DF007F0D-5410-4B1A-BC08-E9292E7B6212}"/>
                </a:ext>
              </a:extLst>
            </p:cNvPr>
            <p:cNvSpPr/>
            <p:nvPr/>
          </p:nvSpPr>
          <p:spPr>
            <a:xfrm>
              <a:off x="1343544" y="563000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0" lvl="0" indent="0" algn="l" defTabSz="311150" rtl="0">
                <a:lnSpc>
                  <a:spcPct val="90000"/>
                </a:lnSpc>
                <a:spcBef>
                  <a:spcPct val="0"/>
                </a:spcBef>
                <a:spcAft>
                  <a:spcPct val="35000"/>
                </a:spcAft>
                <a:buNone/>
              </a:pPr>
              <a:r>
                <a:rPr lang="en-GB" sz="2400" kern="1200" dirty="0"/>
                <a:t>• Implementirajte jasne radne uvjete i izmjene dizajnirane samo za vaš virtualni tim.</a:t>
              </a:r>
              <a:endParaRPr lang="es-ES" sz="2400" kern="1200" dirty="0"/>
            </a:p>
          </p:txBody>
        </p:sp>
      </p:grpSp>
    </p:spTree>
    <p:extLst>
      <p:ext uri="{BB962C8B-B14F-4D97-AF65-F5344CB8AC3E}">
        <p14:creationId xmlns:p14="http://schemas.microsoft.com/office/powerpoint/2010/main" val="426907236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barn(inVertical)">
                                      <p:cBhvr>
                                        <p:cTn id="2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pSp>
        <p:nvGrpSpPr>
          <p:cNvPr id="3" name="Grupo 2">
            <a:extLst>
              <a:ext uri="{FF2B5EF4-FFF2-40B4-BE49-F238E27FC236}">
                <a16:creationId xmlns:a16="http://schemas.microsoft.com/office/drawing/2014/main" id="{ADA4BD4A-368C-43DC-BC36-26D832CE5321}"/>
              </a:ext>
            </a:extLst>
          </p:cNvPr>
          <p:cNvGrpSpPr/>
          <p:nvPr/>
        </p:nvGrpSpPr>
        <p:grpSpPr>
          <a:xfrm>
            <a:off x="914400" y="2000466"/>
            <a:ext cx="11506200" cy="3146007"/>
            <a:chOff x="772250" y="3392843"/>
            <a:chExt cx="10740773" cy="905300"/>
          </a:xfrm>
        </p:grpSpPr>
        <p:sp>
          <p:nvSpPr>
            <p:cNvPr id="5" name="Rectángulo 4">
              <a:extLst>
                <a:ext uri="{FF2B5EF4-FFF2-40B4-BE49-F238E27FC236}">
                  <a16:creationId xmlns:a16="http://schemas.microsoft.com/office/drawing/2014/main" id="{9C9F367B-2DDE-4A9B-9B4A-406B2DB0D49E}"/>
                </a:ext>
              </a:extLst>
            </p:cNvPr>
            <p:cNvSpPr/>
            <p:nvPr/>
          </p:nvSpPr>
          <p:spPr>
            <a:xfrm>
              <a:off x="772250" y="3582677"/>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Forma libre: forma 5">
              <a:extLst>
                <a:ext uri="{FF2B5EF4-FFF2-40B4-BE49-F238E27FC236}">
                  <a16:creationId xmlns:a16="http://schemas.microsoft.com/office/drawing/2014/main" id="{98E24D01-3F0D-4971-93AE-C11ED4AC35A3}"/>
                </a:ext>
              </a:extLst>
            </p:cNvPr>
            <p:cNvSpPr/>
            <p:nvPr/>
          </p:nvSpPr>
          <p:spPr>
            <a:xfrm>
              <a:off x="1333500" y="3392843"/>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0" lvl="0" indent="0" algn="l" defTabSz="311150" rtl="0">
                <a:lnSpc>
                  <a:spcPct val="90000"/>
                </a:lnSpc>
                <a:spcBef>
                  <a:spcPct val="0"/>
                </a:spcBef>
                <a:spcAft>
                  <a:spcPct val="35000"/>
                </a:spcAft>
                <a:buNone/>
              </a:pPr>
              <a:r>
                <a:rPr lang="en-GB" sz="2400" kern="1200"/>
                <a:t>• Poticati rad kroz virtualne događaje i sastanke.</a:t>
              </a:r>
              <a:endParaRPr lang="es-ES" sz="2400" kern="1200"/>
            </a:p>
          </p:txBody>
        </p:sp>
        <p:sp>
          <p:nvSpPr>
            <p:cNvPr id="11" name="Rectángulo 10">
              <a:extLst>
                <a:ext uri="{FF2B5EF4-FFF2-40B4-BE49-F238E27FC236}">
                  <a16:creationId xmlns:a16="http://schemas.microsoft.com/office/drawing/2014/main" id="{1B2542F0-5D8D-4F88-9C4C-A0D04DD9578A}"/>
                </a:ext>
              </a:extLst>
            </p:cNvPr>
            <p:cNvSpPr/>
            <p:nvPr/>
          </p:nvSpPr>
          <p:spPr>
            <a:xfrm>
              <a:off x="772250" y="3900198"/>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48AECECE-5A45-40A6-AC86-476AFA868DD3}"/>
                </a:ext>
              </a:extLst>
            </p:cNvPr>
            <p:cNvSpPr/>
            <p:nvPr/>
          </p:nvSpPr>
          <p:spPr>
            <a:xfrm>
              <a:off x="1333500" y="3710364"/>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0" lvl="0" indent="0" algn="l" defTabSz="311150" rtl="0">
                <a:lnSpc>
                  <a:spcPct val="90000"/>
                </a:lnSpc>
                <a:spcBef>
                  <a:spcPct val="0"/>
                </a:spcBef>
                <a:spcAft>
                  <a:spcPct val="35000"/>
                </a:spcAft>
                <a:buNone/>
              </a:pPr>
              <a:r>
                <a:rPr lang="en-GB" sz="2400" kern="1200"/>
                <a:t>• Organizirajte aktivnosti temeljene na zajedničkim interesima, kako biste potaknuli motivaciju i komunikaciju unutar tima. </a:t>
              </a:r>
              <a:endParaRPr lang="es-ES" sz="2400" kern="1200"/>
            </a:p>
          </p:txBody>
        </p:sp>
        <p:sp>
          <p:nvSpPr>
            <p:cNvPr id="13" name="Rectángulo 12">
              <a:extLst>
                <a:ext uri="{FF2B5EF4-FFF2-40B4-BE49-F238E27FC236}">
                  <a16:creationId xmlns:a16="http://schemas.microsoft.com/office/drawing/2014/main" id="{BC3CF48F-A220-4F74-B162-F68D321832F0}"/>
                </a:ext>
              </a:extLst>
            </p:cNvPr>
            <p:cNvSpPr/>
            <p:nvPr/>
          </p:nvSpPr>
          <p:spPr>
            <a:xfrm>
              <a:off x="772250" y="4217719"/>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Forma libre: forma 13">
              <a:extLst>
                <a:ext uri="{FF2B5EF4-FFF2-40B4-BE49-F238E27FC236}">
                  <a16:creationId xmlns:a16="http://schemas.microsoft.com/office/drawing/2014/main" id="{FD02E68C-EE93-4D05-B51A-9298BD68415A}"/>
                </a:ext>
              </a:extLst>
            </p:cNvPr>
            <p:cNvSpPr/>
            <p:nvPr/>
          </p:nvSpPr>
          <p:spPr>
            <a:xfrm>
              <a:off x="1333500" y="4027884"/>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0" lvl="0" indent="0" algn="l" defTabSz="311150" rtl="0">
                <a:lnSpc>
                  <a:spcPct val="90000"/>
                </a:lnSpc>
                <a:spcBef>
                  <a:spcPct val="0"/>
                </a:spcBef>
                <a:spcAft>
                  <a:spcPct val="35000"/>
                </a:spcAft>
                <a:buNone/>
              </a:pPr>
              <a:r>
                <a:rPr lang="en-GB" sz="2400" kern="1200"/>
                <a:t>• Imajte na umu raspon pažnje. Raspon pozornosti u komunikaciji je ograničen, a još više u digitalnom okruženju. Zato je u ovom okruženju ključno biti sažet.</a:t>
              </a:r>
              <a:endParaRPr lang="es-ES" sz="2400" kern="1200"/>
            </a:p>
          </p:txBody>
        </p:sp>
      </p:grpSp>
      <p:sp>
        <p:nvSpPr>
          <p:cNvPr id="9" name="object 3">
            <a:extLst>
              <a:ext uri="{FF2B5EF4-FFF2-40B4-BE49-F238E27FC236}">
                <a16:creationId xmlns:a16="http://schemas.microsoft.com/office/drawing/2014/main" id="{4BFF15DE-8347-432F-B5D8-1931CCEF00F1}"/>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grpSp>
        <p:nvGrpSpPr>
          <p:cNvPr id="20" name="Grupo 19">
            <a:extLst>
              <a:ext uri="{FF2B5EF4-FFF2-40B4-BE49-F238E27FC236}">
                <a16:creationId xmlns:a16="http://schemas.microsoft.com/office/drawing/2014/main" id="{409C1FA7-708C-49CE-A428-73649AE9921A}"/>
              </a:ext>
            </a:extLst>
          </p:cNvPr>
          <p:cNvGrpSpPr/>
          <p:nvPr/>
        </p:nvGrpSpPr>
        <p:grpSpPr>
          <a:xfrm>
            <a:off x="903420" y="5427344"/>
            <a:ext cx="11506200" cy="2042591"/>
            <a:chOff x="772250" y="4345404"/>
            <a:chExt cx="10740773" cy="587779"/>
          </a:xfrm>
        </p:grpSpPr>
        <p:sp>
          <p:nvSpPr>
            <p:cNvPr id="27" name="Rectángulo 26">
              <a:extLst>
                <a:ext uri="{FF2B5EF4-FFF2-40B4-BE49-F238E27FC236}">
                  <a16:creationId xmlns:a16="http://schemas.microsoft.com/office/drawing/2014/main" id="{96B8CC50-D742-4791-9876-B715B952254F}"/>
                </a:ext>
              </a:extLst>
            </p:cNvPr>
            <p:cNvSpPr/>
            <p:nvPr/>
          </p:nvSpPr>
          <p:spPr>
            <a:xfrm>
              <a:off x="772250" y="4535238"/>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Forma libre: forma 27">
              <a:extLst>
                <a:ext uri="{FF2B5EF4-FFF2-40B4-BE49-F238E27FC236}">
                  <a16:creationId xmlns:a16="http://schemas.microsoft.com/office/drawing/2014/main" id="{B9BCF23B-7E41-40C8-BD09-43EF45BBC0AB}"/>
                </a:ext>
              </a:extLst>
            </p:cNvPr>
            <p:cNvSpPr/>
            <p:nvPr/>
          </p:nvSpPr>
          <p:spPr>
            <a:xfrm>
              <a:off x="1333500" y="4345404"/>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0" lvl="0" indent="0" algn="l" defTabSz="311150" rtl="0">
                <a:lnSpc>
                  <a:spcPct val="90000"/>
                </a:lnSpc>
                <a:spcBef>
                  <a:spcPct val="0"/>
                </a:spcBef>
                <a:spcAft>
                  <a:spcPct val="35000"/>
                </a:spcAft>
                <a:buNone/>
              </a:pPr>
              <a:r>
                <a:rPr lang="en-GB" sz="2400" kern="1200"/>
                <a:t>• Virtualni sastanci, baš kao i fizički sastanci, moraju biti brzi, učinkoviti, sažeti i operativni.</a:t>
              </a:r>
              <a:endParaRPr lang="es-ES" sz="2400" kern="1200"/>
            </a:p>
          </p:txBody>
        </p:sp>
        <p:sp>
          <p:nvSpPr>
            <p:cNvPr id="29" name="Rectángulo 28">
              <a:extLst>
                <a:ext uri="{FF2B5EF4-FFF2-40B4-BE49-F238E27FC236}">
                  <a16:creationId xmlns:a16="http://schemas.microsoft.com/office/drawing/2014/main" id="{162B75B3-6966-40AF-999D-DFD4857CECE4}"/>
                </a:ext>
              </a:extLst>
            </p:cNvPr>
            <p:cNvSpPr/>
            <p:nvPr/>
          </p:nvSpPr>
          <p:spPr>
            <a:xfrm>
              <a:off x="772250" y="4852759"/>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Forma libre: forma 29">
              <a:extLst>
                <a:ext uri="{FF2B5EF4-FFF2-40B4-BE49-F238E27FC236}">
                  <a16:creationId xmlns:a16="http://schemas.microsoft.com/office/drawing/2014/main" id="{9107263E-922B-41A2-9A78-ADC53ACE6EEB}"/>
                </a:ext>
              </a:extLst>
            </p:cNvPr>
            <p:cNvSpPr/>
            <p:nvPr/>
          </p:nvSpPr>
          <p:spPr>
            <a:xfrm>
              <a:off x="1333500" y="4662924"/>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0" lvl="0" indent="0" algn="l" defTabSz="311150" rtl="0">
                <a:lnSpc>
                  <a:spcPct val="90000"/>
                </a:lnSpc>
                <a:spcBef>
                  <a:spcPct val="0"/>
                </a:spcBef>
                <a:spcAft>
                  <a:spcPct val="35000"/>
                </a:spcAft>
                <a:buNone/>
              </a:pPr>
              <a:r>
                <a:rPr lang="en-GB" sz="2400" kern="1200" dirty="0"/>
                <a:t>• Ako ste voditelj sastanka, morate biti dobar posrednik i dati riječ svim članovima tima, kako se nitko ne bi osjećao isključenim.</a:t>
              </a:r>
              <a:endParaRPr lang="es-ES" sz="2400" kern="1200" dirty="0"/>
            </a:p>
          </p:txBody>
        </p:sp>
      </p:grpSp>
    </p:spTree>
    <p:extLst>
      <p:ext uri="{BB962C8B-B14F-4D97-AF65-F5344CB8AC3E}">
        <p14:creationId xmlns:p14="http://schemas.microsoft.com/office/powerpoint/2010/main" val="30908002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5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barn(inVertical)">
                                      <p:cBhvr>
                                        <p:cTn id="2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14400" y="1714500"/>
            <a:ext cx="11430000" cy="830997"/>
          </a:xfrm>
          <a:prstGeom prst="rect">
            <a:avLst/>
          </a:prstGeom>
          <a:noFill/>
        </p:spPr>
        <p:txBody>
          <a:bodyPr wrap="square" rtlCol="0">
            <a:spAutoFit/>
          </a:bodyPr>
          <a:lstStyle/>
          <a:p>
            <a:pPr algn="l" rtl="0" fontAlgn="base"/>
            <a:r>
              <a:rPr lang="en-GB" sz="2400" b="1" dirty="0">
                <a:solidFill>
                  <a:srgbClr val="E12227"/>
                </a:solidFill>
                <a:effectLst/>
                <a:ea typeface="Times New Roman" panose="02020603050405020304" pitchFamily="18" charset="0"/>
              </a:rPr>
              <a:t>- Perspektiva zaposlenika/radnog tima:</a:t>
            </a:r>
            <a:endParaRPr lang="es-ES" sz="2400" dirty="0">
              <a:solidFill>
                <a:srgbClr val="E12227"/>
              </a:solidFill>
              <a:effectLst/>
              <a:ea typeface="Times New Roman" panose="02020603050405020304" pitchFamily="18" charset="0"/>
            </a:endParaRPr>
          </a:p>
          <a:p>
            <a:pPr algn="l" rtl="0" fontAlgn="base"/>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C82700AF-11A5-4133-9E2B-C9A225D446BD}"/>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grpSp>
        <p:nvGrpSpPr>
          <p:cNvPr id="2" name="Grupo 1">
            <a:extLst>
              <a:ext uri="{FF2B5EF4-FFF2-40B4-BE49-F238E27FC236}">
                <a16:creationId xmlns:a16="http://schemas.microsoft.com/office/drawing/2014/main" id="{C5BA8CA7-FBD2-4C05-AFFF-E88AF93A9C9B}"/>
              </a:ext>
            </a:extLst>
          </p:cNvPr>
          <p:cNvGrpSpPr/>
          <p:nvPr/>
        </p:nvGrpSpPr>
        <p:grpSpPr>
          <a:xfrm>
            <a:off x="533400" y="2542033"/>
            <a:ext cx="11582400" cy="1697068"/>
            <a:chOff x="533400" y="2542033"/>
            <a:chExt cx="11582400" cy="1697068"/>
          </a:xfrm>
        </p:grpSpPr>
        <p:sp>
          <p:nvSpPr>
            <p:cNvPr id="12" name="Rectángulo 11">
              <a:extLst>
                <a:ext uri="{FF2B5EF4-FFF2-40B4-BE49-F238E27FC236}">
                  <a16:creationId xmlns:a16="http://schemas.microsoft.com/office/drawing/2014/main" id="{581EDCD9-0052-4836-8D3F-E7461BE93445}"/>
                </a:ext>
              </a:extLst>
            </p:cNvPr>
            <p:cNvSpPr/>
            <p:nvPr/>
          </p:nvSpPr>
          <p:spPr>
            <a:xfrm>
              <a:off x="533400" y="3218251"/>
              <a:ext cx="11430000" cy="248850"/>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aphicFrame>
          <p:nvGraphicFramePr>
            <p:cNvPr id="5" name="Diagrama 4">
              <a:extLst>
                <a:ext uri="{FF2B5EF4-FFF2-40B4-BE49-F238E27FC236}">
                  <a16:creationId xmlns:a16="http://schemas.microsoft.com/office/drawing/2014/main" id="{58FA6A8C-1D2A-4934-8347-82EAE11F82F1}"/>
                </a:ext>
              </a:extLst>
            </p:cNvPr>
            <p:cNvGraphicFramePr/>
            <p:nvPr>
              <p:extLst>
                <p:ext uri="{D42A27DB-BD31-4B8C-83A1-F6EECF244321}">
                  <p14:modId xmlns:p14="http://schemas.microsoft.com/office/powerpoint/2010/main" val="1545975051"/>
                </p:ext>
              </p:extLst>
            </p:nvPr>
          </p:nvGraphicFramePr>
          <p:xfrm>
            <a:off x="1066800" y="2542033"/>
            <a:ext cx="11049000" cy="169706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pSp>
    </p:spTree>
    <p:extLst>
      <p:ext uri="{BB962C8B-B14F-4D97-AF65-F5344CB8AC3E}">
        <p14:creationId xmlns:p14="http://schemas.microsoft.com/office/powerpoint/2010/main" val="351269720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arn(inVertical)">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2723206"/>
            <a:ext cx="11166764" cy="4467057"/>
          </a:xfrm>
          <a:prstGeom prst="rect">
            <a:avLst/>
          </a:prstGeom>
          <a:noFill/>
        </p:spPr>
        <p:txBody>
          <a:bodyPr wrap="square" rtlCol="0">
            <a:spAutoFit/>
          </a:bodyPr>
          <a:lstStyle/>
          <a:p>
            <a:pPr marL="800100" lvl="1" indent="-342900" algn="l" rtl="0"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Ponekad ćete razmisliti o korištenju kanala kao što je chat za više trenutnih poruka, e-mail za formalniju komunikaciju, a ponekad i online video podrška za detaljniji razgovor, podržan izrazima lica i govorom tijela koje pruža slika. </a:t>
            </a:r>
            <a:endParaRPr lang="es-ES" sz="2400" dirty="0">
              <a:effectLst/>
              <a:ea typeface="Times New Roman" panose="02020603050405020304" pitchFamily="18" charset="0"/>
            </a:endParaRPr>
          </a:p>
          <a:p>
            <a:pPr marL="800100" lvl="1" indent="-342900" algn="l" rtl="0"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Izbjegavajte korištenje e-pošte ili chata u konfliktnim situacijama i odlučite se za sredstva poput telefona ili videokonferencije koja prenose bliskost. Također, pokušajte ne kopirati ljude nepotrebno, ili koristiti velika slova ako ne želite dati pozitivnu konotaciju poruci.</a:t>
            </a:r>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91BCF794-FCB6-44BD-A415-771FF5B891D6}"/>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grpSp>
        <p:nvGrpSpPr>
          <p:cNvPr id="2" name="Grupo 1">
            <a:extLst>
              <a:ext uri="{FF2B5EF4-FFF2-40B4-BE49-F238E27FC236}">
                <a16:creationId xmlns:a16="http://schemas.microsoft.com/office/drawing/2014/main" id="{51EF3EF8-58C6-41E5-9CF5-5524DF87D7DD}"/>
              </a:ext>
            </a:extLst>
          </p:cNvPr>
          <p:cNvGrpSpPr/>
          <p:nvPr/>
        </p:nvGrpSpPr>
        <p:grpSpPr>
          <a:xfrm>
            <a:off x="498764" y="1790700"/>
            <a:ext cx="11769436" cy="793587"/>
            <a:chOff x="498764" y="1790700"/>
            <a:chExt cx="11769436" cy="793587"/>
          </a:xfrm>
        </p:grpSpPr>
        <p:sp>
          <p:nvSpPr>
            <p:cNvPr id="12" name="Rectángulo 11">
              <a:extLst>
                <a:ext uri="{FF2B5EF4-FFF2-40B4-BE49-F238E27FC236}">
                  <a16:creationId xmlns:a16="http://schemas.microsoft.com/office/drawing/2014/main" id="{855B9DB6-9E20-43D8-B39B-A64EC7E551CD}"/>
                </a:ext>
              </a:extLst>
            </p:cNvPr>
            <p:cNvSpPr/>
            <p:nvPr/>
          </p:nvSpPr>
          <p:spPr>
            <a:xfrm>
              <a:off x="498764" y="2278541"/>
              <a:ext cx="11430000" cy="197959"/>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aphicFrame>
          <p:nvGraphicFramePr>
            <p:cNvPr id="3" name="Diagrama 2">
              <a:extLst>
                <a:ext uri="{FF2B5EF4-FFF2-40B4-BE49-F238E27FC236}">
                  <a16:creationId xmlns:a16="http://schemas.microsoft.com/office/drawing/2014/main" id="{AF926B88-10DA-4FBF-996C-F0697AA422C3}"/>
                </a:ext>
              </a:extLst>
            </p:cNvPr>
            <p:cNvGraphicFramePr/>
            <p:nvPr>
              <p:extLst>
                <p:ext uri="{D42A27DB-BD31-4B8C-83A1-F6EECF244321}">
                  <p14:modId xmlns:p14="http://schemas.microsoft.com/office/powerpoint/2010/main" val="3753165336"/>
                </p:ext>
              </p:extLst>
            </p:nvPr>
          </p:nvGraphicFramePr>
          <p:xfrm>
            <a:off x="938056" y="1790700"/>
            <a:ext cx="11330144" cy="79358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pSp>
    </p:spTree>
    <p:extLst>
      <p:ext uri="{BB962C8B-B14F-4D97-AF65-F5344CB8AC3E}">
        <p14:creationId xmlns:p14="http://schemas.microsoft.com/office/powerpoint/2010/main" val="36620073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barn(inVertical)">
                                      <p:cBhvr>
                                        <p:cTn id="16" dur="500"/>
                                        <p:tgtEl>
                                          <p:spTgt spid="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Goals and objectives concept Royalty Free Vector Image">
            <a:extLst>
              <a:ext uri="{FF2B5EF4-FFF2-40B4-BE49-F238E27FC236}">
                <a16:creationId xmlns:a16="http://schemas.microsoft.com/office/drawing/2014/main" id="{6C391508-C447-4BDC-81CD-4244DD6751CB}"/>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11277599" y="354313"/>
            <a:ext cx="6996545" cy="4855602"/>
          </a:xfrm>
          <a:prstGeom prst="rect">
            <a:avLst/>
          </a:prstGeom>
          <a:noFill/>
          <a:extLst>
            <a:ext uri="{909E8E84-426E-40DD-AFC4-6F175D3DCCD1}">
              <a14:hiddenFill xmlns:a14="http://schemas.microsoft.com/office/drawing/2010/main">
                <a:solidFill>
                  <a:srgbClr val="FFFFFF"/>
                </a:solidFill>
              </a14:hiddenFill>
            </a:ext>
          </a:extLst>
        </p:spPr>
      </p:pic>
      <p:sp>
        <p:nvSpPr>
          <p:cNvPr id="4" name="object 4"/>
          <p:cNvSpPr/>
          <p:nvPr/>
        </p:nvSpPr>
        <p:spPr>
          <a:xfrm rot="16200000">
            <a:off x="1078978" y="3759722"/>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ea typeface="+mn-ea"/>
              <a:cs typeface="+mn-cs"/>
            </a:endParaRPr>
          </a:p>
        </p:txBody>
      </p:sp>
      <p:sp>
        <p:nvSpPr>
          <p:cNvPr id="16" name="object 16"/>
          <p:cNvSpPr txBox="1">
            <a:spLocks noGrp="1"/>
          </p:cNvSpPr>
          <p:nvPr>
            <p:ph type="title"/>
          </p:nvPr>
        </p:nvSpPr>
        <p:spPr>
          <a:xfrm>
            <a:off x="1050168" y="751064"/>
            <a:ext cx="12852400" cy="1490152"/>
          </a:xfrm>
          <a:prstGeom prst="rect">
            <a:avLst/>
          </a:prstGeom>
        </p:spPr>
        <p:txBody>
          <a:bodyPr vert="horz" wrap="square" lIns="0" tIns="12700" rIns="0" bIns="0" rtlCol="0">
            <a:spAutoFit/>
          </a:bodyPr>
          <a:lstStyle/>
          <a:p>
            <a:pPr marL="12700" algn="l" rtl="0">
              <a:spcBef>
                <a:spcPts val="100"/>
              </a:spcBef>
            </a:pPr>
            <a:r>
              <a:rPr lang="es-ES" sz="4800" b="1" dirty="0">
                <a:solidFill>
                  <a:srgbClr val="E12227"/>
                </a:solidFill>
              </a:rPr>
              <a:t>CILJEVI</a:t>
            </a:r>
            <a:br>
              <a:rPr lang="es-ES" sz="4800" b="1" dirty="0">
                <a:solidFill>
                  <a:srgbClr val="E12227"/>
                </a:solidFill>
              </a:rPr>
            </a:br>
            <a:endParaRPr sz="4800" dirty="0">
              <a:solidFill>
                <a:srgbClr val="E12227"/>
              </a:solidFill>
            </a:endParaRPr>
          </a:p>
        </p:txBody>
      </p:sp>
      <p:sp>
        <p:nvSpPr>
          <p:cNvPr id="17" name="object 17"/>
          <p:cNvSpPr txBox="1"/>
          <p:nvPr/>
        </p:nvSpPr>
        <p:spPr>
          <a:xfrm>
            <a:off x="1105032" y="2628900"/>
            <a:ext cx="13081000" cy="444994"/>
          </a:xfrm>
          <a:prstGeom prst="rect">
            <a:avLst/>
          </a:prstGeom>
        </p:spPr>
        <p:txBody>
          <a:bodyPr vert="horz" wrap="square" lIns="0" tIns="13970" rIns="0" bIns="0" rtlCol="0">
            <a:spAutoFit/>
          </a:bodyPr>
          <a:lstStyle/>
          <a:p>
            <a:pPr algn="l" rtl="0"/>
            <a:r>
              <a:rPr lang="en-GB" sz="2800" b="1" dirty="0">
                <a:solidFill>
                  <a:srgbClr val="243255"/>
                </a:solidFill>
                <a:latin typeface="Calibri" panose="020F0502020204030204" pitchFamily="34" charset="0"/>
                <a:ea typeface="Tahoma" panose="020B0604030504040204" pitchFamily="34" charset="0"/>
                <a:cs typeface="Times New Roman" panose="02020603050405020304" pitchFamily="18" charset="0"/>
              </a:rPr>
              <a:t>Na kraju ovog modula moći ćete:</a:t>
            </a: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id="{FD901C1C-8A41-4B4A-8EAC-7471FBAB150D}"/>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id="{3CA7F902-F9B5-42B6-AEC2-6AD2E90BEC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id="{829BE287-3BD8-4249-A9B5-F0DE0CB3DBB2}"/>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68697" y="9745835"/>
            <a:ext cx="936335" cy="449441"/>
          </a:xfrm>
          <a:prstGeom prst="rect">
            <a:avLst/>
          </a:prstGeom>
        </p:spPr>
      </p:pic>
      <p:sp>
        <p:nvSpPr>
          <p:cNvPr id="28" name="object 4">
            <a:extLst>
              <a:ext uri="{FF2B5EF4-FFF2-40B4-BE49-F238E27FC236}">
                <a16:creationId xmlns:a16="http://schemas.microsoft.com/office/drawing/2014/main" id="{8F9E0F54-1F8C-46EB-9848-8D716F9E695C}"/>
              </a:ext>
            </a:extLst>
          </p:cNvPr>
          <p:cNvSpPr/>
          <p:nvPr/>
        </p:nvSpPr>
        <p:spPr>
          <a:xfrm rot="16200000">
            <a:off x="1078978" y="4841093"/>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ea typeface="+mn-ea"/>
              <a:cs typeface="+mn-cs"/>
            </a:endParaRPr>
          </a:p>
        </p:txBody>
      </p:sp>
      <p:sp>
        <p:nvSpPr>
          <p:cNvPr id="29" name="object 4">
            <a:extLst>
              <a:ext uri="{FF2B5EF4-FFF2-40B4-BE49-F238E27FC236}">
                <a16:creationId xmlns:a16="http://schemas.microsoft.com/office/drawing/2014/main" id="{EB7856EA-3BCB-4284-8307-A02405ECB9AA}"/>
              </a:ext>
            </a:extLst>
          </p:cNvPr>
          <p:cNvSpPr/>
          <p:nvPr/>
        </p:nvSpPr>
        <p:spPr>
          <a:xfrm rot="16200000">
            <a:off x="1078978" y="5922464"/>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ea typeface="+mn-ea"/>
              <a:cs typeface="+mn-cs"/>
            </a:endParaRPr>
          </a:p>
        </p:txBody>
      </p:sp>
      <p:sp>
        <p:nvSpPr>
          <p:cNvPr id="35" name="TextBox 8">
            <a:extLst>
              <a:ext uri="{FF2B5EF4-FFF2-40B4-BE49-F238E27FC236}">
                <a16:creationId xmlns:a16="http://schemas.microsoft.com/office/drawing/2014/main" id="{494C9F60-B899-4229-BE66-52A19C9BF537}"/>
              </a:ext>
            </a:extLst>
          </p:cNvPr>
          <p:cNvSpPr txBox="1"/>
          <p:nvPr/>
        </p:nvSpPr>
        <p:spPr>
          <a:xfrm>
            <a:off x="1637071" y="3614817"/>
            <a:ext cx="11621729" cy="589072"/>
          </a:xfrm>
          <a:prstGeom prst="rect">
            <a:avLst/>
          </a:prstGeom>
          <a:noFill/>
        </p:spPr>
        <p:txBody>
          <a:bodyPr wrap="square" lIns="108000" rIns="108000" rtlCol="0">
            <a:spAutoFit/>
          </a:bodyPr>
          <a:lstStyle/>
          <a:p>
            <a:pPr lvl="0" algn="l" rtl="0">
              <a:lnSpc>
                <a:spcPct val="150000"/>
              </a:lnSpc>
            </a:pPr>
            <a:r>
              <a:rPr lang="en-GB" sz="2400" b="1" dirty="0">
                <a:solidFill>
                  <a:srgbClr val="244061"/>
                </a:solidFill>
                <a:effectLst/>
                <a:ea typeface="Times New Roman" panose="02020603050405020304" pitchFamily="18" charset="0"/>
              </a:rPr>
              <a:t>Steći osnovna znanja o digitalnoj komunikaciji i njezinom trenutnom kontekstu.</a:t>
            </a:r>
            <a:endParaRPr lang="es-ES" sz="2400" dirty="0">
              <a:effectLst/>
              <a:ea typeface="Times New Roman" panose="02020603050405020304" pitchFamily="18" charset="0"/>
            </a:endParaRPr>
          </a:p>
        </p:txBody>
      </p:sp>
      <p:sp>
        <p:nvSpPr>
          <p:cNvPr id="37" name="TextBox 8">
            <a:extLst>
              <a:ext uri="{FF2B5EF4-FFF2-40B4-BE49-F238E27FC236}">
                <a16:creationId xmlns:a16="http://schemas.microsoft.com/office/drawing/2014/main" id="{CAAA617F-02D8-4BEB-B5A9-29F73C53E850}"/>
              </a:ext>
            </a:extLst>
          </p:cNvPr>
          <p:cNvSpPr txBox="1"/>
          <p:nvPr/>
        </p:nvSpPr>
        <p:spPr>
          <a:xfrm>
            <a:off x="1639529" y="4731318"/>
            <a:ext cx="10058400" cy="589072"/>
          </a:xfrm>
          <a:prstGeom prst="rect">
            <a:avLst/>
          </a:prstGeom>
          <a:noFill/>
        </p:spPr>
        <p:txBody>
          <a:bodyPr wrap="square" lIns="108000" rIns="108000" rtlCol="0">
            <a:spAutoFit/>
          </a:bodyPr>
          <a:lstStyle/>
          <a:p>
            <a:pPr lvl="0" algn="l" rtl="0">
              <a:lnSpc>
                <a:spcPct val="150000"/>
              </a:lnSpc>
            </a:pPr>
            <a:r>
              <a:rPr lang="en-GB" sz="2400" b="1" dirty="0" err="1">
                <a:solidFill>
                  <a:srgbClr val="243255"/>
                </a:solidFill>
                <a:effectLst/>
                <a:ea typeface="Times New Roman" panose="02020603050405020304" pitchFamily="18" charset="0"/>
              </a:rPr>
              <a:t>Identificirati</a:t>
            </a:r>
            <a:r>
              <a:rPr lang="en-GB" sz="2400" b="1" dirty="0">
                <a:solidFill>
                  <a:srgbClr val="243255"/>
                </a:solidFill>
                <a:effectLst/>
                <a:ea typeface="Times New Roman" panose="02020603050405020304" pitchFamily="18" charset="0"/>
              </a:rPr>
              <a:t> glavne komunikacijske probleme u digitalnoj eri.</a:t>
            </a:r>
            <a:endParaRPr lang="es-ES" sz="2400" dirty="0">
              <a:effectLst/>
              <a:ea typeface="Times New Roman" panose="02020603050405020304" pitchFamily="18" charset="0"/>
            </a:endParaRPr>
          </a:p>
        </p:txBody>
      </p:sp>
      <p:sp>
        <p:nvSpPr>
          <p:cNvPr id="43" name="TextBox 8">
            <a:extLst>
              <a:ext uri="{FF2B5EF4-FFF2-40B4-BE49-F238E27FC236}">
                <a16:creationId xmlns:a16="http://schemas.microsoft.com/office/drawing/2014/main" id="{296E3461-3EE8-4F02-A473-DBC09AFF5FAF}"/>
              </a:ext>
            </a:extLst>
          </p:cNvPr>
          <p:cNvSpPr txBox="1"/>
          <p:nvPr/>
        </p:nvSpPr>
        <p:spPr>
          <a:xfrm>
            <a:off x="1637072" y="5775167"/>
            <a:ext cx="12764728" cy="1697068"/>
          </a:xfrm>
          <a:prstGeom prst="rect">
            <a:avLst/>
          </a:prstGeom>
          <a:noFill/>
        </p:spPr>
        <p:txBody>
          <a:bodyPr wrap="square" lIns="108000" rIns="108000" rtlCol="0">
            <a:spAutoFit/>
          </a:bodyPr>
          <a:lstStyle/>
          <a:p>
            <a:pPr lvl="0" algn="l" rtl="0">
              <a:lnSpc>
                <a:spcPct val="150000"/>
              </a:lnSpc>
            </a:pPr>
            <a:r>
              <a:rPr lang="en-GB" sz="2400" b="1" dirty="0">
                <a:solidFill>
                  <a:srgbClr val="243255"/>
                </a:solidFill>
                <a:effectLst/>
                <a:ea typeface="Times New Roman" panose="02020603050405020304" pitchFamily="18" charset="0"/>
              </a:rPr>
              <a:t>Unaprijediti komunikacijske vještine u </a:t>
            </a:r>
            <a:r>
              <a:rPr lang="en-GB" sz="2400" b="1" dirty="0" err="1">
                <a:solidFill>
                  <a:srgbClr val="243255"/>
                </a:solidFill>
                <a:effectLst/>
                <a:ea typeface="Times New Roman" panose="02020603050405020304" pitchFamily="18" charset="0"/>
              </a:rPr>
              <a:t>digitalnom</a:t>
            </a:r>
            <a:r>
              <a:rPr lang="en-GB" sz="2400" b="1" dirty="0">
                <a:solidFill>
                  <a:srgbClr val="243255"/>
                </a:solidFill>
                <a:effectLst/>
                <a:ea typeface="Times New Roman" panose="02020603050405020304" pitchFamily="18" charset="0"/>
              </a:rPr>
              <a:t> </a:t>
            </a:r>
            <a:r>
              <a:rPr lang="en-GB" sz="2400" b="1" dirty="0" err="1">
                <a:solidFill>
                  <a:srgbClr val="243255"/>
                </a:solidFill>
                <a:effectLst/>
                <a:ea typeface="Times New Roman" panose="02020603050405020304" pitchFamily="18" charset="0"/>
              </a:rPr>
              <a:t>okruženju</a:t>
            </a:r>
            <a:r>
              <a:rPr lang="en-GB" sz="2400" b="1" dirty="0">
                <a:solidFill>
                  <a:srgbClr val="243255"/>
                </a:solidFill>
                <a:effectLst/>
                <a:ea typeface="Times New Roman" panose="02020603050405020304" pitchFamily="18" charset="0"/>
              </a:rPr>
              <a:t> </a:t>
            </a:r>
            <a:r>
              <a:rPr lang="en-GB" sz="2400" b="1" dirty="0" err="1">
                <a:solidFill>
                  <a:srgbClr val="243255"/>
                </a:solidFill>
                <a:ea typeface="Times New Roman" panose="02020603050405020304" pitchFamily="18" charset="0"/>
              </a:rPr>
              <a:t>i</a:t>
            </a:r>
            <a:r>
              <a:rPr lang="en-GB" sz="2400" b="1" dirty="0" err="1">
                <a:solidFill>
                  <a:srgbClr val="243255"/>
                </a:solidFill>
                <a:effectLst/>
                <a:ea typeface="Times New Roman" panose="02020603050405020304" pitchFamily="18" charset="0"/>
              </a:rPr>
              <a:t>z</a:t>
            </a:r>
            <a:r>
              <a:rPr lang="en-GB" sz="2400" b="1" dirty="0">
                <a:solidFill>
                  <a:srgbClr val="243255"/>
                </a:solidFill>
                <a:effectLst/>
                <a:ea typeface="Times New Roman" panose="02020603050405020304" pitchFamily="18" charset="0"/>
              </a:rPr>
              <a:t> perspektive menadžmenta, prema perspektivi zaposlenika/radnog tima. </a:t>
            </a:r>
            <a:r>
              <a:rPr lang="en-GB" sz="2400" b="1" dirty="0" err="1">
                <a:solidFill>
                  <a:srgbClr val="243255"/>
                </a:solidFill>
                <a:effectLst/>
                <a:ea typeface="Times New Roman" panose="02020603050405020304" pitchFamily="18" charset="0"/>
              </a:rPr>
              <a:t>Praktični</a:t>
            </a:r>
            <a:r>
              <a:rPr lang="en-GB" sz="2400" b="1" dirty="0">
                <a:solidFill>
                  <a:srgbClr val="243255"/>
                </a:solidFill>
                <a:effectLst/>
                <a:ea typeface="Times New Roman" panose="02020603050405020304" pitchFamily="18" charset="0"/>
              </a:rPr>
              <a:t> vodič za poticanje učinkovite komunikacije u radnom okruženju.</a:t>
            </a:r>
            <a:endParaRPr lang="es-ES" sz="2400" dirty="0">
              <a:effectLst/>
              <a:ea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500"/>
                                        <p:tgtEl>
                                          <p:spTgt spid="16"/>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500"/>
                                        <p:tgtEl>
                                          <p:spTgt spid="1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5"/>
                                        </p:tgtEl>
                                        <p:attrNameLst>
                                          <p:attrName>style.visibility</p:attrName>
                                        </p:attrNameLst>
                                      </p:cBhvr>
                                      <p:to>
                                        <p:strVal val="visible"/>
                                      </p:to>
                                    </p:set>
                                    <p:animEffect transition="in" filter="fade">
                                      <p:cBhvr>
                                        <p:cTn id="23" dur="500"/>
                                        <p:tgtEl>
                                          <p:spTgt spid="35"/>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fade">
                                      <p:cBhvr>
                                        <p:cTn id="28" dur="500"/>
                                        <p:tgtEl>
                                          <p:spTgt spid="2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fade">
                                      <p:cBhvr>
                                        <p:cTn id="31" dur="500"/>
                                        <p:tgtEl>
                                          <p:spTgt spid="3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fade">
                                      <p:cBhvr>
                                        <p:cTn id="36" dur="500"/>
                                        <p:tgtEl>
                                          <p:spTgt spid="29"/>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43"/>
                                        </p:tgtEl>
                                        <p:attrNameLst>
                                          <p:attrName>style.visibility</p:attrName>
                                        </p:attrNameLst>
                                      </p:cBhvr>
                                      <p:to>
                                        <p:strVal val="visible"/>
                                      </p:to>
                                    </p:set>
                                    <p:animEffect transition="in" filter="fade">
                                      <p:cBhvr>
                                        <p:cTn id="39" dur="500"/>
                                        <p:tgtEl>
                                          <p:spTgt spid="43"/>
                                        </p:tgtEl>
                                      </p:cBhvr>
                                    </p:animEffect>
                                  </p:childTnLst>
                                </p:cTn>
                              </p:par>
                            </p:childTnLst>
                          </p:cTn>
                        </p:par>
                        <p:par>
                          <p:cTn id="40" fill="hold">
                            <p:stCondLst>
                              <p:cond delay="500"/>
                            </p:stCondLst>
                            <p:childTnLst>
                              <p:par>
                                <p:cTn id="41" presetID="42" presetClass="entr" presetSubtype="0" fill="hold" nodeType="afterEffect">
                                  <p:stCondLst>
                                    <p:cond delay="0"/>
                                  </p:stCondLst>
                                  <p:childTnLst>
                                    <p:set>
                                      <p:cBhvr>
                                        <p:cTn id="42" dur="1" fill="hold">
                                          <p:stCondLst>
                                            <p:cond delay="0"/>
                                          </p:stCondLst>
                                        </p:cTn>
                                        <p:tgtEl>
                                          <p:spTgt spid="5122"/>
                                        </p:tgtEl>
                                        <p:attrNameLst>
                                          <p:attrName>style.visibility</p:attrName>
                                        </p:attrNameLst>
                                      </p:cBhvr>
                                      <p:to>
                                        <p:strVal val="visible"/>
                                      </p:to>
                                    </p:set>
                                    <p:animEffect transition="in" filter="fade">
                                      <p:cBhvr>
                                        <p:cTn id="43" dur="1000"/>
                                        <p:tgtEl>
                                          <p:spTgt spid="5122"/>
                                        </p:tgtEl>
                                      </p:cBhvr>
                                    </p:animEffect>
                                    <p:anim calcmode="lin" valueType="num">
                                      <p:cBhvr>
                                        <p:cTn id="44" dur="1000" fill="hold"/>
                                        <p:tgtEl>
                                          <p:spTgt spid="5122"/>
                                        </p:tgtEl>
                                        <p:attrNameLst>
                                          <p:attrName>ppt_x</p:attrName>
                                        </p:attrNameLst>
                                      </p:cBhvr>
                                      <p:tavLst>
                                        <p:tav tm="0">
                                          <p:val>
                                            <p:strVal val="#ppt_x"/>
                                          </p:val>
                                        </p:tav>
                                        <p:tav tm="100000">
                                          <p:val>
                                            <p:strVal val="#ppt_x"/>
                                          </p:val>
                                        </p:tav>
                                      </p:tavLst>
                                    </p:anim>
                                    <p:anim calcmode="lin" valueType="num">
                                      <p:cBhvr>
                                        <p:cTn id="45" dur="1000" fill="hold"/>
                                        <p:tgtEl>
                                          <p:spTgt spid="51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6" grpId="0"/>
      <p:bldP spid="17" grpId="0"/>
      <p:bldP spid="18" grpId="0" animBg="1"/>
      <p:bldP spid="28" grpId="0" animBg="1"/>
      <p:bldP spid="29" grpId="0" animBg="1"/>
      <p:bldP spid="35" grpId="0"/>
      <p:bldP spid="37" grpId="0"/>
      <p:bldP spid="4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696191" y="2983233"/>
            <a:ext cx="11315700" cy="2123658"/>
          </a:xfrm>
          <a:prstGeom prst="rect">
            <a:avLst/>
          </a:prstGeom>
          <a:noFill/>
        </p:spPr>
        <p:txBody>
          <a:bodyPr wrap="square" rtlCol="0">
            <a:spAutoFit/>
          </a:bodyPr>
          <a:lstStyle/>
          <a:p>
            <a:pPr marL="800100" lvl="1" indent="-342900" algn="l" rtl="0"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Izbjegavajte dvosmislene izraze i stavite se u mjesto primatelja, prilagođavajući se komunikacijskom kanalu koji koristite.</a:t>
            </a:r>
          </a:p>
          <a:p>
            <a:pPr marL="800100" lvl="1" indent="-342900" algn="l" rtl="0" fontAlgn="base">
              <a:lnSpc>
                <a:spcPct val="150000"/>
              </a:lnSpc>
              <a:buFont typeface="Courier New" panose="02070309020205020404" pitchFamily="49" charset="0"/>
              <a:buChar char="o"/>
            </a:pPr>
            <a:endParaRPr lang="en-GB" sz="2400" dirty="0">
              <a:solidFill>
                <a:srgbClr val="243255"/>
              </a:solidFill>
              <a:ea typeface="Times New Roman" panose="02020603050405020304" pitchFamily="18" charset="0"/>
            </a:endParaRPr>
          </a:p>
          <a:p>
            <a:pPr lvl="1" algn="l" rtl="0" fontAlgn="base"/>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F86E88FB-11BA-4866-AD4E-BF8CF2AEF023}"/>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grpSp>
        <p:nvGrpSpPr>
          <p:cNvPr id="2" name="Grupo 1">
            <a:extLst>
              <a:ext uri="{FF2B5EF4-FFF2-40B4-BE49-F238E27FC236}">
                <a16:creationId xmlns:a16="http://schemas.microsoft.com/office/drawing/2014/main" id="{6D33B229-4EC4-4107-8D47-196BD1A145F9}"/>
              </a:ext>
            </a:extLst>
          </p:cNvPr>
          <p:cNvGrpSpPr/>
          <p:nvPr/>
        </p:nvGrpSpPr>
        <p:grpSpPr>
          <a:xfrm>
            <a:off x="533400" y="1977341"/>
            <a:ext cx="11506200" cy="1008924"/>
            <a:chOff x="533400" y="1977341"/>
            <a:chExt cx="11506200" cy="1008924"/>
          </a:xfrm>
        </p:grpSpPr>
        <p:sp>
          <p:nvSpPr>
            <p:cNvPr id="16" name="Rectángulo 15">
              <a:extLst>
                <a:ext uri="{FF2B5EF4-FFF2-40B4-BE49-F238E27FC236}">
                  <a16:creationId xmlns:a16="http://schemas.microsoft.com/office/drawing/2014/main" id="{751DEEF2-2FAB-40C4-B195-515BA8BA06EA}"/>
                </a:ext>
              </a:extLst>
            </p:cNvPr>
            <p:cNvSpPr/>
            <p:nvPr/>
          </p:nvSpPr>
          <p:spPr>
            <a:xfrm>
              <a:off x="533400" y="2561839"/>
              <a:ext cx="11430000" cy="257893"/>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aphicFrame>
          <p:nvGraphicFramePr>
            <p:cNvPr id="3" name="Diagrama 2">
              <a:extLst>
                <a:ext uri="{FF2B5EF4-FFF2-40B4-BE49-F238E27FC236}">
                  <a16:creationId xmlns:a16="http://schemas.microsoft.com/office/drawing/2014/main" id="{617715B1-4A57-40FF-B4BD-85A76F98163F}"/>
                </a:ext>
              </a:extLst>
            </p:cNvPr>
            <p:cNvGraphicFramePr/>
            <p:nvPr>
              <p:extLst>
                <p:ext uri="{D42A27DB-BD31-4B8C-83A1-F6EECF244321}">
                  <p14:modId xmlns:p14="http://schemas.microsoft.com/office/powerpoint/2010/main" val="1403617714"/>
                </p:ext>
              </p:extLst>
            </p:nvPr>
          </p:nvGraphicFramePr>
          <p:xfrm>
            <a:off x="1066800" y="1977341"/>
            <a:ext cx="10972800" cy="100892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pSp>
      <p:grpSp>
        <p:nvGrpSpPr>
          <p:cNvPr id="5" name="Grupo 4">
            <a:extLst>
              <a:ext uri="{FF2B5EF4-FFF2-40B4-BE49-F238E27FC236}">
                <a16:creationId xmlns:a16="http://schemas.microsoft.com/office/drawing/2014/main" id="{077F6B3C-438B-414F-B967-F9C580F8D506}"/>
              </a:ext>
            </a:extLst>
          </p:cNvPr>
          <p:cNvGrpSpPr/>
          <p:nvPr/>
        </p:nvGrpSpPr>
        <p:grpSpPr>
          <a:xfrm>
            <a:off x="616525" y="4775701"/>
            <a:ext cx="11586455" cy="878895"/>
            <a:chOff x="616525" y="4775701"/>
            <a:chExt cx="11586455" cy="878895"/>
          </a:xfrm>
        </p:grpSpPr>
        <p:sp>
          <p:nvSpPr>
            <p:cNvPr id="17" name="Rectángulo 16">
              <a:extLst>
                <a:ext uri="{FF2B5EF4-FFF2-40B4-BE49-F238E27FC236}">
                  <a16:creationId xmlns:a16="http://schemas.microsoft.com/office/drawing/2014/main" id="{3951DFD1-F693-420F-A268-D59FBDB6F2DB}"/>
                </a:ext>
              </a:extLst>
            </p:cNvPr>
            <p:cNvSpPr/>
            <p:nvPr/>
          </p:nvSpPr>
          <p:spPr>
            <a:xfrm>
              <a:off x="616525" y="5266607"/>
              <a:ext cx="11430000" cy="257893"/>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aphicFrame>
          <p:nvGraphicFramePr>
            <p:cNvPr id="6" name="Diagrama 5">
              <a:extLst>
                <a:ext uri="{FF2B5EF4-FFF2-40B4-BE49-F238E27FC236}">
                  <a16:creationId xmlns:a16="http://schemas.microsoft.com/office/drawing/2014/main" id="{02702760-6DDA-40C1-A68F-CA6E641ECDD0}"/>
                </a:ext>
              </a:extLst>
            </p:cNvPr>
            <p:cNvGraphicFramePr/>
            <p:nvPr>
              <p:extLst>
                <p:ext uri="{D42A27DB-BD31-4B8C-83A1-F6EECF244321}">
                  <p14:modId xmlns:p14="http://schemas.microsoft.com/office/powerpoint/2010/main" val="54151820"/>
                </p:ext>
              </p:extLst>
            </p:nvPr>
          </p:nvGraphicFramePr>
          <p:xfrm>
            <a:off x="1066800" y="4775701"/>
            <a:ext cx="11136180" cy="878895"/>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grpSp>
      <p:sp>
        <p:nvSpPr>
          <p:cNvPr id="15" name="CuadroTexto 14">
            <a:extLst>
              <a:ext uri="{FF2B5EF4-FFF2-40B4-BE49-F238E27FC236}">
                <a16:creationId xmlns:a16="http://schemas.microsoft.com/office/drawing/2014/main" id="{E086665E-4FAD-4CCC-A337-FE871995CEB1}"/>
              </a:ext>
            </a:extLst>
          </p:cNvPr>
          <p:cNvSpPr txBox="1"/>
          <p:nvPr/>
        </p:nvSpPr>
        <p:spPr>
          <a:xfrm>
            <a:off x="696190" y="5793515"/>
            <a:ext cx="11315699" cy="1141146"/>
          </a:xfrm>
          <a:prstGeom prst="rect">
            <a:avLst/>
          </a:prstGeom>
          <a:noFill/>
        </p:spPr>
        <p:txBody>
          <a:bodyPr wrap="square">
            <a:spAutoFit/>
          </a:bodyPr>
          <a:lstStyle/>
          <a:p>
            <a:pPr marL="800100" lvl="1" indent="-342900" algn="l" rtl="0" fontAlgn="base">
              <a:lnSpc>
                <a:spcPct val="150000"/>
              </a:lnSpc>
              <a:buFont typeface="Courier New" panose="02070309020205020404" pitchFamily="49" charset="0"/>
              <a:buChar char="o"/>
            </a:pPr>
            <a:r>
              <a:rPr lang="en-GB" sz="2400" dirty="0">
                <a:solidFill>
                  <a:srgbClr val="243255"/>
                </a:solidFill>
                <a:effectLst/>
                <a:latin typeface="Calibri" panose="020F0502020204030204" pitchFamily="34" charset="0"/>
                <a:ea typeface="Times New Roman" panose="02020603050405020304" pitchFamily="18" charset="0"/>
              </a:rPr>
              <a:t>Ako se poruka ne razumije, odgovornost mora pasti na pošiljatelja, a ne na primatelja.</a:t>
            </a:r>
            <a:endParaRPr lang="es-E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3530272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barn(inVertical)">
                                      <p:cBhvr>
                                        <p:cTn id="16" dur="500"/>
                                        <p:tgtEl>
                                          <p:spTgt spid="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arn(inVertical)">
                                      <p:cBhvr>
                                        <p:cTn id="24" dur="500"/>
                                        <p:tgtEl>
                                          <p:spTgt spid="5"/>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pSp>
        <p:nvGrpSpPr>
          <p:cNvPr id="3" name="Grupo 2">
            <a:extLst>
              <a:ext uri="{FF2B5EF4-FFF2-40B4-BE49-F238E27FC236}">
                <a16:creationId xmlns:a16="http://schemas.microsoft.com/office/drawing/2014/main" id="{46E04124-2296-4744-9812-45692B884E67}"/>
              </a:ext>
            </a:extLst>
          </p:cNvPr>
          <p:cNvGrpSpPr/>
          <p:nvPr/>
        </p:nvGrpSpPr>
        <p:grpSpPr>
          <a:xfrm>
            <a:off x="903420" y="2095500"/>
            <a:ext cx="11430000" cy="2154786"/>
            <a:chOff x="914400" y="3006024"/>
            <a:chExt cx="12430125" cy="1337229"/>
          </a:xfrm>
        </p:grpSpPr>
        <p:sp>
          <p:nvSpPr>
            <p:cNvPr id="5" name="Rectángulo 4">
              <a:extLst>
                <a:ext uri="{FF2B5EF4-FFF2-40B4-BE49-F238E27FC236}">
                  <a16:creationId xmlns:a16="http://schemas.microsoft.com/office/drawing/2014/main" id="{2E7BC3E1-3541-431B-88A1-A5AAA510695B}"/>
                </a:ext>
              </a:extLst>
            </p:cNvPr>
            <p:cNvSpPr/>
            <p:nvPr/>
          </p:nvSpPr>
          <p:spPr>
            <a:xfrm>
              <a:off x="914400" y="3367902"/>
              <a:ext cx="12430125" cy="1435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Forma libre: forma 5">
              <a:extLst>
                <a:ext uri="{FF2B5EF4-FFF2-40B4-BE49-F238E27FC236}">
                  <a16:creationId xmlns:a16="http://schemas.microsoft.com/office/drawing/2014/main" id="{94A72DB3-8A06-46D7-B5B2-8658A261F1B1}"/>
                </a:ext>
              </a:extLst>
            </p:cNvPr>
            <p:cNvSpPr/>
            <p:nvPr/>
          </p:nvSpPr>
          <p:spPr>
            <a:xfrm>
              <a:off x="1577340" y="3006024"/>
              <a:ext cx="11767185" cy="615557"/>
            </a:xfrm>
            <a:custGeom>
              <a:avLst/>
              <a:gdLst>
                <a:gd name="connsiteX0" fmla="*/ 0 w 9281160"/>
                <a:gd name="connsiteY0" fmla="*/ 39361 h 236160"/>
                <a:gd name="connsiteX1" fmla="*/ 39361 w 9281160"/>
                <a:gd name="connsiteY1" fmla="*/ 0 h 236160"/>
                <a:gd name="connsiteX2" fmla="*/ 9241799 w 9281160"/>
                <a:gd name="connsiteY2" fmla="*/ 0 h 236160"/>
                <a:gd name="connsiteX3" fmla="*/ 9281160 w 9281160"/>
                <a:gd name="connsiteY3" fmla="*/ 39361 h 236160"/>
                <a:gd name="connsiteX4" fmla="*/ 9281160 w 9281160"/>
                <a:gd name="connsiteY4" fmla="*/ 196799 h 236160"/>
                <a:gd name="connsiteX5" fmla="*/ 9241799 w 9281160"/>
                <a:gd name="connsiteY5" fmla="*/ 236160 h 236160"/>
                <a:gd name="connsiteX6" fmla="*/ 39361 w 9281160"/>
                <a:gd name="connsiteY6" fmla="*/ 236160 h 236160"/>
                <a:gd name="connsiteX7" fmla="*/ 0 w 9281160"/>
                <a:gd name="connsiteY7" fmla="*/ 196799 h 236160"/>
                <a:gd name="connsiteX8" fmla="*/ 0 w 9281160"/>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81160" h="236160">
                  <a:moveTo>
                    <a:pt x="0" y="39361"/>
                  </a:moveTo>
                  <a:cubicBezTo>
                    <a:pt x="0" y="17623"/>
                    <a:pt x="17623" y="0"/>
                    <a:pt x="39361" y="0"/>
                  </a:cubicBezTo>
                  <a:lnTo>
                    <a:pt x="9241799" y="0"/>
                  </a:lnTo>
                  <a:cubicBezTo>
                    <a:pt x="9263537" y="0"/>
                    <a:pt x="9281160" y="17623"/>
                    <a:pt x="9281160" y="39361"/>
                  </a:cubicBezTo>
                  <a:lnTo>
                    <a:pt x="9281160" y="196799"/>
                  </a:lnTo>
                  <a:cubicBezTo>
                    <a:pt x="9281160" y="218537"/>
                    <a:pt x="9263537" y="236160"/>
                    <a:pt x="9241799"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2334" tIns="11528" rIns="362334" bIns="11528" numCol="1" spcCol="1270" anchor="ctr" anchorCtr="0">
              <a:noAutofit/>
            </a:bodyPr>
            <a:lstStyle/>
            <a:p>
              <a:pPr marL="0" lvl="0" indent="0" algn="l" defTabSz="355600" rtl="0">
                <a:lnSpc>
                  <a:spcPct val="90000"/>
                </a:lnSpc>
                <a:spcBef>
                  <a:spcPct val="0"/>
                </a:spcBef>
                <a:spcAft>
                  <a:spcPct val="35000"/>
                </a:spcAft>
                <a:buNone/>
              </a:pPr>
              <a:r>
                <a:rPr lang="en-GB" sz="2400" kern="1200" dirty="0"/>
                <a:t>• Uvijek tumačite poruke/informacije s profesionalnog stajališta.</a:t>
              </a:r>
              <a:endParaRPr lang="es-ES" sz="2400" kern="1200" dirty="0"/>
            </a:p>
          </p:txBody>
        </p:sp>
        <p:sp>
          <p:nvSpPr>
            <p:cNvPr id="13" name="Rectángulo 12">
              <a:extLst>
                <a:ext uri="{FF2B5EF4-FFF2-40B4-BE49-F238E27FC236}">
                  <a16:creationId xmlns:a16="http://schemas.microsoft.com/office/drawing/2014/main" id="{16FE5E90-41FA-418E-B0E2-735ABF167F21}"/>
                </a:ext>
              </a:extLst>
            </p:cNvPr>
            <p:cNvSpPr/>
            <p:nvPr/>
          </p:nvSpPr>
          <p:spPr>
            <a:xfrm>
              <a:off x="914400" y="4093661"/>
              <a:ext cx="12430125" cy="1435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Forma libre: forma 13">
              <a:extLst>
                <a:ext uri="{FF2B5EF4-FFF2-40B4-BE49-F238E27FC236}">
                  <a16:creationId xmlns:a16="http://schemas.microsoft.com/office/drawing/2014/main" id="{17CD0410-9093-48A3-8B07-81E5E6D9E066}"/>
                </a:ext>
              </a:extLst>
            </p:cNvPr>
            <p:cNvSpPr/>
            <p:nvPr/>
          </p:nvSpPr>
          <p:spPr>
            <a:xfrm>
              <a:off x="1577340" y="3727696"/>
              <a:ext cx="11767185" cy="615557"/>
            </a:xfrm>
            <a:custGeom>
              <a:avLst/>
              <a:gdLst>
                <a:gd name="connsiteX0" fmla="*/ 0 w 9281160"/>
                <a:gd name="connsiteY0" fmla="*/ 39361 h 236160"/>
                <a:gd name="connsiteX1" fmla="*/ 39361 w 9281160"/>
                <a:gd name="connsiteY1" fmla="*/ 0 h 236160"/>
                <a:gd name="connsiteX2" fmla="*/ 9241799 w 9281160"/>
                <a:gd name="connsiteY2" fmla="*/ 0 h 236160"/>
                <a:gd name="connsiteX3" fmla="*/ 9281160 w 9281160"/>
                <a:gd name="connsiteY3" fmla="*/ 39361 h 236160"/>
                <a:gd name="connsiteX4" fmla="*/ 9281160 w 9281160"/>
                <a:gd name="connsiteY4" fmla="*/ 196799 h 236160"/>
                <a:gd name="connsiteX5" fmla="*/ 9241799 w 9281160"/>
                <a:gd name="connsiteY5" fmla="*/ 236160 h 236160"/>
                <a:gd name="connsiteX6" fmla="*/ 39361 w 9281160"/>
                <a:gd name="connsiteY6" fmla="*/ 236160 h 236160"/>
                <a:gd name="connsiteX7" fmla="*/ 0 w 9281160"/>
                <a:gd name="connsiteY7" fmla="*/ 196799 h 236160"/>
                <a:gd name="connsiteX8" fmla="*/ 0 w 9281160"/>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81160" h="236160">
                  <a:moveTo>
                    <a:pt x="0" y="39361"/>
                  </a:moveTo>
                  <a:cubicBezTo>
                    <a:pt x="0" y="17623"/>
                    <a:pt x="17623" y="0"/>
                    <a:pt x="39361" y="0"/>
                  </a:cubicBezTo>
                  <a:lnTo>
                    <a:pt x="9241799" y="0"/>
                  </a:lnTo>
                  <a:cubicBezTo>
                    <a:pt x="9263537" y="0"/>
                    <a:pt x="9281160" y="17623"/>
                    <a:pt x="9281160" y="39361"/>
                  </a:cubicBezTo>
                  <a:lnTo>
                    <a:pt x="9281160" y="196799"/>
                  </a:lnTo>
                  <a:cubicBezTo>
                    <a:pt x="9281160" y="218537"/>
                    <a:pt x="9263537" y="236160"/>
                    <a:pt x="9241799"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2334" tIns="11528" rIns="362334" bIns="11528" numCol="1" spcCol="1270" anchor="ctr" anchorCtr="0">
              <a:noAutofit/>
            </a:bodyPr>
            <a:lstStyle/>
            <a:p>
              <a:pPr marL="0" lvl="0" indent="0" algn="l" defTabSz="355600" rtl="0">
                <a:lnSpc>
                  <a:spcPct val="90000"/>
                </a:lnSpc>
                <a:spcBef>
                  <a:spcPct val="0"/>
                </a:spcBef>
                <a:spcAft>
                  <a:spcPct val="35000"/>
                </a:spcAft>
                <a:buNone/>
              </a:pPr>
              <a:r>
                <a:rPr lang="en-GB" sz="2400" kern="1200" dirty="0"/>
                <a:t>• Vodite računa o svojoj online reputaciji, što znači i vašem ponašanju na društvenim mrežama i online platformama.</a:t>
              </a:r>
              <a:endParaRPr lang="es-ES" sz="2400" kern="1200" dirty="0"/>
            </a:p>
          </p:txBody>
        </p:sp>
      </p:grpSp>
      <p:sp>
        <p:nvSpPr>
          <p:cNvPr id="9" name="object 3">
            <a:extLst>
              <a:ext uri="{FF2B5EF4-FFF2-40B4-BE49-F238E27FC236}">
                <a16:creationId xmlns:a16="http://schemas.microsoft.com/office/drawing/2014/main" id="{ABF94518-3F61-4877-B525-C3289187D730}"/>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grpSp>
        <p:nvGrpSpPr>
          <p:cNvPr id="16" name="Grupo 15">
            <a:extLst>
              <a:ext uri="{FF2B5EF4-FFF2-40B4-BE49-F238E27FC236}">
                <a16:creationId xmlns:a16="http://schemas.microsoft.com/office/drawing/2014/main" id="{5F59BCE8-1EDC-412C-AD54-06D45CC12F58}"/>
              </a:ext>
            </a:extLst>
          </p:cNvPr>
          <p:cNvGrpSpPr/>
          <p:nvPr/>
        </p:nvGrpSpPr>
        <p:grpSpPr>
          <a:xfrm>
            <a:off x="899367" y="4534008"/>
            <a:ext cx="11430000" cy="2342309"/>
            <a:chOff x="914400" y="4471970"/>
            <a:chExt cx="12430125" cy="1453603"/>
          </a:xfrm>
        </p:grpSpPr>
        <p:sp>
          <p:nvSpPr>
            <p:cNvPr id="26" name="Rectángulo 25">
              <a:extLst>
                <a:ext uri="{FF2B5EF4-FFF2-40B4-BE49-F238E27FC236}">
                  <a16:creationId xmlns:a16="http://schemas.microsoft.com/office/drawing/2014/main" id="{A137BEF8-C474-4053-8D84-2B911BABE669}"/>
                </a:ext>
              </a:extLst>
            </p:cNvPr>
            <p:cNvSpPr/>
            <p:nvPr/>
          </p:nvSpPr>
          <p:spPr>
            <a:xfrm>
              <a:off x="914400" y="4819422"/>
              <a:ext cx="12430125" cy="1435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7" name="Forma libre: forma 26">
              <a:extLst>
                <a:ext uri="{FF2B5EF4-FFF2-40B4-BE49-F238E27FC236}">
                  <a16:creationId xmlns:a16="http://schemas.microsoft.com/office/drawing/2014/main" id="{1C50DE44-061F-4FF8-AF8D-77E2AE777FF9}"/>
                </a:ext>
              </a:extLst>
            </p:cNvPr>
            <p:cNvSpPr/>
            <p:nvPr/>
          </p:nvSpPr>
          <p:spPr>
            <a:xfrm>
              <a:off x="1577340" y="4471970"/>
              <a:ext cx="11767185" cy="696986"/>
            </a:xfrm>
            <a:custGeom>
              <a:avLst/>
              <a:gdLst>
                <a:gd name="connsiteX0" fmla="*/ 0 w 9281160"/>
                <a:gd name="connsiteY0" fmla="*/ 39361 h 236160"/>
                <a:gd name="connsiteX1" fmla="*/ 39361 w 9281160"/>
                <a:gd name="connsiteY1" fmla="*/ 0 h 236160"/>
                <a:gd name="connsiteX2" fmla="*/ 9241799 w 9281160"/>
                <a:gd name="connsiteY2" fmla="*/ 0 h 236160"/>
                <a:gd name="connsiteX3" fmla="*/ 9281160 w 9281160"/>
                <a:gd name="connsiteY3" fmla="*/ 39361 h 236160"/>
                <a:gd name="connsiteX4" fmla="*/ 9281160 w 9281160"/>
                <a:gd name="connsiteY4" fmla="*/ 196799 h 236160"/>
                <a:gd name="connsiteX5" fmla="*/ 9241799 w 9281160"/>
                <a:gd name="connsiteY5" fmla="*/ 236160 h 236160"/>
                <a:gd name="connsiteX6" fmla="*/ 39361 w 9281160"/>
                <a:gd name="connsiteY6" fmla="*/ 236160 h 236160"/>
                <a:gd name="connsiteX7" fmla="*/ 0 w 9281160"/>
                <a:gd name="connsiteY7" fmla="*/ 196799 h 236160"/>
                <a:gd name="connsiteX8" fmla="*/ 0 w 9281160"/>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81160" h="236160">
                  <a:moveTo>
                    <a:pt x="0" y="39361"/>
                  </a:moveTo>
                  <a:cubicBezTo>
                    <a:pt x="0" y="17623"/>
                    <a:pt x="17623" y="0"/>
                    <a:pt x="39361" y="0"/>
                  </a:cubicBezTo>
                  <a:lnTo>
                    <a:pt x="9241799" y="0"/>
                  </a:lnTo>
                  <a:cubicBezTo>
                    <a:pt x="9263537" y="0"/>
                    <a:pt x="9281160" y="17623"/>
                    <a:pt x="9281160" y="39361"/>
                  </a:cubicBezTo>
                  <a:lnTo>
                    <a:pt x="9281160" y="196799"/>
                  </a:lnTo>
                  <a:cubicBezTo>
                    <a:pt x="9281160" y="218537"/>
                    <a:pt x="9263537" y="236160"/>
                    <a:pt x="9241799"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2334" tIns="11528" rIns="362334" bIns="11528" numCol="1" spcCol="1270" anchor="ctr" anchorCtr="0">
              <a:noAutofit/>
            </a:bodyPr>
            <a:lstStyle/>
            <a:p>
              <a:pPr marL="0" lvl="0" indent="0" algn="l" defTabSz="355600" rtl="0">
                <a:lnSpc>
                  <a:spcPct val="90000"/>
                </a:lnSpc>
                <a:spcBef>
                  <a:spcPct val="0"/>
                </a:spcBef>
                <a:spcAft>
                  <a:spcPct val="35000"/>
                </a:spcAft>
                <a:buNone/>
              </a:pPr>
              <a:r>
                <a:rPr lang="en-GB" sz="2400" kern="1200" dirty="0"/>
                <a:t>• Uvijek dajte povratne informacije i budite otvoreni da ih primite. To će pomoći u glatkoj, učinkovitoj i sigurnoj povratnoj informaciji među timom, u kojem svi radimo u skladu sa svojim snagama i slabostima.</a:t>
              </a:r>
              <a:endParaRPr lang="es-ES" sz="2400" kern="1200" dirty="0"/>
            </a:p>
          </p:txBody>
        </p:sp>
        <p:sp>
          <p:nvSpPr>
            <p:cNvPr id="28" name="Rectángulo 27">
              <a:extLst>
                <a:ext uri="{FF2B5EF4-FFF2-40B4-BE49-F238E27FC236}">
                  <a16:creationId xmlns:a16="http://schemas.microsoft.com/office/drawing/2014/main" id="{F297F020-1221-477C-9ACD-E019B0CC9FF8}"/>
                </a:ext>
              </a:extLst>
            </p:cNvPr>
            <p:cNvSpPr/>
            <p:nvPr/>
          </p:nvSpPr>
          <p:spPr>
            <a:xfrm>
              <a:off x="914400" y="5545181"/>
              <a:ext cx="12430125" cy="1435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9" name="Forma libre: forma 28">
              <a:extLst>
                <a:ext uri="{FF2B5EF4-FFF2-40B4-BE49-F238E27FC236}">
                  <a16:creationId xmlns:a16="http://schemas.microsoft.com/office/drawing/2014/main" id="{5B810359-807E-49A0-8DEC-1E7164B8093D}"/>
                </a:ext>
              </a:extLst>
            </p:cNvPr>
            <p:cNvSpPr/>
            <p:nvPr/>
          </p:nvSpPr>
          <p:spPr>
            <a:xfrm>
              <a:off x="1577340" y="5228587"/>
              <a:ext cx="11767185" cy="696986"/>
            </a:xfrm>
            <a:custGeom>
              <a:avLst/>
              <a:gdLst>
                <a:gd name="connsiteX0" fmla="*/ 0 w 9281160"/>
                <a:gd name="connsiteY0" fmla="*/ 39361 h 236160"/>
                <a:gd name="connsiteX1" fmla="*/ 39361 w 9281160"/>
                <a:gd name="connsiteY1" fmla="*/ 0 h 236160"/>
                <a:gd name="connsiteX2" fmla="*/ 9241799 w 9281160"/>
                <a:gd name="connsiteY2" fmla="*/ 0 h 236160"/>
                <a:gd name="connsiteX3" fmla="*/ 9281160 w 9281160"/>
                <a:gd name="connsiteY3" fmla="*/ 39361 h 236160"/>
                <a:gd name="connsiteX4" fmla="*/ 9281160 w 9281160"/>
                <a:gd name="connsiteY4" fmla="*/ 196799 h 236160"/>
                <a:gd name="connsiteX5" fmla="*/ 9241799 w 9281160"/>
                <a:gd name="connsiteY5" fmla="*/ 236160 h 236160"/>
                <a:gd name="connsiteX6" fmla="*/ 39361 w 9281160"/>
                <a:gd name="connsiteY6" fmla="*/ 236160 h 236160"/>
                <a:gd name="connsiteX7" fmla="*/ 0 w 9281160"/>
                <a:gd name="connsiteY7" fmla="*/ 196799 h 236160"/>
                <a:gd name="connsiteX8" fmla="*/ 0 w 9281160"/>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81160" h="236160">
                  <a:moveTo>
                    <a:pt x="0" y="39361"/>
                  </a:moveTo>
                  <a:cubicBezTo>
                    <a:pt x="0" y="17623"/>
                    <a:pt x="17623" y="0"/>
                    <a:pt x="39361" y="0"/>
                  </a:cubicBezTo>
                  <a:lnTo>
                    <a:pt x="9241799" y="0"/>
                  </a:lnTo>
                  <a:cubicBezTo>
                    <a:pt x="9263537" y="0"/>
                    <a:pt x="9281160" y="17623"/>
                    <a:pt x="9281160" y="39361"/>
                  </a:cubicBezTo>
                  <a:lnTo>
                    <a:pt x="9281160" y="196799"/>
                  </a:lnTo>
                  <a:cubicBezTo>
                    <a:pt x="9281160" y="218537"/>
                    <a:pt x="9263537" y="236160"/>
                    <a:pt x="9241799"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2334" tIns="11528" rIns="362334" bIns="11528" numCol="1" spcCol="1270" anchor="ctr" anchorCtr="0">
              <a:noAutofit/>
            </a:bodyPr>
            <a:lstStyle/>
            <a:p>
              <a:pPr marL="0" lvl="0" indent="0" algn="l" defTabSz="355600" rtl="0">
                <a:lnSpc>
                  <a:spcPct val="90000"/>
                </a:lnSpc>
                <a:spcBef>
                  <a:spcPct val="0"/>
                </a:spcBef>
                <a:spcAft>
                  <a:spcPct val="35000"/>
                </a:spcAft>
                <a:buNone/>
              </a:pPr>
              <a:r>
                <a:rPr lang="en-GB" sz="2400" kern="1200"/>
                <a:t>• U multikulturalnim radnim okruženjima zapamtite da nemaju svi iste kodove. Prilagodite svoju poruku na profesionalan način i prilagodite je okruženju i ciljanoj publici.</a:t>
              </a:r>
              <a:endParaRPr lang="es-ES" sz="2400" kern="1200"/>
            </a:p>
          </p:txBody>
        </p:sp>
      </p:grpSp>
    </p:spTree>
    <p:extLst>
      <p:ext uri="{BB962C8B-B14F-4D97-AF65-F5344CB8AC3E}">
        <p14:creationId xmlns:p14="http://schemas.microsoft.com/office/powerpoint/2010/main" val="359887650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barn(inVertical)">
                                      <p:cBhvr>
                                        <p:cTn id="2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pSp>
        <p:nvGrpSpPr>
          <p:cNvPr id="3" name="Grupo 2">
            <a:extLst>
              <a:ext uri="{FF2B5EF4-FFF2-40B4-BE49-F238E27FC236}">
                <a16:creationId xmlns:a16="http://schemas.microsoft.com/office/drawing/2014/main" id="{32FB096A-C5F0-49EE-BF9D-BE73EFD7327F}"/>
              </a:ext>
            </a:extLst>
          </p:cNvPr>
          <p:cNvGrpSpPr/>
          <p:nvPr/>
        </p:nvGrpSpPr>
        <p:grpSpPr>
          <a:xfrm>
            <a:off x="1066800" y="2095499"/>
            <a:ext cx="11430000" cy="2286006"/>
            <a:chOff x="1143000" y="3673364"/>
            <a:chExt cx="10638135" cy="563330"/>
          </a:xfrm>
        </p:grpSpPr>
        <p:sp>
          <p:nvSpPr>
            <p:cNvPr id="5" name="Rectángulo 4">
              <a:extLst>
                <a:ext uri="{FF2B5EF4-FFF2-40B4-BE49-F238E27FC236}">
                  <a16:creationId xmlns:a16="http://schemas.microsoft.com/office/drawing/2014/main" id="{041C5B34-BBD4-4FB0-9566-4CA4FE18B541}"/>
                </a:ext>
              </a:extLst>
            </p:cNvPr>
            <p:cNvSpPr/>
            <p:nvPr/>
          </p:nvSpPr>
          <p:spPr>
            <a:xfrm>
              <a:off x="1143000" y="3866555"/>
              <a:ext cx="10515600" cy="69697"/>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Forma libre: forma 5">
              <a:extLst>
                <a:ext uri="{FF2B5EF4-FFF2-40B4-BE49-F238E27FC236}">
                  <a16:creationId xmlns:a16="http://schemas.microsoft.com/office/drawing/2014/main" id="{E31FAAF8-36AD-414E-942A-0EAF5B5A91E8}"/>
                </a:ext>
              </a:extLst>
            </p:cNvPr>
            <p:cNvSpPr/>
            <p:nvPr/>
          </p:nvSpPr>
          <p:spPr>
            <a:xfrm>
              <a:off x="1852209" y="3673364"/>
              <a:ext cx="9928926" cy="262888"/>
            </a:xfrm>
            <a:custGeom>
              <a:avLst/>
              <a:gdLst>
                <a:gd name="connsiteX0" fmla="*/ 0 w 9928926"/>
                <a:gd name="connsiteY0" fmla="*/ 39361 h 236160"/>
                <a:gd name="connsiteX1" fmla="*/ 39361 w 9928926"/>
                <a:gd name="connsiteY1" fmla="*/ 0 h 236160"/>
                <a:gd name="connsiteX2" fmla="*/ 9889565 w 9928926"/>
                <a:gd name="connsiteY2" fmla="*/ 0 h 236160"/>
                <a:gd name="connsiteX3" fmla="*/ 9928926 w 9928926"/>
                <a:gd name="connsiteY3" fmla="*/ 39361 h 236160"/>
                <a:gd name="connsiteX4" fmla="*/ 9928926 w 9928926"/>
                <a:gd name="connsiteY4" fmla="*/ 196799 h 236160"/>
                <a:gd name="connsiteX5" fmla="*/ 9889565 w 9928926"/>
                <a:gd name="connsiteY5" fmla="*/ 236160 h 236160"/>
                <a:gd name="connsiteX6" fmla="*/ 39361 w 9928926"/>
                <a:gd name="connsiteY6" fmla="*/ 236160 h 236160"/>
                <a:gd name="connsiteX7" fmla="*/ 0 w 9928926"/>
                <a:gd name="connsiteY7" fmla="*/ 196799 h 236160"/>
                <a:gd name="connsiteX8" fmla="*/ 0 w 9928926"/>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8926" h="236160">
                  <a:moveTo>
                    <a:pt x="0" y="39361"/>
                  </a:moveTo>
                  <a:cubicBezTo>
                    <a:pt x="0" y="17623"/>
                    <a:pt x="17623" y="0"/>
                    <a:pt x="39361" y="0"/>
                  </a:cubicBezTo>
                  <a:lnTo>
                    <a:pt x="9889565" y="0"/>
                  </a:lnTo>
                  <a:cubicBezTo>
                    <a:pt x="9911303" y="0"/>
                    <a:pt x="9928926" y="17623"/>
                    <a:pt x="9928926" y="39361"/>
                  </a:cubicBezTo>
                  <a:lnTo>
                    <a:pt x="9928926" y="196799"/>
                  </a:lnTo>
                  <a:cubicBezTo>
                    <a:pt x="9928926" y="218537"/>
                    <a:pt x="9911303" y="236160"/>
                    <a:pt x="9889565"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6818" tIns="11528" rIns="386818" bIns="11528" numCol="1" spcCol="1270" anchor="ctr" anchorCtr="0">
              <a:noAutofit/>
            </a:bodyPr>
            <a:lstStyle/>
            <a:p>
              <a:pPr marL="0" lvl="0" indent="0" algn="l" defTabSz="355600" rtl="0">
                <a:lnSpc>
                  <a:spcPct val="90000"/>
                </a:lnSpc>
                <a:spcBef>
                  <a:spcPct val="0"/>
                </a:spcBef>
                <a:spcAft>
                  <a:spcPct val="35000"/>
                </a:spcAft>
                <a:buNone/>
              </a:pPr>
              <a:r>
                <a:rPr lang="en-GB" sz="2400" kern="1200" dirty="0"/>
                <a:t>• Pridružite se korporativnoj kulturi svog radnog okruženja. Budite suradljivi i cijenite svoj tim kako biste potaknuli ugodno radno okruženje i potaknuli podršku vršnjaka.</a:t>
              </a:r>
              <a:endParaRPr lang="es-ES" sz="2400" kern="1200" dirty="0"/>
            </a:p>
          </p:txBody>
        </p:sp>
        <p:sp>
          <p:nvSpPr>
            <p:cNvPr id="11" name="Rectángulo 10">
              <a:extLst>
                <a:ext uri="{FF2B5EF4-FFF2-40B4-BE49-F238E27FC236}">
                  <a16:creationId xmlns:a16="http://schemas.microsoft.com/office/drawing/2014/main" id="{948DC9C7-D860-40A6-B968-3DCD798A994B}"/>
                </a:ext>
              </a:extLst>
            </p:cNvPr>
            <p:cNvSpPr/>
            <p:nvPr/>
          </p:nvSpPr>
          <p:spPr>
            <a:xfrm>
              <a:off x="1143000" y="4166996"/>
              <a:ext cx="10515600" cy="69697"/>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199CFF61-BAD2-47C1-8DDB-C5F007C0C57E}"/>
                </a:ext>
              </a:extLst>
            </p:cNvPr>
            <p:cNvSpPr/>
            <p:nvPr/>
          </p:nvSpPr>
          <p:spPr>
            <a:xfrm>
              <a:off x="1852209" y="3973806"/>
              <a:ext cx="9928926" cy="262888"/>
            </a:xfrm>
            <a:custGeom>
              <a:avLst/>
              <a:gdLst>
                <a:gd name="connsiteX0" fmla="*/ 0 w 9928926"/>
                <a:gd name="connsiteY0" fmla="*/ 39361 h 236160"/>
                <a:gd name="connsiteX1" fmla="*/ 39361 w 9928926"/>
                <a:gd name="connsiteY1" fmla="*/ 0 h 236160"/>
                <a:gd name="connsiteX2" fmla="*/ 9889565 w 9928926"/>
                <a:gd name="connsiteY2" fmla="*/ 0 h 236160"/>
                <a:gd name="connsiteX3" fmla="*/ 9928926 w 9928926"/>
                <a:gd name="connsiteY3" fmla="*/ 39361 h 236160"/>
                <a:gd name="connsiteX4" fmla="*/ 9928926 w 9928926"/>
                <a:gd name="connsiteY4" fmla="*/ 196799 h 236160"/>
                <a:gd name="connsiteX5" fmla="*/ 9889565 w 9928926"/>
                <a:gd name="connsiteY5" fmla="*/ 236160 h 236160"/>
                <a:gd name="connsiteX6" fmla="*/ 39361 w 9928926"/>
                <a:gd name="connsiteY6" fmla="*/ 236160 h 236160"/>
                <a:gd name="connsiteX7" fmla="*/ 0 w 9928926"/>
                <a:gd name="connsiteY7" fmla="*/ 196799 h 236160"/>
                <a:gd name="connsiteX8" fmla="*/ 0 w 9928926"/>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8926" h="236160">
                  <a:moveTo>
                    <a:pt x="0" y="39361"/>
                  </a:moveTo>
                  <a:cubicBezTo>
                    <a:pt x="0" y="17623"/>
                    <a:pt x="17623" y="0"/>
                    <a:pt x="39361" y="0"/>
                  </a:cubicBezTo>
                  <a:lnTo>
                    <a:pt x="9889565" y="0"/>
                  </a:lnTo>
                  <a:cubicBezTo>
                    <a:pt x="9911303" y="0"/>
                    <a:pt x="9928926" y="17623"/>
                    <a:pt x="9928926" y="39361"/>
                  </a:cubicBezTo>
                  <a:lnTo>
                    <a:pt x="9928926" y="196799"/>
                  </a:lnTo>
                  <a:cubicBezTo>
                    <a:pt x="9928926" y="218537"/>
                    <a:pt x="9911303" y="236160"/>
                    <a:pt x="9889565"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6818" tIns="11528" rIns="386818" bIns="11528" numCol="1" spcCol="1270" anchor="ctr" anchorCtr="0">
              <a:noAutofit/>
            </a:bodyPr>
            <a:lstStyle/>
            <a:p>
              <a:pPr marL="0" lvl="0" indent="0" algn="l" defTabSz="355600" rtl="0">
                <a:lnSpc>
                  <a:spcPct val="90000"/>
                </a:lnSpc>
                <a:spcBef>
                  <a:spcPct val="0"/>
                </a:spcBef>
                <a:spcAft>
                  <a:spcPct val="35000"/>
                </a:spcAft>
                <a:buNone/>
              </a:pPr>
              <a:r>
                <a:rPr lang="en-GB" sz="2400" kern="1200" dirty="0"/>
                <a:t>• Zatražite pojašnjenje kada nešto ne razumijete. To će pomoći u fleksibilnoj komunikaciji s vašim timom i uspostaviti istu sinergiju unutar zajednice vaše tvrtke.</a:t>
              </a:r>
              <a:endParaRPr lang="es-ES" sz="2400" kern="1200" dirty="0"/>
            </a:p>
          </p:txBody>
        </p:sp>
      </p:grpSp>
      <p:sp>
        <p:nvSpPr>
          <p:cNvPr id="9" name="object 3">
            <a:extLst>
              <a:ext uri="{FF2B5EF4-FFF2-40B4-BE49-F238E27FC236}">
                <a16:creationId xmlns:a16="http://schemas.microsoft.com/office/drawing/2014/main" id="{C734EC3C-8F1D-44A2-AB7E-E4E179F8EEAC}"/>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grpSp>
        <p:nvGrpSpPr>
          <p:cNvPr id="2" name="Grupo 1">
            <a:extLst>
              <a:ext uri="{FF2B5EF4-FFF2-40B4-BE49-F238E27FC236}">
                <a16:creationId xmlns:a16="http://schemas.microsoft.com/office/drawing/2014/main" id="{E606B712-0EF1-4B92-AD75-7CB61C4DD344}"/>
              </a:ext>
            </a:extLst>
          </p:cNvPr>
          <p:cNvGrpSpPr/>
          <p:nvPr/>
        </p:nvGrpSpPr>
        <p:grpSpPr>
          <a:xfrm>
            <a:off x="1052945" y="4725885"/>
            <a:ext cx="11430000" cy="2286010"/>
            <a:chOff x="5092732" y="5695466"/>
            <a:chExt cx="11430000" cy="2286010"/>
          </a:xfrm>
        </p:grpSpPr>
        <p:sp>
          <p:nvSpPr>
            <p:cNvPr id="27" name="Rectángulo 26">
              <a:extLst>
                <a:ext uri="{FF2B5EF4-FFF2-40B4-BE49-F238E27FC236}">
                  <a16:creationId xmlns:a16="http://schemas.microsoft.com/office/drawing/2014/main" id="{6478F1CE-99A0-446A-8E82-8B5D8E95C446}"/>
                </a:ext>
              </a:extLst>
            </p:cNvPr>
            <p:cNvSpPr/>
            <p:nvPr/>
          </p:nvSpPr>
          <p:spPr>
            <a:xfrm>
              <a:off x="5092732" y="6479431"/>
              <a:ext cx="11298344" cy="282832"/>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Forma libre: forma 27">
              <a:extLst>
                <a:ext uri="{FF2B5EF4-FFF2-40B4-BE49-F238E27FC236}">
                  <a16:creationId xmlns:a16="http://schemas.microsoft.com/office/drawing/2014/main" id="{9143EF22-1BB7-4A61-8019-4171377DF343}"/>
                </a:ext>
              </a:extLst>
            </p:cNvPr>
            <p:cNvSpPr/>
            <p:nvPr/>
          </p:nvSpPr>
          <p:spPr>
            <a:xfrm>
              <a:off x="5854732" y="5695466"/>
              <a:ext cx="10668000" cy="1066806"/>
            </a:xfrm>
            <a:custGeom>
              <a:avLst/>
              <a:gdLst>
                <a:gd name="connsiteX0" fmla="*/ 0 w 9928926"/>
                <a:gd name="connsiteY0" fmla="*/ 39361 h 236160"/>
                <a:gd name="connsiteX1" fmla="*/ 39361 w 9928926"/>
                <a:gd name="connsiteY1" fmla="*/ 0 h 236160"/>
                <a:gd name="connsiteX2" fmla="*/ 9889565 w 9928926"/>
                <a:gd name="connsiteY2" fmla="*/ 0 h 236160"/>
                <a:gd name="connsiteX3" fmla="*/ 9928926 w 9928926"/>
                <a:gd name="connsiteY3" fmla="*/ 39361 h 236160"/>
                <a:gd name="connsiteX4" fmla="*/ 9928926 w 9928926"/>
                <a:gd name="connsiteY4" fmla="*/ 196799 h 236160"/>
                <a:gd name="connsiteX5" fmla="*/ 9889565 w 9928926"/>
                <a:gd name="connsiteY5" fmla="*/ 236160 h 236160"/>
                <a:gd name="connsiteX6" fmla="*/ 39361 w 9928926"/>
                <a:gd name="connsiteY6" fmla="*/ 236160 h 236160"/>
                <a:gd name="connsiteX7" fmla="*/ 0 w 9928926"/>
                <a:gd name="connsiteY7" fmla="*/ 196799 h 236160"/>
                <a:gd name="connsiteX8" fmla="*/ 0 w 9928926"/>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8926" h="236160">
                  <a:moveTo>
                    <a:pt x="0" y="39361"/>
                  </a:moveTo>
                  <a:cubicBezTo>
                    <a:pt x="0" y="17623"/>
                    <a:pt x="17623" y="0"/>
                    <a:pt x="39361" y="0"/>
                  </a:cubicBezTo>
                  <a:lnTo>
                    <a:pt x="9889565" y="0"/>
                  </a:lnTo>
                  <a:cubicBezTo>
                    <a:pt x="9911303" y="0"/>
                    <a:pt x="9928926" y="17623"/>
                    <a:pt x="9928926" y="39361"/>
                  </a:cubicBezTo>
                  <a:lnTo>
                    <a:pt x="9928926" y="196799"/>
                  </a:lnTo>
                  <a:cubicBezTo>
                    <a:pt x="9928926" y="218537"/>
                    <a:pt x="9911303" y="236160"/>
                    <a:pt x="9889565"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6818" tIns="11528" rIns="386818" bIns="11528" numCol="1" spcCol="1270" anchor="ctr" anchorCtr="0">
              <a:noAutofit/>
            </a:bodyPr>
            <a:lstStyle/>
            <a:p>
              <a:pPr marL="0" lvl="0" indent="0" algn="l" defTabSz="355600" rtl="0">
                <a:lnSpc>
                  <a:spcPct val="90000"/>
                </a:lnSpc>
                <a:spcBef>
                  <a:spcPct val="0"/>
                </a:spcBef>
                <a:spcAft>
                  <a:spcPct val="35000"/>
                </a:spcAft>
                <a:buNone/>
              </a:pPr>
              <a:r>
                <a:rPr lang="en-GB" sz="2400" kern="1200" dirty="0"/>
                <a:t>• Upoznajte svoje kolege. U radu na daljinu, </a:t>
              </a:r>
              <a:r>
                <a:rPr lang="en-GB" sz="2400" kern="1200" dirty="0" err="1"/>
                <a:t>kojeg</a:t>
              </a:r>
              <a:r>
                <a:rPr lang="en-GB" sz="2400" kern="1200" dirty="0"/>
                <a:t> osigurava digitalno okruženje, bitno je da se zaposlenici mogu međusobno upoznati, osjećati integrirano u zajednicu i cijenjeno. </a:t>
              </a:r>
              <a:endParaRPr lang="es-ES" sz="2400" kern="1200" dirty="0"/>
            </a:p>
          </p:txBody>
        </p:sp>
        <p:sp>
          <p:nvSpPr>
            <p:cNvPr id="29" name="Rectángulo 28">
              <a:extLst>
                <a:ext uri="{FF2B5EF4-FFF2-40B4-BE49-F238E27FC236}">
                  <a16:creationId xmlns:a16="http://schemas.microsoft.com/office/drawing/2014/main" id="{32B2141E-73DD-4088-AD6B-61098910D505}"/>
                </a:ext>
              </a:extLst>
            </p:cNvPr>
            <p:cNvSpPr/>
            <p:nvPr/>
          </p:nvSpPr>
          <p:spPr>
            <a:xfrm>
              <a:off x="5092732" y="7676666"/>
              <a:ext cx="11298344" cy="282832"/>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Forma libre: forma 29">
              <a:extLst>
                <a:ext uri="{FF2B5EF4-FFF2-40B4-BE49-F238E27FC236}">
                  <a16:creationId xmlns:a16="http://schemas.microsoft.com/office/drawing/2014/main" id="{68E70117-EB63-497B-8640-1FDC47012DF9}"/>
                </a:ext>
              </a:extLst>
            </p:cNvPr>
            <p:cNvSpPr/>
            <p:nvPr/>
          </p:nvSpPr>
          <p:spPr>
            <a:xfrm>
              <a:off x="5854732" y="6914670"/>
              <a:ext cx="10668000" cy="1066806"/>
            </a:xfrm>
            <a:custGeom>
              <a:avLst/>
              <a:gdLst>
                <a:gd name="connsiteX0" fmla="*/ 0 w 9928926"/>
                <a:gd name="connsiteY0" fmla="*/ 39361 h 236160"/>
                <a:gd name="connsiteX1" fmla="*/ 39361 w 9928926"/>
                <a:gd name="connsiteY1" fmla="*/ 0 h 236160"/>
                <a:gd name="connsiteX2" fmla="*/ 9889565 w 9928926"/>
                <a:gd name="connsiteY2" fmla="*/ 0 h 236160"/>
                <a:gd name="connsiteX3" fmla="*/ 9928926 w 9928926"/>
                <a:gd name="connsiteY3" fmla="*/ 39361 h 236160"/>
                <a:gd name="connsiteX4" fmla="*/ 9928926 w 9928926"/>
                <a:gd name="connsiteY4" fmla="*/ 196799 h 236160"/>
                <a:gd name="connsiteX5" fmla="*/ 9889565 w 9928926"/>
                <a:gd name="connsiteY5" fmla="*/ 236160 h 236160"/>
                <a:gd name="connsiteX6" fmla="*/ 39361 w 9928926"/>
                <a:gd name="connsiteY6" fmla="*/ 236160 h 236160"/>
                <a:gd name="connsiteX7" fmla="*/ 0 w 9928926"/>
                <a:gd name="connsiteY7" fmla="*/ 196799 h 236160"/>
                <a:gd name="connsiteX8" fmla="*/ 0 w 9928926"/>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8926" h="236160">
                  <a:moveTo>
                    <a:pt x="0" y="39361"/>
                  </a:moveTo>
                  <a:cubicBezTo>
                    <a:pt x="0" y="17623"/>
                    <a:pt x="17623" y="0"/>
                    <a:pt x="39361" y="0"/>
                  </a:cubicBezTo>
                  <a:lnTo>
                    <a:pt x="9889565" y="0"/>
                  </a:lnTo>
                  <a:cubicBezTo>
                    <a:pt x="9911303" y="0"/>
                    <a:pt x="9928926" y="17623"/>
                    <a:pt x="9928926" y="39361"/>
                  </a:cubicBezTo>
                  <a:lnTo>
                    <a:pt x="9928926" y="196799"/>
                  </a:lnTo>
                  <a:cubicBezTo>
                    <a:pt x="9928926" y="218537"/>
                    <a:pt x="9911303" y="236160"/>
                    <a:pt x="9889565"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6818" tIns="11528" rIns="386818" bIns="11528" numCol="1" spcCol="1270" anchor="ctr" anchorCtr="0">
              <a:noAutofit/>
            </a:bodyPr>
            <a:lstStyle/>
            <a:p>
              <a:pPr marL="0" lvl="0" indent="0" algn="l" defTabSz="355600" rtl="0">
                <a:lnSpc>
                  <a:spcPct val="90000"/>
                </a:lnSpc>
                <a:spcBef>
                  <a:spcPct val="0"/>
                </a:spcBef>
                <a:spcAft>
                  <a:spcPct val="35000"/>
                </a:spcAft>
                <a:buNone/>
              </a:pPr>
              <a:r>
                <a:rPr lang="en-GB" sz="2400" kern="1200" dirty="0"/>
                <a:t>• Osobno se sastanite s </a:t>
              </a:r>
              <a:r>
                <a:rPr lang="en-GB" sz="2400" kern="1200" dirty="0" err="1"/>
                <a:t>kolegama</a:t>
              </a:r>
              <a:r>
                <a:rPr lang="en-GB" sz="2400" kern="1200" dirty="0"/>
                <a:t> </a:t>
              </a:r>
              <a:r>
                <a:rPr lang="en-GB" sz="2400" kern="1200" dirty="0" err="1"/>
                <a:t>ako</a:t>
              </a:r>
              <a:r>
                <a:rPr lang="en-GB" sz="2400" kern="1200" dirty="0"/>
                <a:t> možete obaviti neku aktivnost ili sastanak u kojem ćete ugodno provesti vrijeme zajedno.</a:t>
              </a:r>
              <a:endParaRPr lang="es-ES" sz="2400" kern="1200" dirty="0"/>
            </a:p>
          </p:txBody>
        </p:sp>
      </p:grpSp>
    </p:spTree>
    <p:extLst>
      <p:ext uri="{BB962C8B-B14F-4D97-AF65-F5344CB8AC3E}">
        <p14:creationId xmlns:p14="http://schemas.microsoft.com/office/powerpoint/2010/main" val="8145584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1267691" y="2976644"/>
            <a:ext cx="10314709" cy="1143070"/>
          </a:xfrm>
          <a:prstGeom prst="rect">
            <a:avLst/>
          </a:prstGeom>
          <a:noFill/>
        </p:spPr>
        <p:txBody>
          <a:bodyPr wrap="square" rtlCol="0">
            <a:spAutoFit/>
          </a:bodyPr>
          <a:lstStyle/>
          <a:p>
            <a:pPr marL="800100" lvl="1" indent="-342900" algn="l" rtl="0"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Vodite računa o korištenju pisanja u pisanim porukama, te dikcije, tona glasa i govora tijela u video ili audio interakcijama. </a:t>
            </a:r>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FFDD6F01-B79D-4F9E-B661-BFD352530F25}"/>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grpSp>
        <p:nvGrpSpPr>
          <p:cNvPr id="5" name="Grupo 4">
            <a:extLst>
              <a:ext uri="{FF2B5EF4-FFF2-40B4-BE49-F238E27FC236}">
                <a16:creationId xmlns:a16="http://schemas.microsoft.com/office/drawing/2014/main" id="{4A635414-5BD5-4A49-9383-236EA714B2A9}"/>
              </a:ext>
            </a:extLst>
          </p:cNvPr>
          <p:cNvGrpSpPr/>
          <p:nvPr/>
        </p:nvGrpSpPr>
        <p:grpSpPr>
          <a:xfrm>
            <a:off x="1151531" y="1943100"/>
            <a:ext cx="10126070" cy="1020861"/>
            <a:chOff x="3664527" y="6896819"/>
            <a:chExt cx="8222672" cy="403991"/>
          </a:xfrm>
        </p:grpSpPr>
        <p:sp>
          <p:nvSpPr>
            <p:cNvPr id="6" name="Rectángulo 5">
              <a:extLst>
                <a:ext uri="{FF2B5EF4-FFF2-40B4-BE49-F238E27FC236}">
                  <a16:creationId xmlns:a16="http://schemas.microsoft.com/office/drawing/2014/main" id="{87DB5FF2-3D6B-4E9C-9405-184B00F771C1}"/>
                </a:ext>
              </a:extLst>
            </p:cNvPr>
            <p:cNvSpPr/>
            <p:nvPr/>
          </p:nvSpPr>
          <p:spPr>
            <a:xfrm>
              <a:off x="3664527" y="7138059"/>
              <a:ext cx="8222672" cy="98641"/>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0BDC7DB6-4C79-4AB8-B249-D2DD089C9DBB}"/>
                </a:ext>
              </a:extLst>
            </p:cNvPr>
            <p:cNvSpPr/>
            <p:nvPr/>
          </p:nvSpPr>
          <p:spPr>
            <a:xfrm>
              <a:off x="4121726" y="6896819"/>
              <a:ext cx="7765473" cy="403991"/>
            </a:xfrm>
            <a:custGeom>
              <a:avLst/>
              <a:gdLst>
                <a:gd name="connsiteX0" fmla="*/ 0 w 6400800"/>
                <a:gd name="connsiteY0" fmla="*/ 49201 h 295200"/>
                <a:gd name="connsiteX1" fmla="*/ 49201 w 6400800"/>
                <a:gd name="connsiteY1" fmla="*/ 0 h 295200"/>
                <a:gd name="connsiteX2" fmla="*/ 6351599 w 6400800"/>
                <a:gd name="connsiteY2" fmla="*/ 0 h 295200"/>
                <a:gd name="connsiteX3" fmla="*/ 6400800 w 6400800"/>
                <a:gd name="connsiteY3" fmla="*/ 49201 h 295200"/>
                <a:gd name="connsiteX4" fmla="*/ 6400800 w 6400800"/>
                <a:gd name="connsiteY4" fmla="*/ 245999 h 295200"/>
                <a:gd name="connsiteX5" fmla="*/ 6351599 w 6400800"/>
                <a:gd name="connsiteY5" fmla="*/ 295200 h 295200"/>
                <a:gd name="connsiteX6" fmla="*/ 49201 w 6400800"/>
                <a:gd name="connsiteY6" fmla="*/ 295200 h 295200"/>
                <a:gd name="connsiteX7" fmla="*/ 0 w 6400800"/>
                <a:gd name="connsiteY7" fmla="*/ 245999 h 295200"/>
                <a:gd name="connsiteX8" fmla="*/ 0 w 6400800"/>
                <a:gd name="connsiteY8" fmla="*/ 49201 h 29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0800" h="295200">
                  <a:moveTo>
                    <a:pt x="0" y="49201"/>
                  </a:moveTo>
                  <a:cubicBezTo>
                    <a:pt x="0" y="22028"/>
                    <a:pt x="22028" y="0"/>
                    <a:pt x="49201" y="0"/>
                  </a:cubicBezTo>
                  <a:lnTo>
                    <a:pt x="6351599" y="0"/>
                  </a:lnTo>
                  <a:cubicBezTo>
                    <a:pt x="6378772" y="0"/>
                    <a:pt x="6400800" y="22028"/>
                    <a:pt x="6400800" y="49201"/>
                  </a:cubicBezTo>
                  <a:lnTo>
                    <a:pt x="6400800" y="245999"/>
                  </a:lnTo>
                  <a:cubicBezTo>
                    <a:pt x="6400800" y="273172"/>
                    <a:pt x="6378772" y="295200"/>
                    <a:pt x="6351599" y="295200"/>
                  </a:cubicBezTo>
                  <a:lnTo>
                    <a:pt x="49201" y="295200"/>
                  </a:lnTo>
                  <a:cubicBezTo>
                    <a:pt x="22028" y="295200"/>
                    <a:pt x="0" y="273172"/>
                    <a:pt x="0" y="245999"/>
                  </a:cubicBezTo>
                  <a:lnTo>
                    <a:pt x="0" y="4920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56345" tIns="14410" rIns="256345" bIns="14410" numCol="1" spcCol="1270" anchor="ctr" anchorCtr="0">
              <a:noAutofit/>
            </a:bodyPr>
            <a:lstStyle/>
            <a:p>
              <a:pPr marL="0" lvl="0" indent="0" algn="l" defTabSz="444500" rtl="0">
                <a:lnSpc>
                  <a:spcPct val="90000"/>
                </a:lnSpc>
                <a:spcBef>
                  <a:spcPct val="0"/>
                </a:spcBef>
                <a:spcAft>
                  <a:spcPct val="35000"/>
                </a:spcAft>
                <a:buNone/>
              </a:pPr>
              <a:r>
                <a:rPr lang="en-GB" sz="2400" kern="1200" dirty="0"/>
                <a:t>• Vodite računa o načinu na koji komunicirate poruku ili samu informaciju i prilagodite je okruženju. </a:t>
              </a:r>
              <a:endParaRPr lang="es-ES" sz="2400" kern="1200" dirty="0"/>
            </a:p>
          </p:txBody>
        </p:sp>
      </p:grpSp>
      <p:grpSp>
        <p:nvGrpSpPr>
          <p:cNvPr id="16" name="Grupo 15">
            <a:extLst>
              <a:ext uri="{FF2B5EF4-FFF2-40B4-BE49-F238E27FC236}">
                <a16:creationId xmlns:a16="http://schemas.microsoft.com/office/drawing/2014/main" id="{D1B85F99-E996-4A68-B0F7-84F8E77E062E}"/>
              </a:ext>
            </a:extLst>
          </p:cNvPr>
          <p:cNvGrpSpPr/>
          <p:nvPr/>
        </p:nvGrpSpPr>
        <p:grpSpPr>
          <a:xfrm>
            <a:off x="1151531" y="4553213"/>
            <a:ext cx="10126070" cy="1071113"/>
            <a:chOff x="4572000" y="5024668"/>
            <a:chExt cx="11046622" cy="177120"/>
          </a:xfrm>
        </p:grpSpPr>
        <p:sp>
          <p:nvSpPr>
            <p:cNvPr id="17" name="Rectángulo 16">
              <a:extLst>
                <a:ext uri="{FF2B5EF4-FFF2-40B4-BE49-F238E27FC236}">
                  <a16:creationId xmlns:a16="http://schemas.microsoft.com/office/drawing/2014/main" id="{8D145000-FFDD-4EBF-8A7E-C9A55B31328E}"/>
                </a:ext>
              </a:extLst>
            </p:cNvPr>
            <p:cNvSpPr/>
            <p:nvPr/>
          </p:nvSpPr>
          <p:spPr>
            <a:xfrm>
              <a:off x="4572000" y="5144063"/>
              <a:ext cx="9144000" cy="4121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8" name="Forma libre: forma 17">
              <a:extLst>
                <a:ext uri="{FF2B5EF4-FFF2-40B4-BE49-F238E27FC236}">
                  <a16:creationId xmlns:a16="http://schemas.microsoft.com/office/drawing/2014/main" id="{3D83F882-AC33-437D-ADCE-3A36C340E965}"/>
                </a:ext>
              </a:extLst>
            </p:cNvPr>
            <p:cNvSpPr/>
            <p:nvPr/>
          </p:nvSpPr>
          <p:spPr>
            <a:xfrm>
              <a:off x="5186217" y="5024668"/>
              <a:ext cx="10432405" cy="177120"/>
            </a:xfrm>
            <a:custGeom>
              <a:avLst/>
              <a:gdLst>
                <a:gd name="connsiteX0" fmla="*/ 0 w 6400800"/>
                <a:gd name="connsiteY0" fmla="*/ 29521 h 177120"/>
                <a:gd name="connsiteX1" fmla="*/ 29521 w 6400800"/>
                <a:gd name="connsiteY1" fmla="*/ 0 h 177120"/>
                <a:gd name="connsiteX2" fmla="*/ 6371279 w 6400800"/>
                <a:gd name="connsiteY2" fmla="*/ 0 h 177120"/>
                <a:gd name="connsiteX3" fmla="*/ 6400800 w 6400800"/>
                <a:gd name="connsiteY3" fmla="*/ 29521 h 177120"/>
                <a:gd name="connsiteX4" fmla="*/ 6400800 w 6400800"/>
                <a:gd name="connsiteY4" fmla="*/ 147599 h 177120"/>
                <a:gd name="connsiteX5" fmla="*/ 6371279 w 6400800"/>
                <a:gd name="connsiteY5" fmla="*/ 177120 h 177120"/>
                <a:gd name="connsiteX6" fmla="*/ 29521 w 6400800"/>
                <a:gd name="connsiteY6" fmla="*/ 177120 h 177120"/>
                <a:gd name="connsiteX7" fmla="*/ 0 w 6400800"/>
                <a:gd name="connsiteY7" fmla="*/ 147599 h 177120"/>
                <a:gd name="connsiteX8" fmla="*/ 0 w 6400800"/>
                <a:gd name="connsiteY8" fmla="*/ 29521 h 17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0800" h="177120">
                  <a:moveTo>
                    <a:pt x="0" y="29521"/>
                  </a:moveTo>
                  <a:cubicBezTo>
                    <a:pt x="0" y="13217"/>
                    <a:pt x="13217" y="0"/>
                    <a:pt x="29521" y="0"/>
                  </a:cubicBezTo>
                  <a:lnTo>
                    <a:pt x="6371279" y="0"/>
                  </a:lnTo>
                  <a:cubicBezTo>
                    <a:pt x="6387583" y="0"/>
                    <a:pt x="6400800" y="13217"/>
                    <a:pt x="6400800" y="29521"/>
                  </a:cubicBezTo>
                  <a:lnTo>
                    <a:pt x="6400800" y="147599"/>
                  </a:lnTo>
                  <a:cubicBezTo>
                    <a:pt x="6400800" y="163903"/>
                    <a:pt x="6387583" y="177120"/>
                    <a:pt x="6371279" y="177120"/>
                  </a:cubicBezTo>
                  <a:lnTo>
                    <a:pt x="29521" y="177120"/>
                  </a:lnTo>
                  <a:cubicBezTo>
                    <a:pt x="13217" y="177120"/>
                    <a:pt x="0" y="163903"/>
                    <a:pt x="0" y="147599"/>
                  </a:cubicBezTo>
                  <a:lnTo>
                    <a:pt x="0" y="2952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50581" tIns="8646" rIns="250581" bIns="8646" numCol="1" spcCol="1270" anchor="ctr" anchorCtr="0">
              <a:noAutofit/>
            </a:bodyPr>
            <a:lstStyle/>
            <a:p>
              <a:pPr marL="0" lvl="0" indent="0" algn="l" defTabSz="266700" rtl="0">
                <a:lnSpc>
                  <a:spcPct val="90000"/>
                </a:lnSpc>
                <a:spcBef>
                  <a:spcPct val="0"/>
                </a:spcBef>
                <a:spcAft>
                  <a:spcPct val="35000"/>
                </a:spcAft>
                <a:buNone/>
              </a:pPr>
              <a:r>
                <a:rPr lang="en-GB" sz="2400" kern="1200" dirty="0"/>
                <a:t>• Pokušajte smanjiti šum u komunikaciji. To može biti buka iz okoliša u videopozivu, stalni prekidi, smetnje, tehnički problemi, između ostalog.</a:t>
              </a:r>
              <a:endParaRPr lang="es-ES" sz="2400" kern="1200" dirty="0"/>
            </a:p>
          </p:txBody>
        </p:sp>
      </p:grpSp>
      <p:sp>
        <p:nvSpPr>
          <p:cNvPr id="15" name="CuadroTexto 14">
            <a:extLst>
              <a:ext uri="{FF2B5EF4-FFF2-40B4-BE49-F238E27FC236}">
                <a16:creationId xmlns:a16="http://schemas.microsoft.com/office/drawing/2014/main" id="{410232D8-14DB-42CC-874A-34F4F4D0CEB3}"/>
              </a:ext>
            </a:extLst>
          </p:cNvPr>
          <p:cNvSpPr txBox="1"/>
          <p:nvPr/>
        </p:nvSpPr>
        <p:spPr>
          <a:xfrm>
            <a:off x="1267691" y="5747693"/>
            <a:ext cx="10009910" cy="2251065"/>
          </a:xfrm>
          <a:prstGeom prst="rect">
            <a:avLst/>
          </a:prstGeom>
          <a:noFill/>
        </p:spPr>
        <p:txBody>
          <a:bodyPr wrap="square">
            <a:spAutoFit/>
          </a:bodyPr>
          <a:lstStyle/>
          <a:p>
            <a:pPr marL="800100" lvl="1" indent="-342900" algn="l" rtl="0"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Dobro iskoristite mikrofon na videokonferencijama. Ako nećete intervenirati, isključite mikrofon kako biste smanjili šum. Ovako, kada ga uključite, shvatit će se da želite nešto doprinijeti.</a:t>
            </a:r>
            <a:endParaRPr lang="es-ES" sz="2400" dirty="0">
              <a:effectLst/>
              <a:ea typeface="Times New Roman" panose="02020603050405020304" pitchFamily="18" charset="0"/>
            </a:endParaRPr>
          </a:p>
        </p:txBody>
      </p:sp>
    </p:spTree>
    <p:extLst>
      <p:ext uri="{BB962C8B-B14F-4D97-AF65-F5344CB8AC3E}">
        <p14:creationId xmlns:p14="http://schemas.microsoft.com/office/powerpoint/2010/main" val="106962157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arn(inVertical)">
                                      <p:cBhvr>
                                        <p:cTn id="16" dur="500"/>
                                        <p:tgtEl>
                                          <p:spTgt spid="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barn(inVertical)">
                                      <p:cBhvr>
                                        <p:cTn id="24" dur="500"/>
                                        <p:tgtEl>
                                          <p:spTgt spid="16"/>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853492" y="2789445"/>
            <a:ext cx="11365032" cy="5021055"/>
          </a:xfrm>
          <a:prstGeom prst="rect">
            <a:avLst/>
          </a:prstGeom>
          <a:noFill/>
        </p:spPr>
        <p:txBody>
          <a:bodyPr wrap="square" rtlCol="0">
            <a:spAutoFit/>
          </a:bodyPr>
          <a:lstStyle/>
          <a:p>
            <a:pPr marL="800100" lvl="1" indent="-342900" algn="l" rtl="0"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Da je naš pogled usmjeren prema kameri kako bismo što bolje privukli pozornost primatelja.</a:t>
            </a:r>
            <a:endParaRPr lang="es-ES" sz="2400" dirty="0">
              <a:effectLst/>
              <a:ea typeface="Times New Roman" panose="02020603050405020304" pitchFamily="18" charset="0"/>
            </a:endParaRPr>
          </a:p>
          <a:p>
            <a:pPr marL="800100" lvl="1" indent="-342900" algn="l" rtl="0"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Vodite računa o govoru tijela, kao što smo spomenuli, ključno je prenijeti poruku koju želimo. Preporuča se odabrati srednji snimak, na kojem se vide lice i ruke.</a:t>
            </a:r>
            <a:endParaRPr lang="es-ES" sz="2400" dirty="0">
              <a:effectLst/>
              <a:ea typeface="Times New Roman" panose="02020603050405020304" pitchFamily="18" charset="0"/>
            </a:endParaRPr>
          </a:p>
          <a:p>
            <a:pPr marL="800100" lvl="1" indent="-342900" algn="l" rtl="0"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Odaberite prostor ili pozadinu koja ne odvlači pozornost primatelja, a koja odaje profesionalnost. </a:t>
            </a:r>
          </a:p>
          <a:p>
            <a:pPr lvl="1" algn="l" rtl="0" fontAlgn="base">
              <a:lnSpc>
                <a:spcPct val="150000"/>
              </a:lnSpc>
            </a:pPr>
            <a:endParaRPr lang="en-GB" sz="2400" dirty="0">
              <a:solidFill>
                <a:srgbClr val="243255"/>
              </a:solidFill>
              <a:effectLst/>
              <a:ea typeface="Times New Roman" panose="02020603050405020304" pitchFamily="18" charset="0"/>
            </a:endParaRPr>
          </a:p>
          <a:p>
            <a:pPr lvl="0" algn="l" rtl="0" fontAlgn="base">
              <a:lnSpc>
                <a:spcPct val="150000"/>
              </a:lnSpc>
            </a:pPr>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B864F426-1A0E-41A0-9669-5D9F35C8B761}"/>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grpSp>
        <p:nvGrpSpPr>
          <p:cNvPr id="5" name="Grupo 4">
            <a:extLst>
              <a:ext uri="{FF2B5EF4-FFF2-40B4-BE49-F238E27FC236}">
                <a16:creationId xmlns:a16="http://schemas.microsoft.com/office/drawing/2014/main" id="{875A56F5-47A5-4F1F-803F-8316987105CF}"/>
              </a:ext>
            </a:extLst>
          </p:cNvPr>
          <p:cNvGrpSpPr/>
          <p:nvPr/>
        </p:nvGrpSpPr>
        <p:grpSpPr>
          <a:xfrm>
            <a:off x="1405050" y="2009212"/>
            <a:ext cx="10813474" cy="710773"/>
            <a:chOff x="2995179" y="6105357"/>
            <a:chExt cx="6758421" cy="710773"/>
          </a:xfrm>
        </p:grpSpPr>
        <p:sp>
          <p:nvSpPr>
            <p:cNvPr id="6" name="Rectángulo 5">
              <a:extLst>
                <a:ext uri="{FF2B5EF4-FFF2-40B4-BE49-F238E27FC236}">
                  <a16:creationId xmlns:a16="http://schemas.microsoft.com/office/drawing/2014/main" id="{47E68CCB-5CF7-44C0-8B11-B932D93353DA}"/>
                </a:ext>
              </a:extLst>
            </p:cNvPr>
            <p:cNvSpPr/>
            <p:nvPr/>
          </p:nvSpPr>
          <p:spPr>
            <a:xfrm>
              <a:off x="2995179" y="6496445"/>
              <a:ext cx="6706467" cy="301030"/>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146F6E55-6986-413D-9B91-4E44A747C183}"/>
                </a:ext>
              </a:extLst>
            </p:cNvPr>
            <p:cNvSpPr/>
            <p:nvPr/>
          </p:nvSpPr>
          <p:spPr>
            <a:xfrm>
              <a:off x="3352800" y="6105357"/>
              <a:ext cx="6400800" cy="710773"/>
            </a:xfrm>
            <a:custGeom>
              <a:avLst/>
              <a:gdLst>
                <a:gd name="connsiteX0" fmla="*/ 0 w 6400800"/>
                <a:gd name="connsiteY0" fmla="*/ 68881 h 413280"/>
                <a:gd name="connsiteX1" fmla="*/ 68881 w 6400800"/>
                <a:gd name="connsiteY1" fmla="*/ 0 h 413280"/>
                <a:gd name="connsiteX2" fmla="*/ 6331919 w 6400800"/>
                <a:gd name="connsiteY2" fmla="*/ 0 h 413280"/>
                <a:gd name="connsiteX3" fmla="*/ 6400800 w 6400800"/>
                <a:gd name="connsiteY3" fmla="*/ 68881 h 413280"/>
                <a:gd name="connsiteX4" fmla="*/ 6400800 w 6400800"/>
                <a:gd name="connsiteY4" fmla="*/ 344399 h 413280"/>
                <a:gd name="connsiteX5" fmla="*/ 6331919 w 6400800"/>
                <a:gd name="connsiteY5" fmla="*/ 413280 h 413280"/>
                <a:gd name="connsiteX6" fmla="*/ 68881 w 6400800"/>
                <a:gd name="connsiteY6" fmla="*/ 413280 h 413280"/>
                <a:gd name="connsiteX7" fmla="*/ 0 w 6400800"/>
                <a:gd name="connsiteY7" fmla="*/ 344399 h 413280"/>
                <a:gd name="connsiteX8" fmla="*/ 0 w 6400800"/>
                <a:gd name="connsiteY8" fmla="*/ 68881 h 413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0800" h="413280">
                  <a:moveTo>
                    <a:pt x="0" y="68881"/>
                  </a:moveTo>
                  <a:cubicBezTo>
                    <a:pt x="0" y="30839"/>
                    <a:pt x="30839" y="0"/>
                    <a:pt x="68881" y="0"/>
                  </a:cubicBezTo>
                  <a:lnTo>
                    <a:pt x="6331919" y="0"/>
                  </a:lnTo>
                  <a:cubicBezTo>
                    <a:pt x="6369961" y="0"/>
                    <a:pt x="6400800" y="30839"/>
                    <a:pt x="6400800" y="68881"/>
                  </a:cubicBezTo>
                  <a:lnTo>
                    <a:pt x="6400800" y="344399"/>
                  </a:lnTo>
                  <a:cubicBezTo>
                    <a:pt x="6400800" y="382441"/>
                    <a:pt x="6369961" y="413280"/>
                    <a:pt x="6331919" y="413280"/>
                  </a:cubicBezTo>
                  <a:lnTo>
                    <a:pt x="68881" y="413280"/>
                  </a:lnTo>
                  <a:cubicBezTo>
                    <a:pt x="30839" y="413280"/>
                    <a:pt x="0" y="382441"/>
                    <a:pt x="0" y="344399"/>
                  </a:cubicBezTo>
                  <a:lnTo>
                    <a:pt x="0" y="6888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62110" tIns="20175" rIns="262110" bIns="20175" numCol="1" spcCol="1270" anchor="ctr" anchorCtr="0">
              <a:noAutofit/>
            </a:bodyPr>
            <a:lstStyle/>
            <a:p>
              <a:pPr marL="0" lvl="0" indent="0" algn="l" defTabSz="622300" rtl="0">
                <a:lnSpc>
                  <a:spcPct val="90000"/>
                </a:lnSpc>
                <a:spcBef>
                  <a:spcPct val="0"/>
                </a:spcBef>
                <a:spcAft>
                  <a:spcPct val="35000"/>
                </a:spcAft>
                <a:buNone/>
              </a:pPr>
              <a:r>
                <a:rPr lang="en-GB" sz="2400" kern="1200" dirty="0"/>
                <a:t>• </a:t>
              </a:r>
              <a:r>
                <a:rPr lang="en-GB" sz="2400" kern="1200" dirty="0" err="1"/>
                <a:t>Prilikom</a:t>
              </a:r>
              <a:r>
                <a:rPr lang="en-GB" sz="2400" kern="1200" dirty="0"/>
                <a:t> </a:t>
              </a:r>
              <a:r>
                <a:rPr lang="en-GB" sz="2400" kern="1200" dirty="0" err="1"/>
                <a:t>izvođenja</a:t>
              </a:r>
              <a:r>
                <a:rPr lang="en-GB" sz="2400" kern="1200" dirty="0"/>
                <a:t> videokonferencija također je važno uzeti u obzir:</a:t>
              </a:r>
              <a:endParaRPr lang="es-ES" sz="2400" kern="1200" dirty="0"/>
            </a:p>
          </p:txBody>
        </p:sp>
      </p:grpSp>
    </p:spTree>
    <p:extLst>
      <p:ext uri="{BB962C8B-B14F-4D97-AF65-F5344CB8AC3E}">
        <p14:creationId xmlns:p14="http://schemas.microsoft.com/office/powerpoint/2010/main" val="2542545317"/>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arn(inVertical)">
                                      <p:cBhvr>
                                        <p:cTn id="16" dur="500"/>
                                        <p:tgtEl>
                                          <p:spTgt spid="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803564" y="1714500"/>
            <a:ext cx="12344400" cy="2805063"/>
          </a:xfrm>
          <a:prstGeom prst="rect">
            <a:avLst/>
          </a:prstGeom>
          <a:noFill/>
        </p:spPr>
        <p:txBody>
          <a:bodyPr wrap="square" rtlCol="0">
            <a:spAutoFit/>
          </a:bodyPr>
          <a:lstStyle/>
          <a:p>
            <a:pPr marL="800100" lvl="1" indent="-342900" algn="l" rtl="0"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Dobra rasvjeta je također ključna da ne izgubite pažnju prijamnika.</a:t>
            </a:r>
            <a:endParaRPr lang="es-ES" sz="2400" dirty="0">
              <a:effectLst/>
              <a:ea typeface="Times New Roman" panose="02020603050405020304" pitchFamily="18" charset="0"/>
            </a:endParaRPr>
          </a:p>
          <a:p>
            <a:pPr marL="800100" lvl="1" indent="-342900" algn="l" rtl="0"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Vodite računa o svojoj digitalnoj slici. Digitalna prisutnost je postala jednako važna kao i prisutnost licem u lice. Preporuča se, primjerice, da se tijekom videopoziva odjenete udobno i profesionalno. Uzmite u obzir da je vaš imidž u skladu s vašim profesionalnim učinkom, vašim ciljevima i dojmom koji želite ostaviti.</a:t>
            </a:r>
          </a:p>
        </p:txBody>
      </p:sp>
      <p:sp>
        <p:nvSpPr>
          <p:cNvPr id="9" name="object 3">
            <a:extLst>
              <a:ext uri="{FF2B5EF4-FFF2-40B4-BE49-F238E27FC236}">
                <a16:creationId xmlns:a16="http://schemas.microsoft.com/office/drawing/2014/main" id="{94DFA8CE-50AB-4C7A-B9A6-02B833271F98}"/>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54EB6493-7AD9-4B10-9353-0371CD3FAD3B}"/>
              </a:ext>
            </a:extLst>
          </p:cNvPr>
          <p:cNvSpPr txBox="1"/>
          <p:nvPr/>
        </p:nvSpPr>
        <p:spPr>
          <a:xfrm>
            <a:off x="903420" y="5269163"/>
            <a:ext cx="12244544" cy="1200329"/>
          </a:xfrm>
          <a:prstGeom prst="rect">
            <a:avLst/>
          </a:prstGeom>
          <a:noFill/>
        </p:spPr>
        <p:txBody>
          <a:bodyPr wrap="square">
            <a:spAutoFit/>
          </a:bodyPr>
          <a:lstStyle/>
          <a:p>
            <a:pPr algn="l" rtl="0" fontAlgn="base"/>
            <a:r>
              <a:rPr lang="en-GB" sz="2400" dirty="0">
                <a:solidFill>
                  <a:srgbClr val="243255"/>
                </a:solidFill>
                <a:effectLst/>
                <a:ea typeface="Times New Roman" panose="02020603050405020304" pitchFamily="18" charset="0"/>
              </a:rPr>
              <a:t>Digitalni alati također su dizajnirani da vam pomognu u ove svrhe. Radite na svojim komunikacijskim vještinama na dnevnoj bazi i vidjet ćete poboljšanja u timskom radu, koordinaciji i razumijevanju s ljudima oko vas.</a:t>
            </a:r>
            <a:endParaRPr lang="es-ES" sz="2400" dirty="0">
              <a:effectLst/>
              <a:ea typeface="Times New Roman" panose="02020603050405020304" pitchFamily="18" charset="0"/>
            </a:endParaRPr>
          </a:p>
        </p:txBody>
      </p:sp>
    </p:spTree>
    <p:extLst>
      <p:ext uri="{BB962C8B-B14F-4D97-AF65-F5344CB8AC3E}">
        <p14:creationId xmlns:p14="http://schemas.microsoft.com/office/powerpoint/2010/main" val="288887577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1"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7D50F80D-70F7-4B95-B27E-48A65C93D9B6}"/>
              </a:ext>
            </a:extLst>
          </p:cNvPr>
          <p:cNvSpPr/>
          <p:nvPr/>
        </p:nvSpPr>
        <p:spPr>
          <a:xfrm>
            <a:off x="6172200" y="9185519"/>
            <a:ext cx="11963400" cy="9525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object 2"/>
          <p:cNvSpPr txBox="1">
            <a:spLocks noGrp="1"/>
          </p:cNvSpPr>
          <p:nvPr>
            <p:ph type="title"/>
          </p:nvPr>
        </p:nvSpPr>
        <p:spPr>
          <a:xfrm>
            <a:off x="7924800" y="3924300"/>
            <a:ext cx="6897687" cy="1397000"/>
          </a:xfrm>
        </p:spPr>
        <p:txBody>
          <a:bodyPr vert="horz" wrap="square" lIns="0" tIns="12700" rIns="0" bIns="0" rtlCol="0">
            <a:spAutoFit/>
          </a:bodyPr>
          <a:lstStyle/>
          <a:p>
            <a:r>
              <a:rPr lang="es-ES" dirty="0" err="1"/>
              <a:t>Hvala</a:t>
            </a:r>
            <a:r>
              <a:rPr lang="es-ES" dirty="0"/>
              <a:t>!</a:t>
            </a:r>
          </a:p>
        </p:txBody>
      </p:sp>
      <p:pic>
        <p:nvPicPr>
          <p:cNvPr id="6" name="Picture 9">
            <a:extLst>
              <a:ext uri="{FF2B5EF4-FFF2-40B4-BE49-F238E27FC236}">
                <a16:creationId xmlns:a16="http://schemas.microsoft.com/office/drawing/2014/main" id="{2B20B7A5-9C0B-4641-90FC-FB2B04D88371}"/>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8289503" y="9661769"/>
            <a:ext cx="10058400" cy="556688"/>
          </a:xfrm>
          <a:prstGeom prst="rect">
            <a:avLst/>
          </a:prstGeom>
          <a:noFill/>
          <a:ln cap="flat">
            <a:noFill/>
          </a:ln>
        </p:spPr>
      </p:pic>
      <p:pic>
        <p:nvPicPr>
          <p:cNvPr id="7" name="Picture 3">
            <a:extLst>
              <a:ext uri="{FF2B5EF4-FFF2-40B4-BE49-F238E27FC236}">
                <a16:creationId xmlns:a16="http://schemas.microsoft.com/office/drawing/2014/main" id="{7C56120C-8292-4C9F-8F58-CC30B96DC16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324600" y="9705175"/>
            <a:ext cx="1985322" cy="432844"/>
          </a:xfrm>
          <a:prstGeom prst="rect">
            <a:avLst/>
          </a:prstGeom>
          <a:noFill/>
          <a:ln cap="flat">
            <a:noFill/>
          </a:ln>
        </p:spPr>
      </p:pic>
      <p:pic>
        <p:nvPicPr>
          <p:cNvPr id="11" name="Imagen 10">
            <a:extLst>
              <a:ext uri="{FF2B5EF4-FFF2-40B4-BE49-F238E27FC236}">
                <a16:creationId xmlns:a16="http://schemas.microsoft.com/office/drawing/2014/main" id="{665C6894-7800-4680-B841-3509763410C1}"/>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257800" y="9715392"/>
            <a:ext cx="936335" cy="44944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bject 16"/>
          <p:cNvSpPr txBox="1">
            <a:spLocks noGrp="1"/>
          </p:cNvSpPr>
          <p:nvPr>
            <p:ph type="title"/>
          </p:nvPr>
        </p:nvSpPr>
        <p:spPr>
          <a:xfrm>
            <a:off x="1016000" y="728346"/>
            <a:ext cx="12852400" cy="1490152"/>
          </a:xfrm>
          <a:prstGeom prst="rect">
            <a:avLst/>
          </a:prstGeom>
        </p:spPr>
        <p:txBody>
          <a:bodyPr vert="horz" wrap="square" lIns="0" tIns="12700" rIns="0" bIns="0" rtlCol="0">
            <a:spAutoFit/>
          </a:bodyPr>
          <a:lstStyle/>
          <a:p>
            <a:pPr marL="12700" algn="l" rtl="0">
              <a:spcBef>
                <a:spcPts val="100"/>
              </a:spcBef>
            </a:pPr>
            <a:r>
              <a:rPr lang="es-ES" sz="4800" dirty="0">
                <a:solidFill>
                  <a:srgbClr val="E12227"/>
                </a:solidFill>
              </a:rPr>
              <a:t>KAZALO</a:t>
            </a:r>
            <a:br>
              <a:rPr lang="es-ES" sz="4800" b="1" dirty="0">
                <a:solidFill>
                  <a:srgbClr val="E12227"/>
                </a:solidFill>
              </a:rPr>
            </a:br>
            <a:endParaRPr lang="es-ES" sz="4800" dirty="0">
              <a:solidFill>
                <a:srgbClr val="E12227"/>
              </a:solidFill>
            </a:endParaRP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id="{FD901C1C-8A41-4B4A-8EAC-7471FBAB150D}"/>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id="{3CA7F902-F9B5-42B6-AEC2-6AD2E90BEC9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id="{829BE287-3BD8-4249-A9B5-F0DE0CB3DBB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68697" y="9745835"/>
            <a:ext cx="936335" cy="449441"/>
          </a:xfrm>
          <a:prstGeom prst="rect">
            <a:avLst/>
          </a:prstGeom>
        </p:spPr>
      </p:pic>
      <p:sp>
        <p:nvSpPr>
          <p:cNvPr id="22" name="object 7">
            <a:extLst>
              <a:ext uri="{FF2B5EF4-FFF2-40B4-BE49-F238E27FC236}">
                <a16:creationId xmlns:a16="http://schemas.microsoft.com/office/drawing/2014/main" id="{D63C63AE-59BE-4E96-AC53-F60FC1F4358C}"/>
              </a:ext>
            </a:extLst>
          </p:cNvPr>
          <p:cNvSpPr/>
          <p:nvPr/>
        </p:nvSpPr>
        <p:spPr>
          <a:xfrm>
            <a:off x="0" y="2801522"/>
            <a:ext cx="18288000" cy="10160"/>
          </a:xfrm>
          <a:custGeom>
            <a:avLst/>
            <a:gdLst/>
            <a:ahLst/>
            <a:cxnLst/>
            <a:rect l="l" t="t" r="r" b="b"/>
            <a:pathLst>
              <a:path w="18288000" h="10160">
                <a:moveTo>
                  <a:pt x="18287999" y="10107"/>
                </a:moveTo>
                <a:lnTo>
                  <a:pt x="18287999" y="0"/>
                </a:lnTo>
                <a:lnTo>
                  <a:pt x="0" y="0"/>
                </a:lnTo>
                <a:lnTo>
                  <a:pt x="0" y="10107"/>
                </a:lnTo>
                <a:lnTo>
                  <a:pt x="18287999" y="10107"/>
                </a:lnTo>
                <a:close/>
              </a:path>
            </a:pathLst>
          </a:custGeom>
          <a:solidFill>
            <a:srgbClr val="00000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3" name="object 6">
            <a:extLst>
              <a:ext uri="{FF2B5EF4-FFF2-40B4-BE49-F238E27FC236}">
                <a16:creationId xmlns:a16="http://schemas.microsoft.com/office/drawing/2014/main" id="{E3AE9101-FC9B-450C-BE24-88DF5DB061BC}"/>
              </a:ext>
            </a:extLst>
          </p:cNvPr>
          <p:cNvSpPr/>
          <p:nvPr/>
        </p:nvSpPr>
        <p:spPr>
          <a:xfrm>
            <a:off x="14673680"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4" name="object 6">
            <a:extLst>
              <a:ext uri="{FF2B5EF4-FFF2-40B4-BE49-F238E27FC236}">
                <a16:creationId xmlns:a16="http://schemas.microsoft.com/office/drawing/2014/main" id="{25912CAA-5A11-4529-A60A-EF64FAACD856}"/>
              </a:ext>
            </a:extLst>
          </p:cNvPr>
          <p:cNvSpPr/>
          <p:nvPr/>
        </p:nvSpPr>
        <p:spPr>
          <a:xfrm>
            <a:off x="9861077"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5" name="object 6">
            <a:extLst>
              <a:ext uri="{FF2B5EF4-FFF2-40B4-BE49-F238E27FC236}">
                <a16:creationId xmlns:a16="http://schemas.microsoft.com/office/drawing/2014/main" id="{337302F4-37D0-435B-AD5A-183E921251BF}"/>
              </a:ext>
            </a:extLst>
          </p:cNvPr>
          <p:cNvSpPr/>
          <p:nvPr/>
        </p:nvSpPr>
        <p:spPr>
          <a:xfrm>
            <a:off x="5602459"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7" name="object 6">
            <a:extLst>
              <a:ext uri="{FF2B5EF4-FFF2-40B4-BE49-F238E27FC236}">
                <a16:creationId xmlns:a16="http://schemas.microsoft.com/office/drawing/2014/main" id="{97B47471-06E6-4973-A14B-B861768C308A}"/>
              </a:ext>
            </a:extLst>
          </p:cNvPr>
          <p:cNvSpPr/>
          <p:nvPr/>
        </p:nvSpPr>
        <p:spPr>
          <a:xfrm>
            <a:off x="1637071"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46" name="Group 56">
            <a:extLst>
              <a:ext uri="{FF2B5EF4-FFF2-40B4-BE49-F238E27FC236}">
                <a16:creationId xmlns:a16="http://schemas.microsoft.com/office/drawing/2014/main" id="{FC0B86D3-10E4-4A4E-B970-B4043839F4DF}"/>
              </a:ext>
            </a:extLst>
          </p:cNvPr>
          <p:cNvGrpSpPr/>
          <p:nvPr/>
        </p:nvGrpSpPr>
        <p:grpSpPr>
          <a:xfrm>
            <a:off x="1388220" y="3371501"/>
            <a:ext cx="2300260" cy="2202886"/>
            <a:chOff x="1704484" y="1766707"/>
            <a:chExt cx="1486080" cy="2202886"/>
          </a:xfrm>
        </p:grpSpPr>
        <p:sp>
          <p:nvSpPr>
            <p:cNvPr id="47" name="TextBox 33">
              <a:extLst>
                <a:ext uri="{FF2B5EF4-FFF2-40B4-BE49-F238E27FC236}">
                  <a16:creationId xmlns:a16="http://schemas.microsoft.com/office/drawing/2014/main" id="{611F3A84-94C4-48B0-AA6E-E346E1BF6A5A}"/>
                </a:ext>
              </a:extLst>
            </p:cNvPr>
            <p:cNvSpPr txBox="1"/>
            <p:nvPr/>
          </p:nvSpPr>
          <p:spPr>
            <a:xfrm>
              <a:off x="1713697" y="2030601"/>
              <a:ext cx="1476867" cy="1938992"/>
            </a:xfrm>
            <a:prstGeom prst="rect">
              <a:avLst/>
            </a:prstGeom>
            <a:noFill/>
          </p:spPr>
          <p:txBody>
            <a:bodyPr wrap="square" rtlCol="0">
              <a:spAutoFit/>
            </a:bodyPr>
            <a:lstStyle/>
            <a:p>
              <a:pPr lvl="0" algn="l" rtl="0" fontAlgn="base"/>
              <a:endParaRPr lang="en-US" sz="2400" dirty="0">
                <a:solidFill>
                  <a:srgbClr val="243255"/>
                </a:solidFill>
                <a:cs typeface="Arial" pitchFamily="34" charset="0"/>
              </a:endParaRPr>
            </a:p>
            <a:p>
              <a:pPr lvl="0" algn="l" rtl="0" fontAlgn="base"/>
              <a:r>
                <a:rPr lang="en-GB" sz="2400" b="1" dirty="0">
                  <a:solidFill>
                    <a:srgbClr val="243255"/>
                  </a:solidFill>
                  <a:effectLst/>
                  <a:latin typeface="Calibri" panose="020F0502020204030204" pitchFamily="34" charset="0"/>
                  <a:ea typeface="Times New Roman" panose="02020603050405020304" pitchFamily="18" charset="0"/>
                </a:rPr>
                <a:t>Učinkovita komunikacija u digitalnom okruženju.</a:t>
              </a:r>
              <a:endParaRPr lang="es-ES" sz="2400" dirty="0">
                <a:effectLst/>
                <a:latin typeface="Times New Roman" panose="02020603050405020304" pitchFamily="18" charset="0"/>
                <a:ea typeface="Times New Roman" panose="02020603050405020304" pitchFamily="18" charset="0"/>
              </a:endParaRPr>
            </a:p>
          </p:txBody>
        </p:sp>
        <p:sp>
          <p:nvSpPr>
            <p:cNvPr id="48" name="TextBox 34">
              <a:extLst>
                <a:ext uri="{FF2B5EF4-FFF2-40B4-BE49-F238E27FC236}">
                  <a16:creationId xmlns:a16="http://schemas.microsoft.com/office/drawing/2014/main" id="{9A4BBE72-BFEB-4C72-9760-B722279C9CA7}"/>
                </a:ext>
              </a:extLst>
            </p:cNvPr>
            <p:cNvSpPr txBox="1"/>
            <p:nvPr/>
          </p:nvSpPr>
          <p:spPr>
            <a:xfrm>
              <a:off x="1704484" y="1766707"/>
              <a:ext cx="1023846" cy="523220"/>
            </a:xfrm>
            <a:prstGeom prst="rect">
              <a:avLst/>
            </a:prstGeom>
            <a:noFill/>
          </p:spPr>
          <p:txBody>
            <a:bodyPr wrap="square" lIns="108000" rIns="108000" rtlCol="0">
              <a:spAutoFit/>
            </a:bodyPr>
            <a:lstStyle/>
            <a:p>
              <a:pPr algn="l" rtl="0"/>
              <a:r>
                <a:rPr lang="en-US" altLang="ko-KR" sz="2800" b="1" dirty="0">
                  <a:solidFill>
                    <a:srgbClr val="243255"/>
                  </a:solidFill>
                  <a:cs typeface="Arial" pitchFamily="34" charset="0"/>
                </a:rPr>
                <a:t>Tečaj 1</a:t>
              </a:r>
              <a:endParaRPr lang="ko-KR" altLang="en-US" sz="2800" b="1" dirty="0">
                <a:solidFill>
                  <a:srgbClr val="243255"/>
                </a:solidFill>
                <a:cs typeface="Arial" pitchFamily="34" charset="0"/>
              </a:endParaRPr>
            </a:p>
          </p:txBody>
        </p:sp>
      </p:grpSp>
      <p:grpSp>
        <p:nvGrpSpPr>
          <p:cNvPr id="49" name="Group 85">
            <a:extLst>
              <a:ext uri="{FF2B5EF4-FFF2-40B4-BE49-F238E27FC236}">
                <a16:creationId xmlns:a16="http://schemas.microsoft.com/office/drawing/2014/main" id="{AED96A6A-A82E-4DE9-BE65-0BFED9971E65}"/>
              </a:ext>
            </a:extLst>
          </p:cNvPr>
          <p:cNvGrpSpPr/>
          <p:nvPr/>
        </p:nvGrpSpPr>
        <p:grpSpPr>
          <a:xfrm>
            <a:off x="4952998" y="3371501"/>
            <a:ext cx="2819403" cy="2643642"/>
            <a:chOff x="1417108" y="1766707"/>
            <a:chExt cx="1821471" cy="2643642"/>
          </a:xfrm>
        </p:grpSpPr>
        <p:sp>
          <p:nvSpPr>
            <p:cNvPr id="50" name="TextBox 37">
              <a:extLst>
                <a:ext uri="{FF2B5EF4-FFF2-40B4-BE49-F238E27FC236}">
                  <a16:creationId xmlns:a16="http://schemas.microsoft.com/office/drawing/2014/main" id="{260397A8-85F6-4ABA-95FC-3C9E9A075CB3}"/>
                </a:ext>
              </a:extLst>
            </p:cNvPr>
            <p:cNvSpPr txBox="1"/>
            <p:nvPr/>
          </p:nvSpPr>
          <p:spPr>
            <a:xfrm>
              <a:off x="1417108" y="2102025"/>
              <a:ext cx="1821471" cy="2308324"/>
            </a:xfrm>
            <a:prstGeom prst="rect">
              <a:avLst/>
            </a:prstGeom>
            <a:noFill/>
          </p:spPr>
          <p:txBody>
            <a:bodyPr wrap="square" rtlCol="0">
              <a:spAutoFit/>
            </a:bodyPr>
            <a:lstStyle/>
            <a:p>
              <a:pPr algn="l" rtl="0"/>
              <a:endParaRPr lang="en-US" altLang="ko-KR" sz="2400" dirty="0">
                <a:solidFill>
                  <a:srgbClr val="243255"/>
                </a:solidFill>
                <a:cs typeface="Arial" pitchFamily="34" charset="0"/>
              </a:endParaRPr>
            </a:p>
            <a:p>
              <a:pPr lvl="1" algn="l" rtl="0" fontAlgn="base"/>
              <a:r>
                <a:rPr lang="en-GB" sz="2400" b="1" dirty="0">
                  <a:solidFill>
                    <a:srgbClr val="243255"/>
                  </a:solidFill>
                  <a:effectLst/>
                  <a:latin typeface="Calibri" panose="020F0502020204030204" pitchFamily="34" charset="0"/>
                  <a:ea typeface="Times New Roman" panose="02020603050405020304" pitchFamily="18" charset="0"/>
                </a:rPr>
                <a:t>Komunikacija u digitalnom okruženju. Nova komunikacija.</a:t>
              </a:r>
              <a:endParaRPr lang="es-ES" sz="2400" dirty="0">
                <a:effectLst/>
                <a:latin typeface="Times New Roman" panose="02020603050405020304" pitchFamily="18" charset="0"/>
                <a:ea typeface="Times New Roman" panose="02020603050405020304" pitchFamily="18" charset="0"/>
              </a:endParaRPr>
            </a:p>
          </p:txBody>
        </p:sp>
        <p:sp>
          <p:nvSpPr>
            <p:cNvPr id="51" name="TextBox 38">
              <a:extLst>
                <a:ext uri="{FF2B5EF4-FFF2-40B4-BE49-F238E27FC236}">
                  <a16:creationId xmlns:a16="http://schemas.microsoft.com/office/drawing/2014/main" id="{9456F793-01BD-4953-A99E-8176A0EDB3AA}"/>
                </a:ext>
              </a:extLst>
            </p:cNvPr>
            <p:cNvSpPr txBox="1"/>
            <p:nvPr/>
          </p:nvSpPr>
          <p:spPr>
            <a:xfrm>
              <a:off x="1704484" y="1766707"/>
              <a:ext cx="1023846" cy="523220"/>
            </a:xfrm>
            <a:prstGeom prst="rect">
              <a:avLst/>
            </a:prstGeom>
            <a:noFill/>
          </p:spPr>
          <p:txBody>
            <a:bodyPr wrap="square" lIns="108000" rIns="108000" rtlCol="0">
              <a:spAutoFit/>
            </a:bodyPr>
            <a:lstStyle/>
            <a:p>
              <a:pPr algn="l" rtl="0"/>
              <a:r>
                <a:rPr lang="en-US" altLang="ko-KR" sz="2800" b="1" dirty="0">
                  <a:solidFill>
                    <a:srgbClr val="243255"/>
                  </a:solidFill>
                  <a:cs typeface="Arial" pitchFamily="34" charset="0"/>
                </a:rPr>
                <a:t>Cjelina 1</a:t>
              </a:r>
              <a:endParaRPr lang="ko-KR" altLang="en-US" sz="2800" b="1" dirty="0">
                <a:solidFill>
                  <a:srgbClr val="243255"/>
                </a:solidFill>
                <a:cs typeface="Arial" pitchFamily="34" charset="0"/>
              </a:endParaRPr>
            </a:p>
          </p:txBody>
        </p:sp>
      </p:grpSp>
      <p:grpSp>
        <p:nvGrpSpPr>
          <p:cNvPr id="52" name="Group 90">
            <a:extLst>
              <a:ext uri="{FF2B5EF4-FFF2-40B4-BE49-F238E27FC236}">
                <a16:creationId xmlns:a16="http://schemas.microsoft.com/office/drawing/2014/main" id="{96A9D34C-2DFC-4ABF-9A58-E2D5DAE4839B}"/>
              </a:ext>
            </a:extLst>
          </p:cNvPr>
          <p:cNvGrpSpPr/>
          <p:nvPr/>
        </p:nvGrpSpPr>
        <p:grpSpPr>
          <a:xfrm>
            <a:off x="9273935" y="3371501"/>
            <a:ext cx="2689465" cy="2274310"/>
            <a:chOff x="1427234" y="1766707"/>
            <a:chExt cx="1737525" cy="2274310"/>
          </a:xfrm>
        </p:grpSpPr>
        <p:sp>
          <p:nvSpPr>
            <p:cNvPr id="53" name="TextBox 41">
              <a:extLst>
                <a:ext uri="{FF2B5EF4-FFF2-40B4-BE49-F238E27FC236}">
                  <a16:creationId xmlns:a16="http://schemas.microsoft.com/office/drawing/2014/main" id="{8BD68FBC-44FC-4EFC-A09F-16946911D992}"/>
                </a:ext>
              </a:extLst>
            </p:cNvPr>
            <p:cNvSpPr txBox="1"/>
            <p:nvPr/>
          </p:nvSpPr>
          <p:spPr>
            <a:xfrm>
              <a:off x="1427234" y="2102025"/>
              <a:ext cx="1737525" cy="1938992"/>
            </a:xfrm>
            <a:prstGeom prst="rect">
              <a:avLst/>
            </a:prstGeom>
            <a:noFill/>
          </p:spPr>
          <p:txBody>
            <a:bodyPr wrap="square" rtlCol="0">
              <a:spAutoFit/>
            </a:bodyPr>
            <a:lstStyle/>
            <a:p>
              <a:pPr algn="l" rtl="0"/>
              <a:endParaRPr lang="en-US" altLang="ko-KR" sz="2400" dirty="0">
                <a:solidFill>
                  <a:srgbClr val="243255"/>
                </a:solidFill>
                <a:cs typeface="Arial" pitchFamily="34" charset="0"/>
              </a:endParaRPr>
            </a:p>
            <a:p>
              <a:pPr lvl="1" algn="l" rtl="0" fontAlgn="base"/>
              <a:r>
                <a:rPr lang="en-GB" sz="2400" b="1" dirty="0">
                  <a:solidFill>
                    <a:srgbClr val="243255"/>
                  </a:solidFill>
                  <a:effectLst/>
                  <a:latin typeface="Calibri" panose="020F0502020204030204" pitchFamily="34" charset="0"/>
                  <a:ea typeface="Times New Roman" panose="02020603050405020304" pitchFamily="18" charset="0"/>
                </a:rPr>
                <a:t>Glavni komunikacijski problemi u digitalnoj eri.</a:t>
              </a:r>
              <a:endParaRPr lang="es-ES" sz="2400" dirty="0">
                <a:effectLst/>
                <a:latin typeface="Times New Roman" panose="02020603050405020304" pitchFamily="18" charset="0"/>
                <a:ea typeface="Times New Roman" panose="02020603050405020304" pitchFamily="18" charset="0"/>
              </a:endParaRPr>
            </a:p>
          </p:txBody>
        </p:sp>
        <p:sp>
          <p:nvSpPr>
            <p:cNvPr id="54" name="TextBox 42">
              <a:extLst>
                <a:ext uri="{FF2B5EF4-FFF2-40B4-BE49-F238E27FC236}">
                  <a16:creationId xmlns:a16="http://schemas.microsoft.com/office/drawing/2014/main" id="{B9C5B90D-278A-4F7F-B76A-E666BB41EBA3}"/>
                </a:ext>
              </a:extLst>
            </p:cNvPr>
            <p:cNvSpPr txBox="1"/>
            <p:nvPr/>
          </p:nvSpPr>
          <p:spPr>
            <a:xfrm>
              <a:off x="1704484" y="1766707"/>
              <a:ext cx="1115673" cy="523220"/>
            </a:xfrm>
            <a:prstGeom prst="rect">
              <a:avLst/>
            </a:prstGeom>
            <a:noFill/>
          </p:spPr>
          <p:txBody>
            <a:bodyPr wrap="square" lIns="108000" rIns="108000" rtlCol="0">
              <a:spAutoFit/>
            </a:bodyPr>
            <a:lstStyle/>
            <a:p>
              <a:pPr algn="l" rtl="0"/>
              <a:r>
                <a:rPr lang="en-US" altLang="ko-KR" sz="2800" b="1" dirty="0" err="1">
                  <a:solidFill>
                    <a:srgbClr val="243255"/>
                  </a:solidFill>
                  <a:cs typeface="Arial" pitchFamily="34" charset="0"/>
                </a:rPr>
                <a:t>Jedinica</a:t>
              </a:r>
              <a:r>
                <a:rPr lang="en-US" altLang="ko-KR" sz="2800" b="1" dirty="0">
                  <a:solidFill>
                    <a:srgbClr val="243255"/>
                  </a:solidFill>
                  <a:cs typeface="Arial" pitchFamily="34" charset="0"/>
                </a:rPr>
                <a:t> 2</a:t>
              </a:r>
              <a:endParaRPr lang="ko-KR" altLang="en-US" sz="2800" b="1" dirty="0">
                <a:solidFill>
                  <a:srgbClr val="243255"/>
                </a:solidFill>
                <a:cs typeface="Arial" pitchFamily="34" charset="0"/>
              </a:endParaRPr>
            </a:p>
          </p:txBody>
        </p:sp>
      </p:grpSp>
      <p:grpSp>
        <p:nvGrpSpPr>
          <p:cNvPr id="55" name="Group 95">
            <a:extLst>
              <a:ext uri="{FF2B5EF4-FFF2-40B4-BE49-F238E27FC236}">
                <a16:creationId xmlns:a16="http://schemas.microsoft.com/office/drawing/2014/main" id="{6E2133CD-0FE1-41E7-A5BB-E832142F813B}"/>
              </a:ext>
            </a:extLst>
          </p:cNvPr>
          <p:cNvGrpSpPr/>
          <p:nvPr/>
        </p:nvGrpSpPr>
        <p:grpSpPr>
          <a:xfrm>
            <a:off x="14386874" y="3325334"/>
            <a:ext cx="2689467" cy="2643642"/>
            <a:chOff x="1704483" y="1766707"/>
            <a:chExt cx="1737526" cy="2643642"/>
          </a:xfrm>
        </p:grpSpPr>
        <p:sp>
          <p:nvSpPr>
            <p:cNvPr id="56" name="TextBox 45">
              <a:extLst>
                <a:ext uri="{FF2B5EF4-FFF2-40B4-BE49-F238E27FC236}">
                  <a16:creationId xmlns:a16="http://schemas.microsoft.com/office/drawing/2014/main" id="{0BC45CAB-3677-49A3-AB97-94FFF0DA3D8F}"/>
                </a:ext>
              </a:extLst>
            </p:cNvPr>
            <p:cNvSpPr txBox="1"/>
            <p:nvPr/>
          </p:nvSpPr>
          <p:spPr>
            <a:xfrm>
              <a:off x="1704484" y="2102025"/>
              <a:ext cx="1737525" cy="2308324"/>
            </a:xfrm>
            <a:prstGeom prst="rect">
              <a:avLst/>
            </a:prstGeom>
            <a:noFill/>
          </p:spPr>
          <p:txBody>
            <a:bodyPr wrap="square" rtlCol="0">
              <a:spAutoFit/>
            </a:bodyPr>
            <a:lstStyle/>
            <a:p>
              <a:pPr algn="l" rtl="0"/>
              <a:endParaRPr lang="en-US" altLang="ko-KR" sz="2400" dirty="0">
                <a:solidFill>
                  <a:srgbClr val="243255"/>
                </a:solidFill>
                <a:cs typeface="Arial" pitchFamily="34" charset="0"/>
              </a:endParaRPr>
            </a:p>
            <a:p>
              <a:pPr algn="l" rtl="0"/>
              <a:r>
                <a:rPr lang="en-GB" sz="2400" b="1" dirty="0">
                  <a:solidFill>
                    <a:srgbClr val="243255"/>
                  </a:solidFill>
                  <a:effectLst/>
                  <a:latin typeface="Calibri" panose="020F0502020204030204" pitchFamily="34" charset="0"/>
                  <a:ea typeface="Times New Roman" panose="02020603050405020304" pitchFamily="18" charset="0"/>
                </a:rPr>
                <a:t>Jačanje vaših komunikacijskih vještina u digitalnom okruženju. Praktični vodič.</a:t>
              </a:r>
              <a:endParaRPr lang="en-US" altLang="ko-KR" sz="2800" dirty="0">
                <a:cs typeface="Arial" pitchFamily="34" charset="0"/>
              </a:endParaRPr>
            </a:p>
          </p:txBody>
        </p:sp>
        <p:sp>
          <p:nvSpPr>
            <p:cNvPr id="57" name="TextBox 46">
              <a:extLst>
                <a:ext uri="{FF2B5EF4-FFF2-40B4-BE49-F238E27FC236}">
                  <a16:creationId xmlns:a16="http://schemas.microsoft.com/office/drawing/2014/main" id="{6DB4FEBA-34E0-4265-AA78-301F92167A2F}"/>
                </a:ext>
              </a:extLst>
            </p:cNvPr>
            <p:cNvSpPr txBox="1"/>
            <p:nvPr/>
          </p:nvSpPr>
          <p:spPr>
            <a:xfrm>
              <a:off x="1704483" y="1766707"/>
              <a:ext cx="1289594" cy="523220"/>
            </a:xfrm>
            <a:prstGeom prst="rect">
              <a:avLst/>
            </a:prstGeom>
            <a:noFill/>
          </p:spPr>
          <p:txBody>
            <a:bodyPr wrap="square" lIns="108000" rIns="108000" rtlCol="0">
              <a:spAutoFit/>
            </a:bodyPr>
            <a:lstStyle/>
            <a:p>
              <a:pPr algn="l" rtl="0"/>
              <a:r>
                <a:rPr lang="en-US" altLang="ko-KR" sz="2800" b="1" dirty="0">
                  <a:solidFill>
                    <a:srgbClr val="243255"/>
                  </a:solidFill>
                  <a:cs typeface="Arial" pitchFamily="34" charset="0"/>
                </a:rPr>
                <a:t>Jedinica 3</a:t>
              </a:r>
              <a:endParaRPr lang="ko-KR" altLang="en-US" sz="2800" b="1" dirty="0">
                <a:solidFill>
                  <a:srgbClr val="243255"/>
                </a:solidFill>
                <a:cs typeface="Arial" pitchFamily="34" charset="0"/>
              </a:endParaRPr>
            </a:p>
          </p:txBody>
        </p:sp>
      </p:grpSp>
    </p:spTree>
    <p:extLst>
      <p:ext uri="{BB962C8B-B14F-4D97-AF65-F5344CB8AC3E}">
        <p14:creationId xmlns:p14="http://schemas.microsoft.com/office/powerpoint/2010/main" val="34133603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500"/>
                                        <p:tgtEl>
                                          <p:spTgt spid="16"/>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7"/>
                                        </p:tgtEl>
                                        <p:attrNameLst>
                                          <p:attrName>style.visibility</p:attrName>
                                        </p:attrNameLst>
                                      </p:cBhvr>
                                      <p:to>
                                        <p:strVal val="visible"/>
                                      </p:to>
                                    </p:set>
                                    <p:anim calcmode="lin" valueType="num">
                                      <p:cBhvr additive="base">
                                        <p:cTn id="20" dur="500" fill="hold"/>
                                        <p:tgtEl>
                                          <p:spTgt spid="27"/>
                                        </p:tgtEl>
                                        <p:attrNameLst>
                                          <p:attrName>ppt_x</p:attrName>
                                        </p:attrNameLst>
                                      </p:cBhvr>
                                      <p:tavLst>
                                        <p:tav tm="0">
                                          <p:val>
                                            <p:strVal val="#ppt_x"/>
                                          </p:val>
                                        </p:tav>
                                        <p:tav tm="100000">
                                          <p:val>
                                            <p:strVal val="#ppt_x"/>
                                          </p:val>
                                        </p:tav>
                                      </p:tavLst>
                                    </p:anim>
                                    <p:anim calcmode="lin" valueType="num">
                                      <p:cBhvr additive="base">
                                        <p:cTn id="21" dur="500" fill="hold"/>
                                        <p:tgtEl>
                                          <p:spTgt spid="27"/>
                                        </p:tgtEl>
                                        <p:attrNameLst>
                                          <p:attrName>ppt_y</p:attrName>
                                        </p:attrNameLst>
                                      </p:cBhvr>
                                      <p:tavLst>
                                        <p:tav tm="0">
                                          <p:val>
                                            <p:strVal val="1+#ppt_h/2"/>
                                          </p:val>
                                        </p:tav>
                                        <p:tav tm="100000">
                                          <p:val>
                                            <p:strVal val="#ppt_y"/>
                                          </p:val>
                                        </p:tav>
                                      </p:tavLst>
                                    </p:anim>
                                  </p:childTnLst>
                                </p:cTn>
                              </p:par>
                              <p:par>
                                <p:cTn id="22" presetID="10" presetClass="entr" presetSubtype="0" fill="hold" nodeType="withEffect">
                                  <p:stCondLst>
                                    <p:cond delay="0"/>
                                  </p:stCondLst>
                                  <p:childTnLst>
                                    <p:set>
                                      <p:cBhvr>
                                        <p:cTn id="23" dur="1" fill="hold">
                                          <p:stCondLst>
                                            <p:cond delay="0"/>
                                          </p:stCondLst>
                                        </p:cTn>
                                        <p:tgtEl>
                                          <p:spTgt spid="46"/>
                                        </p:tgtEl>
                                        <p:attrNameLst>
                                          <p:attrName>style.visibility</p:attrName>
                                        </p:attrNameLst>
                                      </p:cBhvr>
                                      <p:to>
                                        <p:strVal val="visible"/>
                                      </p:to>
                                    </p:set>
                                    <p:animEffect transition="in" filter="fade">
                                      <p:cBhvr>
                                        <p:cTn id="24" dur="500"/>
                                        <p:tgtEl>
                                          <p:spTgt spid="46"/>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5"/>
                                        </p:tgtEl>
                                        <p:attrNameLst>
                                          <p:attrName>style.visibility</p:attrName>
                                        </p:attrNameLst>
                                      </p:cBhvr>
                                      <p:to>
                                        <p:strVal val="visible"/>
                                      </p:to>
                                    </p:set>
                                    <p:anim calcmode="lin" valueType="num">
                                      <p:cBhvr additive="base">
                                        <p:cTn id="29" dur="500" fill="hold"/>
                                        <p:tgtEl>
                                          <p:spTgt spid="25"/>
                                        </p:tgtEl>
                                        <p:attrNameLst>
                                          <p:attrName>ppt_x</p:attrName>
                                        </p:attrNameLst>
                                      </p:cBhvr>
                                      <p:tavLst>
                                        <p:tav tm="0">
                                          <p:val>
                                            <p:strVal val="#ppt_x"/>
                                          </p:val>
                                        </p:tav>
                                        <p:tav tm="100000">
                                          <p:val>
                                            <p:strVal val="#ppt_x"/>
                                          </p:val>
                                        </p:tav>
                                      </p:tavLst>
                                    </p:anim>
                                    <p:anim calcmode="lin" valueType="num">
                                      <p:cBhvr additive="base">
                                        <p:cTn id="30" dur="500" fill="hold"/>
                                        <p:tgtEl>
                                          <p:spTgt spid="25"/>
                                        </p:tgtEl>
                                        <p:attrNameLst>
                                          <p:attrName>ppt_y</p:attrName>
                                        </p:attrNameLst>
                                      </p:cBhvr>
                                      <p:tavLst>
                                        <p:tav tm="0">
                                          <p:val>
                                            <p:strVal val="1+#ppt_h/2"/>
                                          </p:val>
                                        </p:tav>
                                        <p:tav tm="100000">
                                          <p:val>
                                            <p:strVal val="#ppt_y"/>
                                          </p:val>
                                        </p:tav>
                                      </p:tavLst>
                                    </p:anim>
                                  </p:childTnLst>
                                </p:cTn>
                              </p:par>
                              <p:par>
                                <p:cTn id="31" presetID="10" presetClass="entr" presetSubtype="0" fill="hold" nodeType="withEffect">
                                  <p:stCondLst>
                                    <p:cond delay="0"/>
                                  </p:stCondLst>
                                  <p:childTnLst>
                                    <p:set>
                                      <p:cBhvr>
                                        <p:cTn id="32" dur="1" fill="hold">
                                          <p:stCondLst>
                                            <p:cond delay="0"/>
                                          </p:stCondLst>
                                        </p:cTn>
                                        <p:tgtEl>
                                          <p:spTgt spid="49"/>
                                        </p:tgtEl>
                                        <p:attrNameLst>
                                          <p:attrName>style.visibility</p:attrName>
                                        </p:attrNameLst>
                                      </p:cBhvr>
                                      <p:to>
                                        <p:strVal val="visible"/>
                                      </p:to>
                                    </p:set>
                                    <p:animEffect transition="in" filter="fade">
                                      <p:cBhvr>
                                        <p:cTn id="33" dur="500"/>
                                        <p:tgtEl>
                                          <p:spTgt spid="49"/>
                                        </p:tgtEl>
                                      </p:cBhvr>
                                    </p:animEffect>
                                  </p:childTnLst>
                                </p:cTn>
                              </p:par>
                              <p:par>
                                <p:cTn id="34" presetID="2" presetClass="entr" presetSubtype="4" fill="hold" grpId="0" nodeType="withEffect">
                                  <p:stCondLst>
                                    <p:cond delay="0"/>
                                  </p:stCondLst>
                                  <p:childTnLst>
                                    <p:set>
                                      <p:cBhvr>
                                        <p:cTn id="35" dur="1" fill="hold">
                                          <p:stCondLst>
                                            <p:cond delay="0"/>
                                          </p:stCondLst>
                                        </p:cTn>
                                        <p:tgtEl>
                                          <p:spTgt spid="24"/>
                                        </p:tgtEl>
                                        <p:attrNameLst>
                                          <p:attrName>style.visibility</p:attrName>
                                        </p:attrNameLst>
                                      </p:cBhvr>
                                      <p:to>
                                        <p:strVal val="visible"/>
                                      </p:to>
                                    </p:set>
                                    <p:anim calcmode="lin" valueType="num">
                                      <p:cBhvr additive="base">
                                        <p:cTn id="36" dur="500" fill="hold"/>
                                        <p:tgtEl>
                                          <p:spTgt spid="24"/>
                                        </p:tgtEl>
                                        <p:attrNameLst>
                                          <p:attrName>ppt_x</p:attrName>
                                        </p:attrNameLst>
                                      </p:cBhvr>
                                      <p:tavLst>
                                        <p:tav tm="0">
                                          <p:val>
                                            <p:strVal val="#ppt_x"/>
                                          </p:val>
                                        </p:tav>
                                        <p:tav tm="100000">
                                          <p:val>
                                            <p:strVal val="#ppt_x"/>
                                          </p:val>
                                        </p:tav>
                                      </p:tavLst>
                                    </p:anim>
                                    <p:anim calcmode="lin" valueType="num">
                                      <p:cBhvr additive="base">
                                        <p:cTn id="37" dur="500" fill="hold"/>
                                        <p:tgtEl>
                                          <p:spTgt spid="24"/>
                                        </p:tgtEl>
                                        <p:attrNameLst>
                                          <p:attrName>ppt_y</p:attrName>
                                        </p:attrNameLst>
                                      </p:cBhvr>
                                      <p:tavLst>
                                        <p:tav tm="0">
                                          <p:val>
                                            <p:strVal val="1+#ppt_h/2"/>
                                          </p:val>
                                        </p:tav>
                                        <p:tav tm="100000">
                                          <p:val>
                                            <p:strVal val="#ppt_y"/>
                                          </p:val>
                                        </p:tav>
                                      </p:tavLst>
                                    </p:anim>
                                  </p:childTnLst>
                                </p:cTn>
                              </p:par>
                              <p:par>
                                <p:cTn id="38" presetID="10" presetClass="entr" presetSubtype="0" fill="hold" nodeType="withEffect">
                                  <p:stCondLst>
                                    <p:cond delay="0"/>
                                  </p:stCondLst>
                                  <p:childTnLst>
                                    <p:set>
                                      <p:cBhvr>
                                        <p:cTn id="39" dur="1" fill="hold">
                                          <p:stCondLst>
                                            <p:cond delay="0"/>
                                          </p:stCondLst>
                                        </p:cTn>
                                        <p:tgtEl>
                                          <p:spTgt spid="52"/>
                                        </p:tgtEl>
                                        <p:attrNameLst>
                                          <p:attrName>style.visibility</p:attrName>
                                        </p:attrNameLst>
                                      </p:cBhvr>
                                      <p:to>
                                        <p:strVal val="visible"/>
                                      </p:to>
                                    </p:set>
                                    <p:animEffect transition="in" filter="fade">
                                      <p:cBhvr>
                                        <p:cTn id="40" dur="500"/>
                                        <p:tgtEl>
                                          <p:spTgt spid="52"/>
                                        </p:tgtEl>
                                      </p:cBhvr>
                                    </p:animEffect>
                                  </p:childTnLst>
                                </p:cTn>
                              </p:par>
                              <p:par>
                                <p:cTn id="41" presetID="2" presetClass="entr" presetSubtype="4"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anim calcmode="lin" valueType="num">
                                      <p:cBhvr additive="base">
                                        <p:cTn id="43" dur="500" fill="hold"/>
                                        <p:tgtEl>
                                          <p:spTgt spid="23"/>
                                        </p:tgtEl>
                                        <p:attrNameLst>
                                          <p:attrName>ppt_x</p:attrName>
                                        </p:attrNameLst>
                                      </p:cBhvr>
                                      <p:tavLst>
                                        <p:tav tm="0">
                                          <p:val>
                                            <p:strVal val="#ppt_x"/>
                                          </p:val>
                                        </p:tav>
                                        <p:tav tm="100000">
                                          <p:val>
                                            <p:strVal val="#ppt_x"/>
                                          </p:val>
                                        </p:tav>
                                      </p:tavLst>
                                    </p:anim>
                                    <p:anim calcmode="lin" valueType="num">
                                      <p:cBhvr additive="base">
                                        <p:cTn id="44" dur="500" fill="hold"/>
                                        <p:tgtEl>
                                          <p:spTgt spid="23"/>
                                        </p:tgtEl>
                                        <p:attrNameLst>
                                          <p:attrName>ppt_y</p:attrName>
                                        </p:attrNameLst>
                                      </p:cBhvr>
                                      <p:tavLst>
                                        <p:tav tm="0">
                                          <p:val>
                                            <p:strVal val="1+#ppt_h/2"/>
                                          </p:val>
                                        </p:tav>
                                        <p:tav tm="100000">
                                          <p:val>
                                            <p:strVal val="#ppt_y"/>
                                          </p:val>
                                        </p:tav>
                                      </p:tavLst>
                                    </p:anim>
                                  </p:childTnLst>
                                </p:cTn>
                              </p:par>
                              <p:par>
                                <p:cTn id="45" presetID="10" presetClass="entr" presetSubtype="0" fill="hold" nodeType="withEffect">
                                  <p:stCondLst>
                                    <p:cond delay="0"/>
                                  </p:stCondLst>
                                  <p:childTnLst>
                                    <p:set>
                                      <p:cBhvr>
                                        <p:cTn id="46" dur="1" fill="hold">
                                          <p:stCondLst>
                                            <p:cond delay="0"/>
                                          </p:stCondLst>
                                        </p:cTn>
                                        <p:tgtEl>
                                          <p:spTgt spid="55"/>
                                        </p:tgtEl>
                                        <p:attrNameLst>
                                          <p:attrName>style.visibility</p:attrName>
                                        </p:attrNameLst>
                                      </p:cBhvr>
                                      <p:to>
                                        <p:strVal val="visible"/>
                                      </p:to>
                                    </p:set>
                                    <p:animEffect transition="in" filter="fade">
                                      <p:cBhvr>
                                        <p:cTn id="47"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animBg="1"/>
      <p:bldP spid="22" grpId="0" animBg="1"/>
      <p:bldP spid="23" grpId="0" animBg="1"/>
      <p:bldP spid="24" grpId="0" animBg="1"/>
      <p:bldP spid="25" grpId="0" animBg="1"/>
      <p:bldP spid="2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B9F19B6-9BAF-4C74-9674-6BB296FB1DA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791200" y="5104186"/>
            <a:ext cx="6095101" cy="3485290"/>
          </a:xfrm>
          <a:prstGeom prst="rect">
            <a:avLst/>
          </a:prstGeom>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Cjelina 1</a:t>
            </a:r>
          </a:p>
        </p:txBody>
      </p:sp>
      <p:sp>
        <p:nvSpPr>
          <p:cNvPr id="5" name="object 3">
            <a:extLst>
              <a:ext uri="{FF2B5EF4-FFF2-40B4-BE49-F238E27FC236}">
                <a16:creationId xmlns:a16="http://schemas.microsoft.com/office/drawing/2014/main" id="{0409B19A-6693-43E7-B35B-C85E49857B17}"/>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4" y="2408778"/>
            <a:ext cx="16511745" cy="3046988"/>
          </a:xfrm>
          <a:prstGeom prst="rect">
            <a:avLst/>
          </a:prstGeom>
          <a:noFill/>
        </p:spPr>
        <p:txBody>
          <a:bodyPr wrap="square" rtlCol="0">
            <a:spAutoFit/>
          </a:bodyPr>
          <a:lstStyle/>
          <a:p>
            <a:pPr algn="l" rtl="0" fontAlgn="base"/>
            <a:r>
              <a:rPr lang="en-GB" sz="2400" dirty="0">
                <a:solidFill>
                  <a:srgbClr val="243255"/>
                </a:solidFill>
                <a:effectLst/>
                <a:ea typeface="Times New Roman" panose="02020603050405020304" pitchFamily="18" charset="0"/>
              </a:rPr>
              <a:t>Širenje korištenja interneta u posljednjih nekoliko desetljeća donijelo je duboke promjene u načinu na koji komuniciramo.</a:t>
            </a:r>
          </a:p>
          <a:p>
            <a:pPr algn="l" rtl="0" fontAlgn="base"/>
            <a:endParaRPr lang="en-GB" sz="2400" dirty="0">
              <a:solidFill>
                <a:srgbClr val="243255"/>
              </a:solidFill>
              <a:ea typeface="Times New Roman" panose="02020603050405020304" pitchFamily="18" charset="0"/>
            </a:endParaRPr>
          </a:p>
          <a:p>
            <a:pPr algn="l" rtl="0" fontAlgn="base"/>
            <a:r>
              <a:rPr lang="en-GB" sz="2400" dirty="0">
                <a:solidFill>
                  <a:srgbClr val="243255"/>
                </a:solidFill>
                <a:effectLst/>
                <a:ea typeface="Times New Roman" panose="02020603050405020304" pitchFamily="18" charset="0"/>
              </a:rPr>
              <a:t>Većina nas možda već zna da je digitalna komunikacija svaka vrsta komunikacije koja se temelji na korištenju tehnologije. Postoji mnogo kanala i oblika digitalne komunikacije. Na radnom mjestu, na što ćemo se usredotočiti u ovom modulu, može se, između ostalog, kretati od slanja e-pošte, razgovora u chatu sa svojim radnim timom ili online profesionalnog sastanka putem neke platforme.</a:t>
            </a:r>
          </a:p>
          <a:p>
            <a:pPr algn="l" rtl="0" fontAlgn="base"/>
            <a:endParaRPr lang="en-GB" sz="2400" dirty="0">
              <a:solidFill>
                <a:srgbClr val="243255"/>
              </a:solidFill>
              <a:effectLst/>
              <a:ea typeface="Times New Roman" panose="02020603050405020304" pitchFamily="18" charset="0"/>
            </a:endParaRPr>
          </a:p>
          <a:p>
            <a:pPr algn="l" rtl="0" fontAlgn="base"/>
            <a:r>
              <a:rPr lang="en-GB" sz="2400" b="1" dirty="0">
                <a:solidFill>
                  <a:srgbClr val="243255"/>
                </a:solidFill>
                <a:effectLst/>
                <a:ea typeface="Times New Roman" panose="02020603050405020304" pitchFamily="18" charset="0"/>
              </a:rPr>
              <a:t>No, znamo li kako imati učinkovitu digitalnu komunikaciju na radnom mjestu i kako iz nje izvući maksimum?</a:t>
            </a:r>
            <a:endParaRPr lang="es-ES" sz="2400" b="1" dirty="0">
              <a:effectLst/>
              <a:ea typeface="Times New Roman" panose="02020603050405020304" pitchFamily="18" charset="0"/>
            </a:endParaRPr>
          </a:p>
        </p:txBody>
      </p:sp>
      <p:sp>
        <p:nvSpPr>
          <p:cNvPr id="11" name="TextBox 5">
            <a:extLst>
              <a:ext uri="{FF2B5EF4-FFF2-40B4-BE49-F238E27FC236}">
                <a16:creationId xmlns:a16="http://schemas.microsoft.com/office/drawing/2014/main" id="{6DB2408F-C8E3-481B-BEFD-24DB75CA61AF}"/>
              </a:ext>
            </a:extLst>
          </p:cNvPr>
          <p:cNvSpPr txBox="1"/>
          <p:nvPr/>
        </p:nvSpPr>
        <p:spPr>
          <a:xfrm>
            <a:off x="903420" y="1697524"/>
            <a:ext cx="17902214" cy="584775"/>
          </a:xfrm>
          <a:prstGeom prst="rect">
            <a:avLst/>
          </a:prstGeom>
          <a:noFill/>
        </p:spPr>
        <p:txBody>
          <a:bodyPr wrap="square" rtlCol="0" anchor="ctr">
            <a:spAutoFit/>
          </a:bodyPr>
          <a:lstStyle/>
          <a:p>
            <a:pPr algn="l" rtl="0" fontAlgn="base"/>
            <a:r>
              <a:rPr lang="en-GB" sz="3200" b="1" dirty="0">
                <a:solidFill>
                  <a:srgbClr val="243255"/>
                </a:solidFill>
                <a:effectLst/>
                <a:latin typeface="Calibri" panose="020F0502020204030204" pitchFamily="34" charset="0"/>
                <a:ea typeface="Times New Roman" panose="02020603050405020304" pitchFamily="18" charset="0"/>
              </a:rPr>
              <a:t>Komunikacija u digitalnom okruženju. Nova komunikacija.</a:t>
            </a:r>
            <a:endParaRPr lang="es-ES" sz="3200" dirty="0">
              <a:effectLst/>
              <a:latin typeface="Times New Roman" panose="02020603050405020304" pitchFamily="18" charset="0"/>
              <a:ea typeface="Times New Roman" panose="02020603050405020304" pitchFamily="18" charset="0"/>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par>
                          <p:cTn id="21" fill="hold">
                            <p:stCondLst>
                              <p:cond delay="500"/>
                            </p:stCondLst>
                            <p:childTnLst>
                              <p:par>
                                <p:cTn id="22" presetID="10" presetClass="entr" presetSubtype="0" fill="hold"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Cjelina 1</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896493" y="2204257"/>
            <a:ext cx="10494818" cy="3046988"/>
          </a:xfrm>
          <a:prstGeom prst="rect">
            <a:avLst/>
          </a:prstGeom>
          <a:noFill/>
        </p:spPr>
        <p:txBody>
          <a:bodyPr wrap="square" rtlCol="0">
            <a:spAutoFit/>
          </a:bodyPr>
          <a:lstStyle/>
          <a:p>
            <a:pPr algn="l" rtl="0" fontAlgn="base"/>
            <a:r>
              <a:rPr lang="en-GB" sz="2400" dirty="0">
                <a:solidFill>
                  <a:srgbClr val="243255"/>
                </a:solidFill>
                <a:effectLst/>
                <a:ea typeface="Times New Roman" panose="02020603050405020304" pitchFamily="18" charset="0"/>
              </a:rPr>
              <a:t>U ovom modulu ćemo se usredotočiti na to kako poboljšati digitalnu komunikaciju, a time i koordinaciju s drugima, razvijanjem potrebnih vještina koje će pomoći pokretanju učinkovite digitalne komunikacije u radnom okruženju.</a:t>
            </a:r>
            <a:endParaRPr lang="es-ES" sz="2400" dirty="0">
              <a:effectLst/>
              <a:ea typeface="Times New Roman" panose="02020603050405020304" pitchFamily="18" charset="0"/>
            </a:endParaRPr>
          </a:p>
          <a:p>
            <a:pPr algn="l" rtl="0" fontAlgn="base"/>
            <a:endParaRPr lang="en-GB" sz="2400" dirty="0">
              <a:solidFill>
                <a:srgbClr val="243255"/>
              </a:solidFill>
              <a:effectLst/>
              <a:ea typeface="Times New Roman" panose="02020603050405020304" pitchFamily="18" charset="0"/>
            </a:endParaRPr>
          </a:p>
          <a:p>
            <a:pPr algn="l" rtl="0" fontAlgn="base"/>
            <a:r>
              <a:rPr lang="en-GB" sz="2400" dirty="0">
                <a:solidFill>
                  <a:srgbClr val="243255"/>
                </a:solidFill>
                <a:effectLst/>
                <a:ea typeface="Times New Roman" panose="02020603050405020304" pitchFamily="18" charset="0"/>
              </a:rPr>
              <a:t>Trenutačno, nakon krize COVID-19, ubrzali su se procesi digitalizacije tvrtki, što je dovelo do uspostavljanja novih metodologija rada na daljinu, obuhvaćenih novim pojmom Pametan rad, u kojem radni timovi postaju virtualni. </a:t>
            </a:r>
          </a:p>
        </p:txBody>
      </p:sp>
      <p:sp>
        <p:nvSpPr>
          <p:cNvPr id="12" name="object 3">
            <a:extLst>
              <a:ext uri="{FF2B5EF4-FFF2-40B4-BE49-F238E27FC236}">
                <a16:creationId xmlns:a16="http://schemas.microsoft.com/office/drawing/2014/main" id="{446120C7-B0A5-4FB5-B748-C44D2DF196B2}"/>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pic>
        <p:nvPicPr>
          <p:cNvPr id="5" name="Imagen 4">
            <a:extLst>
              <a:ext uri="{FF2B5EF4-FFF2-40B4-BE49-F238E27FC236}">
                <a16:creationId xmlns:a16="http://schemas.microsoft.com/office/drawing/2014/main" id="{C8ABF2C6-31FF-45EF-9233-FC170EB08F33}"/>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0536555" y="4197940"/>
            <a:ext cx="7315200" cy="383857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500" fill="hold"/>
                                        <p:tgtEl>
                                          <p:spTgt spid="5"/>
                                        </p:tgtEl>
                                        <p:attrNameLst>
                                          <p:attrName>ppt_w</p:attrName>
                                        </p:attrNameLst>
                                      </p:cBhvr>
                                      <p:tavLst>
                                        <p:tav tm="0">
                                          <p:val>
                                            <p:fltVal val="0"/>
                                          </p:val>
                                        </p:tav>
                                        <p:tav tm="100000">
                                          <p:val>
                                            <p:strVal val="#ppt_w"/>
                                          </p:val>
                                        </p:tav>
                                      </p:tavLst>
                                    </p:anim>
                                    <p:anim calcmode="lin" valueType="num">
                                      <p:cBhvr>
                                        <p:cTn id="21" dur="500" fill="hold"/>
                                        <p:tgtEl>
                                          <p:spTgt spid="5"/>
                                        </p:tgtEl>
                                        <p:attrNameLst>
                                          <p:attrName>ppt_h</p:attrName>
                                        </p:attrNameLst>
                                      </p:cBhvr>
                                      <p:tavLst>
                                        <p:tav tm="0">
                                          <p:val>
                                            <p:fltVal val="0"/>
                                          </p:val>
                                        </p:tav>
                                        <p:tav tm="100000">
                                          <p:val>
                                            <p:strVal val="#ppt_h"/>
                                          </p:val>
                                        </p:tav>
                                      </p:tavLst>
                                    </p:anim>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Cjelina 1</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2" name="CuadroTexto 11">
            <a:extLst>
              <a:ext uri="{FF2B5EF4-FFF2-40B4-BE49-F238E27FC236}">
                <a16:creationId xmlns:a16="http://schemas.microsoft.com/office/drawing/2014/main" id="{1E76EB74-3D8C-4BCB-92B5-E802F2557140}"/>
              </a:ext>
            </a:extLst>
          </p:cNvPr>
          <p:cNvSpPr txBox="1"/>
          <p:nvPr/>
        </p:nvSpPr>
        <p:spPr>
          <a:xfrm>
            <a:off x="990600" y="1790700"/>
            <a:ext cx="13847618" cy="2308324"/>
          </a:xfrm>
          <a:prstGeom prst="rect">
            <a:avLst/>
          </a:prstGeom>
          <a:noFill/>
        </p:spPr>
        <p:txBody>
          <a:bodyPr wrap="square">
            <a:spAutoFit/>
          </a:bodyPr>
          <a:lstStyle/>
          <a:p>
            <a:pPr algn="l" rtl="0" fontAlgn="base"/>
            <a:r>
              <a:rPr lang="en-GB" sz="2400" dirty="0">
                <a:solidFill>
                  <a:srgbClr val="243255"/>
                </a:solidFill>
                <a:effectLst/>
                <a:ea typeface="Times New Roman" panose="02020603050405020304" pitchFamily="18" charset="0"/>
              </a:rPr>
              <a:t>Stoga treba napomenuti da je ova vrsta digitalne komunikacije danas nova norma, u kojoj uz poznavanje određenih vještina i digitalnih alata, moramo naučiti i kodekse ponašanja komunikacije u postojećem digitalnom okruženju, te raditi na naše meke komunikacijske vještine, za postizanje učinkovite komunikacije koja je temeljna za timski rad i koordinaciju s drugima, profesionalni razvoj pojedinca, kao i za privlačno, produktivno i ugodno radno iskustvo, a zauzvrat se prilagođavamo novim okolnostima i radnih izazova u kojima živimo.</a:t>
            </a:r>
          </a:p>
        </p:txBody>
      </p:sp>
      <p:sp>
        <p:nvSpPr>
          <p:cNvPr id="13" name="object 3">
            <a:extLst>
              <a:ext uri="{FF2B5EF4-FFF2-40B4-BE49-F238E27FC236}">
                <a16:creationId xmlns:a16="http://schemas.microsoft.com/office/drawing/2014/main" id="{BB9878E8-DAD3-4120-993B-71D4CDEA5A84}"/>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sp>
        <p:nvSpPr>
          <p:cNvPr id="9" name="CuadroTexto 8">
            <a:extLst>
              <a:ext uri="{FF2B5EF4-FFF2-40B4-BE49-F238E27FC236}">
                <a16:creationId xmlns:a16="http://schemas.microsoft.com/office/drawing/2014/main" id="{D3856C49-43B7-4D7B-8361-33703AC396FA}"/>
              </a:ext>
            </a:extLst>
          </p:cNvPr>
          <p:cNvSpPr txBox="1"/>
          <p:nvPr/>
        </p:nvSpPr>
        <p:spPr>
          <a:xfrm>
            <a:off x="990600" y="4443207"/>
            <a:ext cx="13847618" cy="3416320"/>
          </a:xfrm>
          <a:prstGeom prst="rect">
            <a:avLst/>
          </a:prstGeom>
          <a:noFill/>
        </p:spPr>
        <p:txBody>
          <a:bodyPr wrap="square">
            <a:spAutoFit/>
          </a:bodyPr>
          <a:lstStyle/>
          <a:p>
            <a:pPr algn="l" rtl="0" fontAlgn="base"/>
            <a:r>
              <a:rPr lang="en-GB" sz="2400" dirty="0">
                <a:solidFill>
                  <a:srgbClr val="243255"/>
                </a:solidFill>
                <a:effectLst/>
                <a:ea typeface="Times New Roman" panose="02020603050405020304" pitchFamily="18" charset="0"/>
              </a:rPr>
              <a:t>Za postizanje gore navedenih ciljeva vrijedno je znati da digitalna komunikacija ima inherentne karakteristike, prednosti i nedostatke u usporedbi s komunikacijom licem u lice na koju smo odavno navikli. Digitalna komunikacija je brža, interaktivna, decentralizirana, više participativna, manje hijerarhijska. Iznad svega, omogućuje nam trenutnu interakciju, eliminirajući fizičke prepreke koje su nas prije mogle uvjetovati. Jedna od njegovih osobitih karakteristika je da ga obično ne prati neverbalni jezik koji prati tradicionalnu komunikaciju, što postavlja nove paradigme.</a:t>
            </a:r>
            <a:endParaRPr lang="es-ES" sz="2400" dirty="0">
              <a:effectLst/>
              <a:ea typeface="Times New Roman" panose="02020603050405020304" pitchFamily="18" charset="0"/>
            </a:endParaRPr>
          </a:p>
          <a:p>
            <a:pPr algn="l" rtl="0" fontAlgn="base"/>
            <a:endParaRPr lang="es-ES" sz="2400" dirty="0">
              <a:effectLst/>
              <a:ea typeface="Times New Roman" panose="02020603050405020304" pitchFamily="18" charset="0"/>
            </a:endParaRPr>
          </a:p>
          <a:p>
            <a:pPr algn="l" rtl="0" fontAlgn="base"/>
            <a:r>
              <a:rPr lang="en-GB" sz="2400" dirty="0">
                <a:solidFill>
                  <a:srgbClr val="243255"/>
                </a:solidFill>
                <a:effectLst/>
                <a:ea typeface="Times New Roman" panose="02020603050405020304" pitchFamily="18" charset="0"/>
              </a:rPr>
              <a:t>Prema tim karakteristikama, pogledajmo u sljedećoj cjelini koji su najčešći problemi koji mogu nastati putem digitalne komunikacije na radnom mjestu.</a:t>
            </a:r>
            <a:endParaRPr lang="es-ES" sz="2400" dirty="0">
              <a:effectLst/>
              <a:ea typeface="Times New Roman" panose="02020603050405020304" pitchFamily="18" charset="0"/>
            </a:endParaRPr>
          </a:p>
        </p:txBody>
      </p:sp>
    </p:spTree>
    <p:extLst>
      <p:ext uri="{BB962C8B-B14F-4D97-AF65-F5344CB8AC3E}">
        <p14:creationId xmlns:p14="http://schemas.microsoft.com/office/powerpoint/2010/main" val="189251061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2" grpId="0"/>
      <p:bldP spid="13"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2</a:t>
            </a:r>
          </a:p>
        </p:txBody>
      </p:sp>
      <p:sp>
        <p:nvSpPr>
          <p:cNvPr id="5" name="object 3">
            <a:extLst>
              <a:ext uri="{FF2B5EF4-FFF2-40B4-BE49-F238E27FC236}">
                <a16:creationId xmlns:a16="http://schemas.microsoft.com/office/drawing/2014/main" id="{0409B19A-6693-43E7-B35B-C85E49857B17}"/>
              </a:ext>
            </a:extLst>
          </p:cNvPr>
          <p:cNvSpPr txBox="1"/>
          <p:nvPr/>
        </p:nvSpPr>
        <p:spPr>
          <a:xfrm>
            <a:off x="990600" y="1635350"/>
            <a:ext cx="11634944" cy="629660"/>
          </a:xfrm>
          <a:prstGeom prst="rect">
            <a:avLst/>
          </a:prstGeom>
        </p:spPr>
        <p:txBody>
          <a:bodyPr vert="horz" wrap="square" lIns="0" tIns="13970" rIns="0" bIns="0" rtlCol="0">
            <a:spAutoFit/>
          </a:bodyPr>
          <a:lstStyle/>
          <a:p>
            <a:pPr marL="12700" algn="l" rtl="0">
              <a:lnSpc>
                <a:spcPct val="100000"/>
              </a:lnSpc>
              <a:spcBef>
                <a:spcPts val="110"/>
              </a:spcBef>
            </a:pPr>
            <a:r>
              <a:rPr lang="en-GB" sz="4000" b="1" dirty="0">
                <a:solidFill>
                  <a:srgbClr val="243255"/>
                </a:solidFill>
                <a:effectLst/>
                <a:ea typeface="Times New Roman" panose="02020603050405020304" pitchFamily="18" charset="0"/>
              </a:rPr>
              <a:t>Glavni komunikacijski problemi u digitalnoj eri</a:t>
            </a:r>
            <a:endParaRPr sz="4000" dirty="0">
              <a:solidFill>
                <a:srgbClr val="002060"/>
              </a:solidFill>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90600" y="2403929"/>
            <a:ext cx="12573000" cy="1200329"/>
          </a:xfrm>
          <a:prstGeom prst="rect">
            <a:avLst/>
          </a:prstGeom>
          <a:noFill/>
        </p:spPr>
        <p:txBody>
          <a:bodyPr wrap="square" rtlCol="0">
            <a:spAutoFit/>
          </a:bodyPr>
          <a:lstStyle/>
          <a:p>
            <a:pPr algn="l" rtl="0" fontAlgn="base"/>
            <a:r>
              <a:rPr lang="en-GB" sz="2400" dirty="0">
                <a:solidFill>
                  <a:srgbClr val="243255"/>
                </a:solidFill>
                <a:effectLst/>
                <a:ea typeface="Times New Roman" panose="02020603050405020304" pitchFamily="18" charset="0"/>
              </a:rPr>
              <a:t>Komunikacijske prepreke su one koje sprječavaju slobodan, jasan i učinkovit prijenos informacija ili poruke. Pogledajmo u digitalnom radnom okruženju koji su najčešći problemi koje možemo pronaći u našem timu.</a:t>
            </a:r>
          </a:p>
        </p:txBody>
      </p:sp>
      <p:sp>
        <p:nvSpPr>
          <p:cNvPr id="13" name="object 3">
            <a:extLst>
              <a:ext uri="{FF2B5EF4-FFF2-40B4-BE49-F238E27FC236}">
                <a16:creationId xmlns:a16="http://schemas.microsoft.com/office/drawing/2014/main" id="{E0B4FA4B-C511-49AE-8403-A2483173A359}"/>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pic>
        <p:nvPicPr>
          <p:cNvPr id="6" name="Imagen 5">
            <a:extLst>
              <a:ext uri="{FF2B5EF4-FFF2-40B4-BE49-F238E27FC236}">
                <a16:creationId xmlns:a16="http://schemas.microsoft.com/office/drawing/2014/main" id="{6EFC6DA8-57E8-4314-AF1F-7FB607E81E3D}"/>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13376564" y="3924300"/>
            <a:ext cx="4911436" cy="3040930"/>
          </a:xfrm>
          <a:prstGeom prst="rect">
            <a:avLst/>
          </a:prstGeom>
        </p:spPr>
      </p:pic>
      <p:sp>
        <p:nvSpPr>
          <p:cNvPr id="11" name="CuadroTexto 10">
            <a:extLst>
              <a:ext uri="{FF2B5EF4-FFF2-40B4-BE49-F238E27FC236}">
                <a16:creationId xmlns:a16="http://schemas.microsoft.com/office/drawing/2014/main" id="{DDE53740-7ADB-4099-A5B1-CBA835D016E5}"/>
              </a:ext>
            </a:extLst>
          </p:cNvPr>
          <p:cNvSpPr txBox="1"/>
          <p:nvPr/>
        </p:nvSpPr>
        <p:spPr>
          <a:xfrm>
            <a:off x="990600" y="3756135"/>
            <a:ext cx="12573000" cy="1569660"/>
          </a:xfrm>
          <a:prstGeom prst="rect">
            <a:avLst/>
          </a:prstGeom>
          <a:noFill/>
        </p:spPr>
        <p:txBody>
          <a:bodyPr wrap="square">
            <a:spAutoFit/>
          </a:bodyPr>
          <a:lstStyle/>
          <a:p>
            <a:pPr marL="342900" lvl="0" indent="-342900" algn="l" rtl="0">
              <a:buFont typeface="Arial" panose="020B0604020202020204" pitchFamily="34" charset="0"/>
              <a:buChar char="•"/>
            </a:pPr>
            <a:r>
              <a:rPr lang="en-GB" sz="2400" b="1" dirty="0">
                <a:solidFill>
                  <a:srgbClr val="E12227"/>
                </a:solidFill>
              </a:rPr>
              <a:t>Zahlađenje međuljudskih odnosa u virtualnom radnom timu:</a:t>
            </a:r>
            <a:r>
              <a:rPr lang="en-GB" sz="2400" dirty="0">
                <a:solidFill>
                  <a:srgbClr val="243255"/>
                </a:solidFill>
              </a:rPr>
              <a:t> Nedostatak kontakta u virtualnom radu ili digitalnoj komunikaciji može dovesti do osjećaja izoliranosti, usamljenosti i zahlađenja timskih odnosa, što može negativno utjecati na pojedinca, utjecati na njegovu dobrobit, produktivnost i samo radno okruženje.</a:t>
            </a:r>
          </a:p>
        </p:txBody>
      </p:sp>
      <p:sp>
        <p:nvSpPr>
          <p:cNvPr id="14" name="CuadroTexto 13">
            <a:extLst>
              <a:ext uri="{FF2B5EF4-FFF2-40B4-BE49-F238E27FC236}">
                <a16:creationId xmlns:a16="http://schemas.microsoft.com/office/drawing/2014/main" id="{A63FA888-C356-49C2-A887-E662F092BED5}"/>
              </a:ext>
            </a:extLst>
          </p:cNvPr>
          <p:cNvSpPr txBox="1"/>
          <p:nvPr/>
        </p:nvSpPr>
        <p:spPr>
          <a:xfrm>
            <a:off x="990600" y="5464714"/>
            <a:ext cx="12573000" cy="2677656"/>
          </a:xfrm>
          <a:prstGeom prst="rect">
            <a:avLst/>
          </a:prstGeom>
          <a:noFill/>
        </p:spPr>
        <p:txBody>
          <a:bodyPr wrap="square">
            <a:spAutoFit/>
          </a:bodyPr>
          <a:lstStyle/>
          <a:p>
            <a:pPr marL="342900" lvl="0" indent="-342900" algn="l" rtl="0">
              <a:buFont typeface="Arial" panose="020B0604020202020204" pitchFamily="34" charset="0"/>
              <a:buChar char="•"/>
            </a:pPr>
            <a:r>
              <a:rPr lang="en-GB" sz="2400" b="1" dirty="0">
                <a:solidFill>
                  <a:srgbClr val="E12227"/>
                </a:solidFill>
              </a:rPr>
              <a:t>Problemi u tumačenju poruke: </a:t>
            </a:r>
            <a:r>
              <a:rPr lang="en-GB" sz="2400" dirty="0">
                <a:solidFill>
                  <a:srgbClr val="243255"/>
                </a:solidFill>
              </a:rPr>
              <a:t>Digitalnu poruku je lako pogrešno protumačiti. Kroz ovaj medij se ne vide neverbalni signali komunikacije, kao što su ton glasa, naglasak, geste ruku, ton lica, položaj tijela itd., koji obično prate interpretaciju informacija. To može dovesti do pogrešne interpretacije poruka ili informacija, u kojoj na kraju dajemo subjektivnu ili osobnu interpretaciju primatelja (na temelju njegovog emocionalnog stanja. Čujemo i vidimo ono što emocionalno prilagođavamo), gubeći početnu učinkovitost ili objektivnost primatelja. poruka.</a:t>
            </a:r>
            <a:endParaRPr lang="es-ES" sz="2400" dirty="0">
              <a:solidFill>
                <a:srgbClr val="243255"/>
              </a:solidFill>
            </a:endParaRPr>
          </a:p>
        </p:txBody>
      </p:sp>
    </p:spTree>
    <p:extLst>
      <p:ext uri="{BB962C8B-B14F-4D97-AF65-F5344CB8AC3E}">
        <p14:creationId xmlns:p14="http://schemas.microsoft.com/office/powerpoint/2010/main" val="27914913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500"/>
                                        <p:tgtEl>
                                          <p:spTgt spid="14"/>
                                        </p:tgtEl>
                                      </p:cBhvr>
                                    </p:animEffect>
                                  </p:childTnLst>
                                </p:cTn>
                              </p:par>
                            </p:childTnLst>
                          </p:cTn>
                        </p:par>
                        <p:par>
                          <p:cTn id="30" fill="hold">
                            <p:stCondLst>
                              <p:cond delay="500"/>
                            </p:stCondLst>
                            <p:childTnLst>
                              <p:par>
                                <p:cTn id="31" presetID="42" presetClass="entr" presetSubtype="0" fill="hold" nodeType="after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1000"/>
                                        <p:tgtEl>
                                          <p:spTgt spid="6"/>
                                        </p:tgtEl>
                                      </p:cBhvr>
                                    </p:animEffect>
                                    <p:anim calcmode="lin" valueType="num">
                                      <p:cBhvr>
                                        <p:cTn id="34" dur="1000" fill="hold"/>
                                        <p:tgtEl>
                                          <p:spTgt spid="6"/>
                                        </p:tgtEl>
                                        <p:attrNameLst>
                                          <p:attrName>ppt_x</p:attrName>
                                        </p:attrNameLst>
                                      </p:cBhvr>
                                      <p:tavLst>
                                        <p:tav tm="0">
                                          <p:val>
                                            <p:strVal val="#ppt_x"/>
                                          </p:val>
                                        </p:tav>
                                        <p:tav tm="100000">
                                          <p:val>
                                            <p:strVal val="#ppt_x"/>
                                          </p:val>
                                        </p:tav>
                                      </p:tavLst>
                                    </p:anim>
                                    <p:anim calcmode="lin" valueType="num">
                                      <p:cBhvr>
                                        <p:cTn id="3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P spid="13" grpId="0"/>
      <p:bldP spid="11"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CAB1E4F-53A0-4D43-8217-96EC0D2C290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3778345" y="1714500"/>
            <a:ext cx="4495800" cy="5637778"/>
          </a:xfrm>
          <a:prstGeom prst="rect">
            <a:avLst/>
          </a:prstGeom>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2</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1714500"/>
            <a:ext cx="13258800" cy="2677656"/>
          </a:xfrm>
          <a:prstGeom prst="rect">
            <a:avLst/>
          </a:prstGeom>
          <a:noFill/>
        </p:spPr>
        <p:txBody>
          <a:bodyPr wrap="square" rtlCol="0">
            <a:spAutoFit/>
          </a:bodyPr>
          <a:lstStyle/>
          <a:p>
            <a:pPr marL="285750" indent="-285750" algn="l" rtl="0" fontAlgn="base">
              <a:buFont typeface="Arial" panose="020B0604020202020204" pitchFamily="34" charset="0"/>
              <a:buChar char="•"/>
            </a:pPr>
            <a:r>
              <a:rPr lang="en-GB" sz="2400" b="1" dirty="0">
                <a:solidFill>
                  <a:srgbClr val="E12227"/>
                </a:solidFill>
                <a:effectLst/>
                <a:ea typeface="Times New Roman" panose="02020603050405020304" pitchFamily="18" charset="0"/>
              </a:rPr>
              <a:t>To stvara lažnu sigurnost/hladnoću:</a:t>
            </a:r>
            <a:r>
              <a:rPr lang="en-GB" sz="2400" dirty="0">
                <a:solidFill>
                  <a:srgbClr val="E12227"/>
                </a:solidFill>
                <a:effectLst/>
                <a:ea typeface="Times New Roman" panose="02020603050405020304" pitchFamily="18" charset="0"/>
              </a:rPr>
              <a:t> </a:t>
            </a:r>
            <a:r>
              <a:rPr lang="en-GB" sz="2400" dirty="0">
                <a:solidFill>
                  <a:srgbClr val="243255"/>
                </a:solidFill>
                <a:effectLst/>
                <a:ea typeface="Times New Roman" panose="02020603050405020304" pitchFamily="18" charset="0"/>
              </a:rPr>
              <a:t>Za mnoge ljude fizička udaljenost digitalne komunikacije stvara osjećaj "lažne sigurnosti", koju komunikacija licem u lice ne pruža, te čini da se osjećaju sigurnije, kao da digitalna komunikacija nije "stvarna", a može se manifestirati. "agresivnije" ponašanje ili izvjestan nedostatak opreza u komunikaciji, zaklonjen medijem i distancom. Lakše im je izraziti se kroz ovu vrstu medija nego kada moramo nekoga pogledati u oči i podijeliti svoje osjećaje ili mišljenja.</a:t>
            </a:r>
            <a:endParaRPr lang="es-ES" sz="2400" dirty="0">
              <a:effectLst/>
              <a:ea typeface="Times New Roman" panose="02020603050405020304" pitchFamily="18" charset="0"/>
            </a:endParaRPr>
          </a:p>
          <a:p>
            <a:pPr algn="l" rtl="0" fontAlgn="base"/>
            <a:endParaRPr lang="es-ES" sz="2400" dirty="0">
              <a:solidFill>
                <a:srgbClr val="E12227"/>
              </a:solidFill>
              <a:effectLst/>
              <a:ea typeface="Times New Roman" panose="02020603050405020304" pitchFamily="18" charset="0"/>
            </a:endParaRPr>
          </a:p>
        </p:txBody>
      </p:sp>
      <p:sp>
        <p:nvSpPr>
          <p:cNvPr id="9" name="object 3">
            <a:extLst>
              <a:ext uri="{FF2B5EF4-FFF2-40B4-BE49-F238E27FC236}">
                <a16:creationId xmlns:a16="http://schemas.microsoft.com/office/drawing/2014/main" id="{E4A5EBC7-F1A6-45F8-982A-3F09E1ADAAC9}"/>
              </a:ext>
            </a:extLst>
          </p:cNvPr>
          <p:cNvSpPr txBox="1"/>
          <p:nvPr/>
        </p:nvSpPr>
        <p:spPr>
          <a:xfrm>
            <a:off x="903420" y="708614"/>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A25EFC9D-F2F6-4FA7-B585-514D3AA9129E}"/>
              </a:ext>
            </a:extLst>
          </p:cNvPr>
          <p:cNvSpPr txBox="1"/>
          <p:nvPr/>
        </p:nvSpPr>
        <p:spPr>
          <a:xfrm>
            <a:off x="762000" y="4380907"/>
            <a:ext cx="13258800" cy="1938992"/>
          </a:xfrm>
          <a:prstGeom prst="rect">
            <a:avLst/>
          </a:prstGeom>
          <a:noFill/>
        </p:spPr>
        <p:txBody>
          <a:bodyPr wrap="square">
            <a:spAutoFit/>
          </a:bodyPr>
          <a:lstStyle/>
          <a:p>
            <a:pPr marL="285750" indent="-285750" algn="l" rtl="0" fontAlgn="base">
              <a:buFont typeface="Arial" panose="020B0604020202020204" pitchFamily="34" charset="0"/>
              <a:buChar char="•"/>
            </a:pPr>
            <a:r>
              <a:rPr lang="en-GB" sz="2400" b="1" dirty="0">
                <a:solidFill>
                  <a:srgbClr val="E12227"/>
                </a:solidFill>
                <a:effectLst/>
                <a:ea typeface="Times New Roman" panose="02020603050405020304" pitchFamily="18" charset="0"/>
              </a:rPr>
              <a:t>Neposrednost/trenutnost poruke:</a:t>
            </a:r>
            <a:r>
              <a:rPr lang="en-GB" sz="2400" dirty="0">
                <a:solidFill>
                  <a:srgbClr val="E12227"/>
                </a:solidFill>
                <a:effectLst/>
                <a:ea typeface="Times New Roman" panose="02020603050405020304" pitchFamily="18" charset="0"/>
              </a:rPr>
              <a:t> </a:t>
            </a:r>
            <a:r>
              <a:rPr lang="en-GB" sz="2400" dirty="0">
                <a:solidFill>
                  <a:srgbClr val="243255"/>
                </a:solidFill>
                <a:effectLst/>
                <a:ea typeface="Times New Roman" panose="02020603050405020304" pitchFamily="18" charset="0"/>
              </a:rPr>
              <a:t>Perspektiva trenutne komunikacije stvara dodatni pritisak za kompenzaciju </a:t>
            </a:r>
            <a:r>
              <a:rPr lang="en-GB" sz="2400" dirty="0" err="1">
                <a:solidFill>
                  <a:srgbClr val="243255"/>
                </a:solidFill>
                <a:effectLst/>
                <a:ea typeface="Times New Roman" panose="02020603050405020304" pitchFamily="18" charset="0"/>
              </a:rPr>
              <a:t>prisutnost</a:t>
            </a:r>
            <a:r>
              <a:rPr lang="en-GB" sz="2400" dirty="0">
                <a:solidFill>
                  <a:srgbClr val="243255"/>
                </a:solidFill>
                <a:effectLst/>
                <a:ea typeface="Times New Roman" panose="02020603050405020304" pitchFamily="18" charset="0"/>
              </a:rPr>
              <a:t>, što često može dovesti do brzog pisanja, brzog odgovora, što može transformirati ono što bi trebao biti promišljen odgovor, u reakciju, što zauzvrat može dovesti do nepromišljenosti koju je teže ispraviti intrinzičnim karakteristikama digitalnog medija.</a:t>
            </a:r>
            <a:endParaRPr lang="es-ES" sz="2400" dirty="0">
              <a:effectLst/>
              <a:ea typeface="Times New Roman" panose="02020603050405020304" pitchFamily="18" charset="0"/>
            </a:endParaRPr>
          </a:p>
        </p:txBody>
      </p:sp>
    </p:spTree>
    <p:extLst>
      <p:ext uri="{BB962C8B-B14F-4D97-AF65-F5344CB8AC3E}">
        <p14:creationId xmlns:p14="http://schemas.microsoft.com/office/powerpoint/2010/main" val="395842051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childTnLst>
                          </p:cTn>
                        </p:par>
                        <p:par>
                          <p:cTn id="22" fill="hold">
                            <p:stCondLst>
                              <p:cond delay="500"/>
                            </p:stCondLst>
                            <p:childTnLst>
                              <p:par>
                                <p:cTn id="23" presetID="42" presetClass="entr" presetSubtype="0"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1000"/>
                                        <p:tgtEl>
                                          <p:spTgt spid="3"/>
                                        </p:tgtEl>
                                      </p:cBhvr>
                                    </p:animEffect>
                                    <p:anim calcmode="lin" valueType="num">
                                      <p:cBhvr>
                                        <p:cTn id="26" dur="1000" fill="hold"/>
                                        <p:tgtEl>
                                          <p:spTgt spid="3"/>
                                        </p:tgtEl>
                                        <p:attrNameLst>
                                          <p:attrName>ppt_x</p:attrName>
                                        </p:attrNameLst>
                                      </p:cBhvr>
                                      <p:tavLst>
                                        <p:tav tm="0">
                                          <p:val>
                                            <p:strVal val="#ppt_x"/>
                                          </p:val>
                                        </p:tav>
                                        <p:tav tm="100000">
                                          <p:val>
                                            <p:strVal val="#ppt_x"/>
                                          </p:val>
                                        </p:tav>
                                      </p:tavLst>
                                    </p:anim>
                                    <p:anim calcmode="lin" valueType="num">
                                      <p:cBhvr>
                                        <p:cTn id="2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La importancia del lenguaje inclusivo en marketing">
            <a:extLst>
              <a:ext uri="{FF2B5EF4-FFF2-40B4-BE49-F238E27FC236}">
                <a16:creationId xmlns:a16="http://schemas.microsoft.com/office/drawing/2014/main" id="{D10B3579-68A2-48C1-832B-62A7BDB9492D}"/>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12039600" y="4533900"/>
            <a:ext cx="6248400" cy="3916723"/>
          </a:xfrm>
          <a:prstGeom prst="rect">
            <a:avLst/>
          </a:prstGeom>
          <a:noFill/>
          <a:extLst>
            <a:ext uri="{909E8E84-426E-40DD-AFC4-6F175D3DCCD1}">
              <a14:hiddenFill xmlns:a14="http://schemas.microsoft.com/office/drawing/2010/main">
                <a:solidFill>
                  <a:srgbClr val="FFFFFF"/>
                </a:solidFill>
              </a14:hiddenFill>
            </a:ext>
          </a:extLst>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l" rtl="0"/>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Jedinica 2</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pPr algn="l" rtl="0"/>
            <a:r>
              <a:rPr lang="en-US" sz="1400" b="0" i="0" u="none" strike="noStrike" dirty="0">
                <a:solidFill>
                  <a:schemeClr val="bg1"/>
                </a:solidFill>
                <a:effectLst/>
                <a:latin typeface="YADLjI9qxTA 0"/>
              </a:rPr>
              <a:t>Uz potporu programa Erasmus+ </a:t>
            </a:r>
            <a:r>
              <a:rPr lang="en-US" sz="1400" b="0" i="0" u="none" strike="noStrike" dirty="0" err="1">
                <a:solidFill>
                  <a:schemeClr val="bg1"/>
                </a:solidFill>
                <a:effectLst/>
                <a:latin typeface="YADLjI9qxTA 0"/>
              </a:rPr>
              <a:t>program</a:t>
            </a:r>
            <a:r>
              <a:rPr lang="en-US" sz="1400" b="0" i="0" u="none" strike="noStrike" dirty="0">
                <a:solidFill>
                  <a:schemeClr val="bg1"/>
                </a:solidFill>
                <a:effectLst/>
                <a:latin typeface="YADLjI9qxTA 0"/>
              </a:rPr>
              <a:t>Europske unije. Ovaj dokument i njegov sadržaj odražavaju samo stavove autora, a Komisija se ne može smatrati odgovornom za bilo kakvu upotrebu informacija sadržanih u njemu.</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692727" y="1662648"/>
            <a:ext cx="12108873" cy="1938992"/>
          </a:xfrm>
          <a:prstGeom prst="rect">
            <a:avLst/>
          </a:prstGeom>
          <a:noFill/>
        </p:spPr>
        <p:txBody>
          <a:bodyPr wrap="square" rtlCol="0">
            <a:spAutoFit/>
          </a:bodyPr>
          <a:lstStyle/>
          <a:p>
            <a:pPr marL="342900" indent="-342900" algn="l" rtl="0" fontAlgn="base">
              <a:buFont typeface="Arial" panose="020B0604020202020204" pitchFamily="34" charset="0"/>
              <a:buChar char="•"/>
            </a:pPr>
            <a:r>
              <a:rPr lang="en-GB" sz="2400" b="1" dirty="0">
                <a:solidFill>
                  <a:srgbClr val="E12227"/>
                </a:solidFill>
                <a:effectLst/>
                <a:latin typeface="Calibri" panose="020F0502020204030204" pitchFamily="34" charset="0"/>
                <a:ea typeface="Times New Roman" panose="02020603050405020304" pitchFamily="18" charset="0"/>
              </a:rPr>
              <a:t>Postojanost poruke ili </a:t>
            </a:r>
            <a:r>
              <a:rPr lang="en-GB" sz="2400" b="1" dirty="0" err="1">
                <a:solidFill>
                  <a:srgbClr val="E12227"/>
                </a:solidFill>
                <a:effectLst/>
                <a:latin typeface="Calibri" panose="020F0502020204030204" pitchFamily="34" charset="0"/>
                <a:ea typeface="Times New Roman" panose="02020603050405020304" pitchFamily="18" charset="0"/>
              </a:rPr>
              <a:t>digitalnog</a:t>
            </a:r>
            <a:r>
              <a:rPr lang="en-GB" sz="2400" b="1" dirty="0">
                <a:solidFill>
                  <a:srgbClr val="E12227"/>
                </a:solidFill>
                <a:effectLst/>
                <a:latin typeface="Calibri" panose="020F0502020204030204" pitchFamily="34" charset="0"/>
                <a:ea typeface="Times New Roman" panose="02020603050405020304" pitchFamily="18" charset="0"/>
              </a:rPr>
              <a:t> </a:t>
            </a:r>
            <a:r>
              <a:rPr lang="en-GB" sz="2400" b="1" dirty="0" err="1">
                <a:solidFill>
                  <a:srgbClr val="E12227"/>
                </a:solidFill>
                <a:effectLst/>
                <a:latin typeface="Calibri" panose="020F0502020204030204" pitchFamily="34" charset="0"/>
                <a:ea typeface="Times New Roman" panose="02020603050405020304" pitchFamily="18" charset="0"/>
              </a:rPr>
              <a:t>otiska</a:t>
            </a:r>
            <a:r>
              <a:rPr lang="en-GB" sz="2400" b="1" dirty="0">
                <a:solidFill>
                  <a:srgbClr val="E12227"/>
                </a:solidFill>
                <a:effectLst/>
                <a:latin typeface="Calibri" panose="020F0502020204030204" pitchFamily="34" charset="0"/>
                <a:ea typeface="Times New Roman" panose="02020603050405020304" pitchFamily="18" charset="0"/>
              </a:rPr>
              <a:t>:</a:t>
            </a:r>
            <a:r>
              <a:rPr lang="en-GB" sz="2400" dirty="0">
                <a:solidFill>
                  <a:srgbClr val="E12227"/>
                </a:solidFill>
                <a:effectLst/>
                <a:latin typeface="Calibri" panose="020F0502020204030204" pitchFamily="34" charset="0"/>
                <a:ea typeface="Times New Roman" panose="02020603050405020304" pitchFamily="18" charset="0"/>
              </a:rPr>
              <a:t> </a:t>
            </a:r>
            <a:r>
              <a:rPr lang="en-GB" sz="2400" dirty="0">
                <a:solidFill>
                  <a:srgbClr val="243255"/>
                </a:solidFill>
                <a:effectLst/>
                <a:latin typeface="Calibri" panose="020F0502020204030204" pitchFamily="34" charset="0"/>
                <a:ea typeface="Times New Roman" panose="02020603050405020304" pitchFamily="18" charset="0"/>
              </a:rPr>
              <a:t>Digitalni medij, osim što ima višestruke prednosti, ima posebnost što ostaje u elektroničkom mediju, što znači da poruke koje šaljemo ili razgovori koje vodimo i sl. ostaju reflektirani u mediju i ostaju u digitalnoj podršci , za razliku od tradicionalne komunikacije, za koju bismo mogli reći da je „efemernija“. </a:t>
            </a:r>
            <a:endParaRPr lang="es-ES" sz="2400" dirty="0">
              <a:effectLst/>
              <a:latin typeface="Times New Roman" panose="02020603050405020304" pitchFamily="18" charset="0"/>
              <a:ea typeface="Times New Roman" panose="02020603050405020304" pitchFamily="18" charset="0"/>
            </a:endParaRPr>
          </a:p>
          <a:p>
            <a:pPr algn="l" rtl="0" fontAlgn="base"/>
            <a:r>
              <a:rPr lang="en-GB" sz="2400" dirty="0">
                <a:solidFill>
                  <a:srgbClr val="243255"/>
                </a:solidFill>
                <a:effectLst/>
                <a:latin typeface="Calibri" panose="020F0502020204030204" pitchFamily="34" charset="0"/>
                <a:ea typeface="Times New Roman" panose="02020603050405020304" pitchFamily="18" charset="0"/>
              </a:rPr>
              <a:t> </a:t>
            </a:r>
            <a:endParaRPr lang="es-ES" sz="2400" dirty="0">
              <a:effectLst/>
              <a:latin typeface="Times New Roman" panose="02020603050405020304" pitchFamily="18" charset="0"/>
              <a:ea typeface="Times New Roman" panose="02020603050405020304" pitchFamily="18" charset="0"/>
            </a:endParaRPr>
          </a:p>
        </p:txBody>
      </p:sp>
      <p:sp>
        <p:nvSpPr>
          <p:cNvPr id="9" name="object 3">
            <a:extLst>
              <a:ext uri="{FF2B5EF4-FFF2-40B4-BE49-F238E27FC236}">
                <a16:creationId xmlns:a16="http://schemas.microsoft.com/office/drawing/2014/main" id="{83B00672-19CA-474C-AF5D-77826262A984}"/>
              </a:ext>
            </a:extLst>
          </p:cNvPr>
          <p:cNvSpPr txBox="1"/>
          <p:nvPr/>
        </p:nvSpPr>
        <p:spPr>
          <a:xfrm>
            <a:off x="903420" y="723900"/>
            <a:ext cx="12244544" cy="629660"/>
          </a:xfrm>
          <a:prstGeom prst="rect">
            <a:avLst/>
          </a:prstGeom>
        </p:spPr>
        <p:txBody>
          <a:bodyPr vert="horz" wrap="square" lIns="0" tIns="13970" rIns="0" bIns="0" rtlCol="0">
            <a:spAutoFit/>
          </a:bodyPr>
          <a:lstStyle/>
          <a:p>
            <a:pPr lvl="0" algn="l" rtl="0" fontAlgn="base"/>
            <a:r>
              <a:rPr lang="en-GB" sz="4000" b="1" dirty="0">
                <a:solidFill>
                  <a:srgbClr val="E12227"/>
                </a:solidFill>
                <a:effectLst/>
                <a:ea typeface="Times New Roman" panose="02020603050405020304" pitchFamily="18" charset="0"/>
              </a:rPr>
              <a:t>Učinkovita komunikacija u digitalnom okruženju</a:t>
            </a:r>
            <a:endParaRPr lang="es-ES" sz="4000" dirty="0">
              <a:solidFill>
                <a:srgbClr val="E12227"/>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5255B718-8920-488C-9D5C-0995E1A8B04D}"/>
              </a:ext>
            </a:extLst>
          </p:cNvPr>
          <p:cNvSpPr txBox="1"/>
          <p:nvPr/>
        </p:nvSpPr>
        <p:spPr>
          <a:xfrm>
            <a:off x="692726" y="3683490"/>
            <a:ext cx="12032673" cy="1938992"/>
          </a:xfrm>
          <a:prstGeom prst="rect">
            <a:avLst/>
          </a:prstGeom>
          <a:noFill/>
        </p:spPr>
        <p:txBody>
          <a:bodyPr wrap="square">
            <a:spAutoFit/>
          </a:bodyPr>
          <a:lstStyle/>
          <a:p>
            <a:pPr algn="l" rtl="0" fontAlgn="base"/>
            <a:endParaRPr lang="es-ES" sz="2400" dirty="0">
              <a:effectLst/>
              <a:latin typeface="Times New Roman" panose="02020603050405020304" pitchFamily="18" charset="0"/>
              <a:ea typeface="Times New Roman" panose="02020603050405020304" pitchFamily="18" charset="0"/>
            </a:endParaRPr>
          </a:p>
          <a:p>
            <a:pPr marL="342900" indent="-342900" algn="l" rtl="0" fontAlgn="base">
              <a:buFont typeface="Arial" panose="020B0604020202020204" pitchFamily="34" charset="0"/>
              <a:buChar char="•"/>
            </a:pPr>
            <a:r>
              <a:rPr lang="en-GB" sz="2400" b="1" dirty="0">
                <a:solidFill>
                  <a:srgbClr val="E12227"/>
                </a:solidFill>
                <a:effectLst/>
                <a:latin typeface="Calibri" panose="020F0502020204030204" pitchFamily="34" charset="0"/>
                <a:ea typeface="Times New Roman" panose="02020603050405020304" pitchFamily="18" charset="0"/>
              </a:rPr>
              <a:t>Upotreba rječnika s određenim značenjima:</a:t>
            </a:r>
            <a:r>
              <a:rPr lang="en-GB" sz="2400" dirty="0">
                <a:solidFill>
                  <a:srgbClr val="E12227"/>
                </a:solidFill>
                <a:effectLst/>
                <a:latin typeface="Calibri" panose="020F0502020204030204" pitchFamily="34" charset="0"/>
                <a:ea typeface="Times New Roman" panose="02020603050405020304" pitchFamily="18" charset="0"/>
              </a:rPr>
              <a:t> </a:t>
            </a:r>
            <a:r>
              <a:rPr lang="en-GB" sz="2400" dirty="0">
                <a:solidFill>
                  <a:srgbClr val="243255"/>
                </a:solidFill>
                <a:effectLst/>
                <a:latin typeface="Calibri" panose="020F0502020204030204" pitchFamily="34" charset="0"/>
                <a:ea typeface="Times New Roman" panose="02020603050405020304" pitchFamily="18" charset="0"/>
              </a:rPr>
              <a:t>Jezici, tehnički izrazi, anglicizmi, kolokvijalni jezik, simboli s više od jednog značenja, loš izraz i sl., koje primatelj iz različitih razloga može drugačije tumačiti ili ih uopće ne razumjeti, što dovodi do izobličenja poruke primimo ili koje smo namjeravali prenijeti.</a:t>
            </a:r>
            <a:endParaRPr lang="es-E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917659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childTnLst>
                          </p:cTn>
                        </p:par>
                        <p:par>
                          <p:cTn id="22" fill="hold">
                            <p:stCondLst>
                              <p:cond delay="500"/>
                            </p:stCondLst>
                            <p:childTnLst>
                              <p:par>
                                <p:cTn id="23" presetID="21" presetClass="entr" presetSubtype="1" fill="hold" nodeType="afterEffect">
                                  <p:stCondLst>
                                    <p:cond delay="0"/>
                                  </p:stCondLst>
                                  <p:childTnLst>
                                    <p:set>
                                      <p:cBhvr>
                                        <p:cTn id="24" dur="1" fill="hold">
                                          <p:stCondLst>
                                            <p:cond delay="0"/>
                                          </p:stCondLst>
                                        </p:cTn>
                                        <p:tgtEl>
                                          <p:spTgt spid="2050"/>
                                        </p:tgtEl>
                                        <p:attrNameLst>
                                          <p:attrName>style.visibility</p:attrName>
                                        </p:attrNameLst>
                                      </p:cBhvr>
                                      <p:to>
                                        <p:strVal val="visible"/>
                                      </p:to>
                                    </p:set>
                                    <p:animEffect transition="in" filter="wheel(1)">
                                      <p:cBhvr>
                                        <p:cTn id="25"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3276</Words>
  <Application>Microsoft Office PowerPoint</Application>
  <PresentationFormat>Personalizado</PresentationFormat>
  <Paragraphs>199</Paragraphs>
  <Slides>26</Slides>
  <Notes>23</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26</vt:i4>
      </vt:variant>
    </vt:vector>
  </HeadingPairs>
  <TitlesOfParts>
    <vt:vector size="34" baseType="lpstr">
      <vt:lpstr>Arial</vt:lpstr>
      <vt:lpstr>Calibri</vt:lpstr>
      <vt:lpstr>Courier New</vt:lpstr>
      <vt:lpstr>Tahoma</vt:lpstr>
      <vt:lpstr>Times New Roman</vt:lpstr>
      <vt:lpstr>YADLjI9qxTA 0</vt:lpstr>
      <vt:lpstr>Office Theme</vt:lpstr>
      <vt:lpstr>1_Office Theme</vt:lpstr>
      <vt:lpstr>Presentación de PowerPoint</vt:lpstr>
      <vt:lpstr>CILJEVI </vt:lpstr>
      <vt:lpstr>KAZALO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Hvala!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essence RED</dc:title>
  <dc:creator>Monia Coppola</dc:creator>
  <cp:keywords>DAEZM6eZgec,BAEXurJiHZU</cp:keywords>
  <cp:lastModifiedBy>Miriam Internet Web Solutions</cp:lastModifiedBy>
  <cp:revision>106</cp:revision>
  <dcterms:created xsi:type="dcterms:W3CDTF">2021-03-19T11:51:00Z</dcterms:created>
  <dcterms:modified xsi:type="dcterms:W3CDTF">2022-02-18T08:29:55Z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2021-03-19T00:00:00Z</vt:filetime>
  </property>
  <property fmtid="{D5CDD505-2E9C-101B-9397-08002B2CF9AE}" pid="3" name="Creator">
    <vt:lpwstr>Canva</vt:lpwstr>
  </property>
  <property fmtid="{D5CDD505-2E9C-101B-9397-08002B2CF9AE}" pid="4" name="LastSaved">
    <vt:filetime>2021-03-19T00:00:00Z</vt:filetime>
  </property>
</Properties>
</file>